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charts/chart8.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8.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omments/modernComment_7FFFD553_E8B25F8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7" r:id="rId4"/>
    <p:sldMasterId id="2147483785" r:id="rId5"/>
    <p:sldMasterId id="2147483754" r:id="rId6"/>
  </p:sldMasterIdLst>
  <p:notesMasterIdLst>
    <p:notesMasterId r:id="rId46"/>
  </p:notesMasterIdLst>
  <p:sldIdLst>
    <p:sldId id="257" r:id="rId7"/>
    <p:sldId id="2147475056" r:id="rId8"/>
    <p:sldId id="2147475050" r:id="rId9"/>
    <p:sldId id="2147475051" r:id="rId10"/>
    <p:sldId id="2147475052" r:id="rId11"/>
    <p:sldId id="2147375908" r:id="rId12"/>
    <p:sldId id="303" r:id="rId13"/>
    <p:sldId id="8679" r:id="rId14"/>
    <p:sldId id="8668" r:id="rId15"/>
    <p:sldId id="8671" r:id="rId16"/>
    <p:sldId id="8672" r:id="rId17"/>
    <p:sldId id="8677" r:id="rId18"/>
    <p:sldId id="8649" r:id="rId19"/>
    <p:sldId id="8665" r:id="rId20"/>
    <p:sldId id="8656" r:id="rId21"/>
    <p:sldId id="8686" r:id="rId22"/>
    <p:sldId id="8685" r:id="rId23"/>
    <p:sldId id="8681" r:id="rId24"/>
    <p:sldId id="8683" r:id="rId25"/>
    <p:sldId id="8660" r:id="rId26"/>
    <p:sldId id="8663" r:id="rId27"/>
    <p:sldId id="8647" r:id="rId28"/>
    <p:sldId id="8644" r:id="rId29"/>
    <p:sldId id="8675" r:id="rId30"/>
    <p:sldId id="8648" r:id="rId31"/>
    <p:sldId id="8629" r:id="rId32"/>
    <p:sldId id="8658" r:id="rId33"/>
    <p:sldId id="8651" r:id="rId34"/>
    <p:sldId id="2147475054" r:id="rId35"/>
    <p:sldId id="315" r:id="rId36"/>
    <p:sldId id="299" r:id="rId37"/>
    <p:sldId id="8640" r:id="rId38"/>
    <p:sldId id="2141412095" r:id="rId39"/>
    <p:sldId id="2141412110" r:id="rId40"/>
    <p:sldId id="296" r:id="rId41"/>
    <p:sldId id="298" r:id="rId42"/>
    <p:sldId id="2147475055" r:id="rId43"/>
    <p:sldId id="2147472723" r:id="rId44"/>
    <p:sldId id="2147375929"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C85000-C731-EEED-2D77-20D284750341}" name="Alessio Benedetti" initials="AB" userId="S::alessio.benedetti@mediolanum.ie::82195c29-d98d-4a8e-8252-3af665b1883c" providerId="AD"/>
  <p188:author id="{D62A5141-369D-CFDD-7CA0-901686F6BB8B}" name="Anna Lisa Casu" initials="AC" userId="S::Annalisa.Casu@mediolanum.ie::fd259a1c-f9b2-4e16-9fae-e790864bda05" providerId="AD"/>
  <p188:author id="{1276834F-DC9F-6B7A-B871-82C9FDBE696F}" name="José Luis Aizpún Jiménez" initials="JLAJ" userId="S::jose.aizpun@mediolanum.ie::7158584d-0df6-422c-8e57-000cfa092e51" providerId="AD"/>
  <p188:author id="{94AC6D72-438B-224A-35E7-576A64E73FDA}" name="Riccardo Zorzi" initials="RZ" userId="S::riccardo.zorzi@mediolanum.ie::5b258f61-b5f8-48c2-b369-2a4f9a5463c7" providerId="AD"/>
  <p188:author id="{0BB5187F-1549-D390-4869-643BB4241A8C}" name="Alessio Benedetti" initials="AB" userId="S::Alessio.Benedetti@mediolanum.ie::82195c29-d98d-4a8e-8252-3af665b1883c" providerId="AD"/>
  <p188:author id="{F43F7888-F1C9-49DA-C1D3-17B8AB7CFD58}" name="Andreea Srivastav" initials="AS" userId="S::andreea.srivastav@mediolanum.ie::fe5d617b-1f94-427a-912f-6b6f630cb0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nan Callan" initials="RC" lastIdx="5" clrIdx="0">
    <p:extLst>
      <p:ext uri="{19B8F6BF-5375-455C-9EA6-DF929625EA0E}">
        <p15:presenceInfo xmlns:p15="http://schemas.microsoft.com/office/powerpoint/2012/main" userId="S::ronan.callan@mediolanum.ie::e6e99fb0-1b14-43a0-95e6-daf869f3e72f" providerId="AD"/>
      </p:ext>
    </p:extLst>
  </p:cmAuthor>
  <p:cmAuthor id="2" name="José Luis Aizpún Jiménez" initials="JLAJ" lastIdx="1" clrIdx="1">
    <p:extLst>
      <p:ext uri="{19B8F6BF-5375-455C-9EA6-DF929625EA0E}">
        <p15:presenceInfo xmlns:p15="http://schemas.microsoft.com/office/powerpoint/2012/main" userId="S::jose.aizpun@mediolanum.ie::7158584d-0df6-422c-8e57-000cfa092e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8234"/>
    <a:srgbClr val="1C9AD6"/>
    <a:srgbClr val="0670B6"/>
    <a:srgbClr val="FFFFFF"/>
    <a:srgbClr val="1C9AD5"/>
    <a:srgbClr val="13ABD7"/>
    <a:srgbClr val="558FA7"/>
    <a:srgbClr val="7AC8EC"/>
    <a:srgbClr val="FC9BB3"/>
    <a:srgbClr val="FFC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41BA8-C033-4630-A038-44348672BEC8}" v="3" dt="2024-09-17T12:34:08.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we Lampe" userId="30870859-c129-425e-8d93-1a8010ac461e" providerId="ADAL" clId="{2DD41BA8-C033-4630-A038-44348672BEC8}"/>
    <pc:docChg chg="modSld modMainMaster">
      <pc:chgData name="Uwe Lampe" userId="30870859-c129-425e-8d93-1a8010ac461e" providerId="ADAL" clId="{2DD41BA8-C033-4630-A038-44348672BEC8}" dt="2024-09-17T12:34:23.779" v="160" actId="22"/>
      <pc:docMkLst>
        <pc:docMk/>
      </pc:docMkLst>
      <pc:sldChg chg="modSp mod">
        <pc:chgData name="Uwe Lampe" userId="30870859-c129-425e-8d93-1a8010ac461e" providerId="ADAL" clId="{2DD41BA8-C033-4630-A038-44348672BEC8}" dt="2024-09-17T12:31:58.815" v="32" actId="2"/>
        <pc:sldMkLst>
          <pc:docMk/>
          <pc:sldMk cId="2922218370" sldId="299"/>
        </pc:sldMkLst>
        <pc:spChg chg="mod">
          <ac:chgData name="Uwe Lampe" userId="30870859-c129-425e-8d93-1a8010ac461e" providerId="ADAL" clId="{2DD41BA8-C033-4630-A038-44348672BEC8}" dt="2024-09-17T12:31:58.815" v="32" actId="2"/>
          <ac:spMkLst>
            <pc:docMk/>
            <pc:sldMk cId="2922218370" sldId="299"/>
            <ac:spMk id="67" creationId="{990F5AB0-0F87-4A49-95DD-FBF7E5ADED37}"/>
          </ac:spMkLst>
        </pc:spChg>
      </pc:sldChg>
      <pc:sldChg chg="modSp mod">
        <pc:chgData name="Uwe Lampe" userId="30870859-c129-425e-8d93-1a8010ac461e" providerId="ADAL" clId="{2DD41BA8-C033-4630-A038-44348672BEC8}" dt="2024-09-17T12:31:06.267" v="4" actId="2"/>
        <pc:sldMkLst>
          <pc:docMk/>
          <pc:sldMk cId="2964498309" sldId="8644"/>
        </pc:sldMkLst>
        <pc:spChg chg="mod">
          <ac:chgData name="Uwe Lampe" userId="30870859-c129-425e-8d93-1a8010ac461e" providerId="ADAL" clId="{2DD41BA8-C033-4630-A038-44348672BEC8}" dt="2024-09-17T12:30:37.944" v="0" actId="2"/>
          <ac:spMkLst>
            <pc:docMk/>
            <pc:sldMk cId="2964498309" sldId="8644"/>
            <ac:spMk id="3" creationId="{2CC2F775-C1B7-4B13-A7C5-21001828BFC5}"/>
          </ac:spMkLst>
        </pc:spChg>
        <pc:spChg chg="mod">
          <ac:chgData name="Uwe Lampe" userId="30870859-c129-425e-8d93-1a8010ac461e" providerId="ADAL" clId="{2DD41BA8-C033-4630-A038-44348672BEC8}" dt="2024-09-17T12:30:56.095" v="2" actId="2"/>
          <ac:spMkLst>
            <pc:docMk/>
            <pc:sldMk cId="2964498309" sldId="8644"/>
            <ac:spMk id="13" creationId="{161AEBE3-964B-4BE8-BE9B-56BFD26DDA2F}"/>
          </ac:spMkLst>
        </pc:spChg>
        <pc:spChg chg="mod">
          <ac:chgData name="Uwe Lampe" userId="30870859-c129-425e-8d93-1a8010ac461e" providerId="ADAL" clId="{2DD41BA8-C033-4630-A038-44348672BEC8}" dt="2024-09-17T12:30:59.723" v="3" actId="2"/>
          <ac:spMkLst>
            <pc:docMk/>
            <pc:sldMk cId="2964498309" sldId="8644"/>
            <ac:spMk id="14" creationId="{FAEB9E98-957E-4DD0-9F35-BE4C9860DC14}"/>
          </ac:spMkLst>
        </pc:spChg>
        <pc:spChg chg="mod">
          <ac:chgData name="Uwe Lampe" userId="30870859-c129-425e-8d93-1a8010ac461e" providerId="ADAL" clId="{2DD41BA8-C033-4630-A038-44348672BEC8}" dt="2024-09-17T12:31:06.267" v="4" actId="2"/>
          <ac:spMkLst>
            <pc:docMk/>
            <pc:sldMk cId="2964498309" sldId="8644"/>
            <ac:spMk id="24" creationId="{3E9EFC63-1266-45AE-A47D-288148C6DBF0}"/>
          </ac:spMkLst>
        </pc:spChg>
      </pc:sldChg>
      <pc:sldChg chg="modSp mod">
        <pc:chgData name="Uwe Lampe" userId="30870859-c129-425e-8d93-1a8010ac461e" providerId="ADAL" clId="{2DD41BA8-C033-4630-A038-44348672BEC8}" dt="2024-09-17T12:33:48.712" v="110" actId="2"/>
        <pc:sldMkLst>
          <pc:docMk/>
          <pc:sldMk cId="787709625" sldId="8649"/>
        </pc:sldMkLst>
        <pc:spChg chg="mod">
          <ac:chgData name="Uwe Lampe" userId="30870859-c129-425e-8d93-1a8010ac461e" providerId="ADAL" clId="{2DD41BA8-C033-4630-A038-44348672BEC8}" dt="2024-09-17T12:33:48.712" v="110" actId="2"/>
          <ac:spMkLst>
            <pc:docMk/>
            <pc:sldMk cId="787709625" sldId="8649"/>
            <ac:spMk id="11" creationId="{36E4A824-EC49-456E-B753-800DDF2487EB}"/>
          </ac:spMkLst>
        </pc:spChg>
        <pc:spChg chg="mod">
          <ac:chgData name="Uwe Lampe" userId="30870859-c129-425e-8d93-1a8010ac461e" providerId="ADAL" clId="{2DD41BA8-C033-4630-A038-44348672BEC8}" dt="2024-09-17T12:33:47.367" v="106" actId="2"/>
          <ac:spMkLst>
            <pc:docMk/>
            <pc:sldMk cId="787709625" sldId="8649"/>
            <ac:spMk id="23" creationId="{6D489C04-E964-4E57-A4A7-F34B351089E8}"/>
          </ac:spMkLst>
        </pc:spChg>
        <pc:spChg chg="mod">
          <ac:chgData name="Uwe Lampe" userId="30870859-c129-425e-8d93-1a8010ac461e" providerId="ADAL" clId="{2DD41BA8-C033-4630-A038-44348672BEC8}" dt="2024-09-17T12:33:47.021" v="105" actId="2"/>
          <ac:spMkLst>
            <pc:docMk/>
            <pc:sldMk cId="787709625" sldId="8649"/>
            <ac:spMk id="25" creationId="{A57B4644-FB60-4F46-A303-838026B4E676}"/>
          </ac:spMkLst>
        </pc:spChg>
        <pc:spChg chg="mod">
          <ac:chgData name="Uwe Lampe" userId="30870859-c129-425e-8d93-1a8010ac461e" providerId="ADAL" clId="{2DD41BA8-C033-4630-A038-44348672BEC8}" dt="2024-09-17T12:33:48.076" v="108" actId="2"/>
          <ac:spMkLst>
            <pc:docMk/>
            <pc:sldMk cId="787709625" sldId="8649"/>
            <ac:spMk id="36" creationId="{02BEB41E-7538-4868-8CF3-E7378A3296FE}"/>
          </ac:spMkLst>
        </pc:spChg>
      </pc:sldChg>
      <pc:sldChg chg="modSp mod">
        <pc:chgData name="Uwe Lampe" userId="30870859-c129-425e-8d93-1a8010ac461e" providerId="ADAL" clId="{2DD41BA8-C033-4630-A038-44348672BEC8}" dt="2024-09-17T12:33:57.365" v="138" actId="2"/>
        <pc:sldMkLst>
          <pc:docMk/>
          <pc:sldMk cId="1771650916" sldId="8656"/>
        </pc:sldMkLst>
        <pc:spChg chg="mod">
          <ac:chgData name="Uwe Lampe" userId="30870859-c129-425e-8d93-1a8010ac461e" providerId="ADAL" clId="{2DD41BA8-C033-4630-A038-44348672BEC8}" dt="2024-09-17T12:33:57.365" v="138" actId="2"/>
          <ac:spMkLst>
            <pc:docMk/>
            <pc:sldMk cId="1771650916" sldId="8656"/>
            <ac:spMk id="18" creationId="{0D19E0D1-852A-435A-9497-F338CF798268}"/>
          </ac:spMkLst>
        </pc:spChg>
      </pc:sldChg>
      <pc:sldChg chg="modSp mod">
        <pc:chgData name="Uwe Lampe" userId="30870859-c129-425e-8d93-1a8010ac461e" providerId="ADAL" clId="{2DD41BA8-C033-4630-A038-44348672BEC8}" dt="2024-09-17T12:31:33.327" v="11" actId="2"/>
        <pc:sldMkLst>
          <pc:docMk/>
          <pc:sldMk cId="3269765143" sldId="8658"/>
        </pc:sldMkLst>
        <pc:spChg chg="mod">
          <ac:chgData name="Uwe Lampe" userId="30870859-c129-425e-8d93-1a8010ac461e" providerId="ADAL" clId="{2DD41BA8-C033-4630-A038-44348672BEC8}" dt="2024-09-17T12:31:33.327" v="11" actId="2"/>
          <ac:spMkLst>
            <pc:docMk/>
            <pc:sldMk cId="3269765143" sldId="8658"/>
            <ac:spMk id="59" creationId="{FE736875-5C13-496E-9A2D-2C601438A99C}"/>
          </ac:spMkLst>
        </pc:spChg>
      </pc:sldChg>
      <pc:sldChg chg="modSp mod">
        <pc:chgData name="Uwe Lampe" userId="30870859-c129-425e-8d93-1a8010ac461e" providerId="ADAL" clId="{2DD41BA8-C033-4630-A038-44348672BEC8}" dt="2024-09-17T12:34:10.582" v="157" actId="2"/>
        <pc:sldMkLst>
          <pc:docMk/>
          <pc:sldMk cId="1350871264" sldId="8660"/>
        </pc:sldMkLst>
        <pc:spChg chg="mod">
          <ac:chgData name="Uwe Lampe" userId="30870859-c129-425e-8d93-1a8010ac461e" providerId="ADAL" clId="{2DD41BA8-C033-4630-A038-44348672BEC8}" dt="2024-09-17T12:34:09.299" v="154" actId="2"/>
          <ac:spMkLst>
            <pc:docMk/>
            <pc:sldMk cId="1350871264" sldId="8660"/>
            <ac:spMk id="7" creationId="{4B986AB0-0013-40A7-A1A7-4895D5558AB5}"/>
          </ac:spMkLst>
        </pc:spChg>
        <pc:spChg chg="mod">
          <ac:chgData name="Uwe Lampe" userId="30870859-c129-425e-8d93-1a8010ac461e" providerId="ADAL" clId="{2DD41BA8-C033-4630-A038-44348672BEC8}" dt="2024-09-17T12:34:10.582" v="157" actId="2"/>
          <ac:spMkLst>
            <pc:docMk/>
            <pc:sldMk cId="1350871264" sldId="8660"/>
            <ac:spMk id="20" creationId="{A15017F3-3D99-4560-8AAF-78EA1352A492}"/>
          </ac:spMkLst>
        </pc:spChg>
      </pc:sldChg>
      <pc:sldChg chg="modSp mod">
        <pc:chgData name="Uwe Lampe" userId="30870859-c129-425e-8d93-1a8010ac461e" providerId="ADAL" clId="{2DD41BA8-C033-4630-A038-44348672BEC8}" dt="2024-09-17T12:34:11.225" v="159" actId="2"/>
        <pc:sldMkLst>
          <pc:docMk/>
          <pc:sldMk cId="1396175678" sldId="8663"/>
        </pc:sldMkLst>
        <pc:spChg chg="mod">
          <ac:chgData name="Uwe Lampe" userId="30870859-c129-425e-8d93-1a8010ac461e" providerId="ADAL" clId="{2DD41BA8-C033-4630-A038-44348672BEC8}" dt="2024-09-17T12:34:10.801" v="158" actId="2"/>
          <ac:spMkLst>
            <pc:docMk/>
            <pc:sldMk cId="1396175678" sldId="8663"/>
            <ac:spMk id="11" creationId="{491E04F3-E044-48F7-8F86-100730FADB5A}"/>
          </ac:spMkLst>
        </pc:spChg>
        <pc:spChg chg="mod">
          <ac:chgData name="Uwe Lampe" userId="30870859-c129-425e-8d93-1a8010ac461e" providerId="ADAL" clId="{2DD41BA8-C033-4630-A038-44348672BEC8}" dt="2024-09-17T12:34:11.225" v="159" actId="2"/>
          <ac:spMkLst>
            <pc:docMk/>
            <pc:sldMk cId="1396175678" sldId="8663"/>
            <ac:spMk id="14" creationId="{72BED946-5011-438A-8E41-5A0779F948C0}"/>
          </ac:spMkLst>
        </pc:spChg>
      </pc:sldChg>
      <pc:sldChg chg="modSp mod">
        <pc:chgData name="Uwe Lampe" userId="30870859-c129-425e-8d93-1a8010ac461e" providerId="ADAL" clId="{2DD41BA8-C033-4630-A038-44348672BEC8}" dt="2024-09-17T12:33:55.594" v="135" actId="2"/>
        <pc:sldMkLst>
          <pc:docMk/>
          <pc:sldMk cId="3190156634" sldId="8665"/>
        </pc:sldMkLst>
        <pc:spChg chg="mod">
          <ac:chgData name="Uwe Lampe" userId="30870859-c129-425e-8d93-1a8010ac461e" providerId="ADAL" clId="{2DD41BA8-C033-4630-A038-44348672BEC8}" dt="2024-09-17T12:33:49.703" v="112" actId="2"/>
          <ac:spMkLst>
            <pc:docMk/>
            <pc:sldMk cId="3190156634" sldId="8665"/>
            <ac:spMk id="8" creationId="{B386B1A2-3928-4685-8A32-746AE70B7881}"/>
          </ac:spMkLst>
        </pc:spChg>
        <pc:spChg chg="mod">
          <ac:chgData name="Uwe Lampe" userId="30870859-c129-425e-8d93-1a8010ac461e" providerId="ADAL" clId="{2DD41BA8-C033-4630-A038-44348672BEC8}" dt="2024-09-17T12:33:50.389" v="115" actId="2"/>
          <ac:spMkLst>
            <pc:docMk/>
            <pc:sldMk cId="3190156634" sldId="8665"/>
            <ac:spMk id="9" creationId="{BC655E6D-09CA-4A1A-85DB-3BDB412F596B}"/>
          </ac:spMkLst>
        </pc:spChg>
        <pc:spChg chg="mod">
          <ac:chgData name="Uwe Lampe" userId="30870859-c129-425e-8d93-1a8010ac461e" providerId="ADAL" clId="{2DD41BA8-C033-4630-A038-44348672BEC8}" dt="2024-09-17T12:33:50.968" v="118" actId="2"/>
          <ac:spMkLst>
            <pc:docMk/>
            <pc:sldMk cId="3190156634" sldId="8665"/>
            <ac:spMk id="10" creationId="{7786DFE4-A321-4C36-ADF3-4C758A15BD18}"/>
          </ac:spMkLst>
        </pc:spChg>
        <pc:spChg chg="mod">
          <ac:chgData name="Uwe Lampe" userId="30870859-c129-425e-8d93-1a8010ac461e" providerId="ADAL" clId="{2DD41BA8-C033-4630-A038-44348672BEC8}" dt="2024-09-17T12:33:51.380" v="120" actId="2"/>
          <ac:spMkLst>
            <pc:docMk/>
            <pc:sldMk cId="3190156634" sldId="8665"/>
            <ac:spMk id="12" creationId="{E6CCBAC9-8932-4A76-B6BF-25609CF9E4DE}"/>
          </ac:spMkLst>
        </pc:spChg>
        <pc:spChg chg="mod">
          <ac:chgData name="Uwe Lampe" userId="30870859-c129-425e-8d93-1a8010ac461e" providerId="ADAL" clId="{2DD41BA8-C033-4630-A038-44348672BEC8}" dt="2024-09-17T12:33:51.756" v="122" actId="2"/>
          <ac:spMkLst>
            <pc:docMk/>
            <pc:sldMk cId="3190156634" sldId="8665"/>
            <ac:spMk id="13" creationId="{25A1499E-AF45-424E-9651-0BF80DCC9CAA}"/>
          </ac:spMkLst>
        </pc:spChg>
        <pc:spChg chg="mod">
          <ac:chgData name="Uwe Lampe" userId="30870859-c129-425e-8d93-1a8010ac461e" providerId="ADAL" clId="{2DD41BA8-C033-4630-A038-44348672BEC8}" dt="2024-09-17T12:33:52.322" v="125" actId="2"/>
          <ac:spMkLst>
            <pc:docMk/>
            <pc:sldMk cId="3190156634" sldId="8665"/>
            <ac:spMk id="15" creationId="{75F84476-D0AA-412B-A763-C330D27CC9C0}"/>
          </ac:spMkLst>
        </pc:spChg>
        <pc:spChg chg="mod">
          <ac:chgData name="Uwe Lampe" userId="30870859-c129-425e-8d93-1a8010ac461e" providerId="ADAL" clId="{2DD41BA8-C033-4630-A038-44348672BEC8}" dt="2024-09-17T12:33:52.897" v="128" actId="2"/>
          <ac:spMkLst>
            <pc:docMk/>
            <pc:sldMk cId="3190156634" sldId="8665"/>
            <ac:spMk id="16" creationId="{28367910-8C58-4291-858F-0A10E8A7BDC6}"/>
          </ac:spMkLst>
        </pc:spChg>
        <pc:spChg chg="mod">
          <ac:chgData name="Uwe Lampe" userId="30870859-c129-425e-8d93-1a8010ac461e" providerId="ADAL" clId="{2DD41BA8-C033-4630-A038-44348672BEC8}" dt="2024-09-17T12:33:53.085" v="129" actId="2"/>
          <ac:spMkLst>
            <pc:docMk/>
            <pc:sldMk cId="3190156634" sldId="8665"/>
            <ac:spMk id="23" creationId="{373E957C-A23C-4E0A-B462-06588ED6DC00}"/>
          </ac:spMkLst>
        </pc:spChg>
        <pc:spChg chg="mod">
          <ac:chgData name="Uwe Lampe" userId="30870859-c129-425e-8d93-1a8010ac461e" providerId="ADAL" clId="{2DD41BA8-C033-4630-A038-44348672BEC8}" dt="2024-09-17T12:33:53.275" v="130" actId="2"/>
          <ac:spMkLst>
            <pc:docMk/>
            <pc:sldMk cId="3190156634" sldId="8665"/>
            <ac:spMk id="24" creationId="{6D54B8B3-5B1F-4691-9108-B0B33AC0A80A}"/>
          </ac:spMkLst>
        </pc:spChg>
        <pc:spChg chg="mod">
          <ac:chgData name="Uwe Lampe" userId="30870859-c129-425e-8d93-1a8010ac461e" providerId="ADAL" clId="{2DD41BA8-C033-4630-A038-44348672BEC8}" dt="2024-09-17T12:33:55.594" v="135" actId="2"/>
          <ac:spMkLst>
            <pc:docMk/>
            <pc:sldMk cId="3190156634" sldId="8665"/>
            <ac:spMk id="27" creationId="{1564E9D3-36E1-4E5D-B96A-9D321FE6C38C}"/>
          </ac:spMkLst>
        </pc:spChg>
      </pc:sldChg>
      <pc:sldChg chg="modSp mod">
        <pc:chgData name="Uwe Lampe" userId="30870859-c129-425e-8d93-1a8010ac461e" providerId="ADAL" clId="{2DD41BA8-C033-4630-A038-44348672BEC8}" dt="2024-09-17T12:33:35.483" v="93" actId="2"/>
        <pc:sldMkLst>
          <pc:docMk/>
          <pc:sldMk cId="542499703" sldId="8668"/>
        </pc:sldMkLst>
        <pc:spChg chg="mod">
          <ac:chgData name="Uwe Lampe" userId="30870859-c129-425e-8d93-1a8010ac461e" providerId="ADAL" clId="{2DD41BA8-C033-4630-A038-44348672BEC8}" dt="2024-09-17T12:33:27.593" v="89" actId="2"/>
          <ac:spMkLst>
            <pc:docMk/>
            <pc:sldMk cId="542499703" sldId="8668"/>
            <ac:spMk id="2" creationId="{B8F1126F-206D-4871-83AD-DA0CE3EC7020}"/>
          </ac:spMkLst>
        </pc:spChg>
        <pc:spChg chg="mod">
          <ac:chgData name="Uwe Lampe" userId="30870859-c129-425e-8d93-1a8010ac461e" providerId="ADAL" clId="{2DD41BA8-C033-4630-A038-44348672BEC8}" dt="2024-09-17T12:33:32.029" v="90" actId="2"/>
          <ac:spMkLst>
            <pc:docMk/>
            <pc:sldMk cId="542499703" sldId="8668"/>
            <ac:spMk id="6" creationId="{24B3098D-F825-4BA7-9E5C-3A3799ADCB85}"/>
          </ac:spMkLst>
        </pc:spChg>
        <pc:spChg chg="mod">
          <ac:chgData name="Uwe Lampe" userId="30870859-c129-425e-8d93-1a8010ac461e" providerId="ADAL" clId="{2DD41BA8-C033-4630-A038-44348672BEC8}" dt="2024-09-17T12:33:34.414" v="92" actId="2"/>
          <ac:spMkLst>
            <pc:docMk/>
            <pc:sldMk cId="542499703" sldId="8668"/>
            <ac:spMk id="10" creationId="{3F325626-369D-492E-A89F-582A3D838453}"/>
          </ac:spMkLst>
        </pc:spChg>
        <pc:spChg chg="mod">
          <ac:chgData name="Uwe Lampe" userId="30870859-c129-425e-8d93-1a8010ac461e" providerId="ADAL" clId="{2DD41BA8-C033-4630-A038-44348672BEC8}" dt="2024-09-17T12:33:35.483" v="93" actId="2"/>
          <ac:spMkLst>
            <pc:docMk/>
            <pc:sldMk cId="542499703" sldId="8668"/>
            <ac:spMk id="17" creationId="{45009BA6-793D-44E6-AEB6-8684443E55E5}"/>
          </ac:spMkLst>
        </pc:spChg>
      </pc:sldChg>
      <pc:sldChg chg="modSp mod">
        <pc:chgData name="Uwe Lampe" userId="30870859-c129-425e-8d93-1a8010ac461e" providerId="ADAL" clId="{2DD41BA8-C033-4630-A038-44348672BEC8}" dt="2024-09-17T12:33:37.475" v="95" actId="2"/>
        <pc:sldMkLst>
          <pc:docMk/>
          <pc:sldMk cId="3080192781" sldId="8671"/>
        </pc:sldMkLst>
        <pc:spChg chg="mod">
          <ac:chgData name="Uwe Lampe" userId="30870859-c129-425e-8d93-1a8010ac461e" providerId="ADAL" clId="{2DD41BA8-C033-4630-A038-44348672BEC8}" dt="2024-09-17T12:33:36.583" v="94" actId="2"/>
          <ac:spMkLst>
            <pc:docMk/>
            <pc:sldMk cId="3080192781" sldId="8671"/>
            <ac:spMk id="14" creationId="{881A08EE-9B9D-4664-A76D-8837857C172C}"/>
          </ac:spMkLst>
        </pc:spChg>
        <pc:graphicFrameChg chg="mod">
          <ac:chgData name="Uwe Lampe" userId="30870859-c129-425e-8d93-1a8010ac461e" providerId="ADAL" clId="{2DD41BA8-C033-4630-A038-44348672BEC8}" dt="2024-09-17T12:33:37.475" v="95" actId="2"/>
          <ac:graphicFrameMkLst>
            <pc:docMk/>
            <pc:sldMk cId="3080192781" sldId="8671"/>
            <ac:graphicFrameMk id="12" creationId="{F31346F9-A82B-46BE-A84B-BD368B676FCC}"/>
          </ac:graphicFrameMkLst>
        </pc:graphicFrameChg>
      </pc:sldChg>
      <pc:sldChg chg="modSp mod">
        <pc:chgData name="Uwe Lampe" userId="30870859-c129-425e-8d93-1a8010ac461e" providerId="ADAL" clId="{2DD41BA8-C033-4630-A038-44348672BEC8}" dt="2024-09-17T12:33:39.471" v="96" actId="2"/>
        <pc:sldMkLst>
          <pc:docMk/>
          <pc:sldMk cId="3219288016" sldId="8672"/>
        </pc:sldMkLst>
        <pc:spChg chg="mod">
          <ac:chgData name="Uwe Lampe" userId="30870859-c129-425e-8d93-1a8010ac461e" providerId="ADAL" clId="{2DD41BA8-C033-4630-A038-44348672BEC8}" dt="2024-09-17T12:33:39.471" v="96" actId="2"/>
          <ac:spMkLst>
            <pc:docMk/>
            <pc:sldMk cId="3219288016" sldId="8672"/>
            <ac:spMk id="10" creationId="{87AF45C4-0E4D-4EB7-B2CE-749E07D6ACF5}"/>
          </ac:spMkLst>
        </pc:spChg>
      </pc:sldChg>
      <pc:sldChg chg="modSp mod">
        <pc:chgData name="Uwe Lampe" userId="30870859-c129-425e-8d93-1a8010ac461e" providerId="ADAL" clId="{2DD41BA8-C033-4630-A038-44348672BEC8}" dt="2024-09-17T12:31:27.131" v="10" actId="2"/>
        <pc:sldMkLst>
          <pc:docMk/>
          <pc:sldMk cId="3934099747" sldId="8675"/>
        </pc:sldMkLst>
        <pc:spChg chg="mod">
          <ac:chgData name="Uwe Lampe" userId="30870859-c129-425e-8d93-1a8010ac461e" providerId="ADAL" clId="{2DD41BA8-C033-4630-A038-44348672BEC8}" dt="2024-09-17T12:31:13.856" v="6" actId="2"/>
          <ac:spMkLst>
            <pc:docMk/>
            <pc:sldMk cId="3934099747" sldId="8675"/>
            <ac:spMk id="11" creationId="{CCB7ECB4-5AE2-4F4C-9B26-331AE2850D5A}"/>
          </ac:spMkLst>
        </pc:spChg>
        <pc:spChg chg="mod">
          <ac:chgData name="Uwe Lampe" userId="30870859-c129-425e-8d93-1a8010ac461e" providerId="ADAL" clId="{2DD41BA8-C033-4630-A038-44348672BEC8}" dt="2024-09-17T12:31:22.993" v="8" actId="2"/>
          <ac:spMkLst>
            <pc:docMk/>
            <pc:sldMk cId="3934099747" sldId="8675"/>
            <ac:spMk id="33" creationId="{5A3B1240-8399-496A-AAEC-77BF477D151E}"/>
          </ac:spMkLst>
        </pc:spChg>
        <pc:spChg chg="mod">
          <ac:chgData name="Uwe Lampe" userId="30870859-c129-425e-8d93-1a8010ac461e" providerId="ADAL" clId="{2DD41BA8-C033-4630-A038-44348672BEC8}" dt="2024-09-17T12:31:27.131" v="10" actId="2"/>
          <ac:spMkLst>
            <pc:docMk/>
            <pc:sldMk cId="3934099747" sldId="8675"/>
            <ac:spMk id="43" creationId="{7308861F-465E-4EA3-B811-4C031C71A177}"/>
          </ac:spMkLst>
        </pc:spChg>
      </pc:sldChg>
      <pc:sldChg chg="modSp mod">
        <pc:chgData name="Uwe Lampe" userId="30870859-c129-425e-8d93-1a8010ac461e" providerId="ADAL" clId="{2DD41BA8-C033-4630-A038-44348672BEC8}" dt="2024-09-17T12:33:45.685" v="103" actId="2"/>
        <pc:sldMkLst>
          <pc:docMk/>
          <pc:sldMk cId="527577365" sldId="8677"/>
        </pc:sldMkLst>
        <pc:spChg chg="mod">
          <ac:chgData name="Uwe Lampe" userId="30870859-c129-425e-8d93-1a8010ac461e" providerId="ADAL" clId="{2DD41BA8-C033-4630-A038-44348672BEC8}" dt="2024-09-17T12:33:43.569" v="98" actId="2"/>
          <ac:spMkLst>
            <pc:docMk/>
            <pc:sldMk cId="527577365" sldId="8677"/>
            <ac:spMk id="2" creationId="{E6D7FB0C-E964-4977-8E20-C2E6DB4423AF}"/>
          </ac:spMkLst>
        </pc:spChg>
        <pc:spChg chg="mod">
          <ac:chgData name="Uwe Lampe" userId="30870859-c129-425e-8d93-1a8010ac461e" providerId="ADAL" clId="{2DD41BA8-C033-4630-A038-44348672BEC8}" dt="2024-09-17T12:33:44.025" v="99" actId="2"/>
          <ac:spMkLst>
            <pc:docMk/>
            <pc:sldMk cId="527577365" sldId="8677"/>
            <ac:spMk id="11" creationId="{68DAD8DB-59D2-4AC0-8D3E-3A5F7702BD4A}"/>
          </ac:spMkLst>
        </pc:spChg>
        <pc:spChg chg="mod">
          <ac:chgData name="Uwe Lampe" userId="30870859-c129-425e-8d93-1a8010ac461e" providerId="ADAL" clId="{2DD41BA8-C033-4630-A038-44348672BEC8}" dt="2024-09-17T12:33:44.779" v="101" actId="2"/>
          <ac:spMkLst>
            <pc:docMk/>
            <pc:sldMk cId="527577365" sldId="8677"/>
            <ac:spMk id="12" creationId="{43467B7D-7B0D-47D5-9100-DA0A166415BB}"/>
          </ac:spMkLst>
        </pc:spChg>
        <pc:spChg chg="mod">
          <ac:chgData name="Uwe Lampe" userId="30870859-c129-425e-8d93-1a8010ac461e" providerId="ADAL" clId="{2DD41BA8-C033-4630-A038-44348672BEC8}" dt="2024-09-17T12:33:45.685" v="103" actId="2"/>
          <ac:spMkLst>
            <pc:docMk/>
            <pc:sldMk cId="527577365" sldId="8677"/>
            <ac:spMk id="13" creationId="{CDA36BBA-03CD-49B1-8DDD-5EA85264AD4C}"/>
          </ac:spMkLst>
        </pc:spChg>
      </pc:sldChg>
      <pc:sldChg chg="modSp mod">
        <pc:chgData name="Uwe Lampe" userId="30870859-c129-425e-8d93-1a8010ac461e" providerId="ADAL" clId="{2DD41BA8-C033-4630-A038-44348672BEC8}" dt="2024-09-17T12:33:25.925" v="88" actId="2"/>
        <pc:sldMkLst>
          <pc:docMk/>
          <pc:sldMk cId="354301931" sldId="8679"/>
        </pc:sldMkLst>
        <pc:spChg chg="mod">
          <ac:chgData name="Uwe Lampe" userId="30870859-c129-425e-8d93-1a8010ac461e" providerId="ADAL" clId="{2DD41BA8-C033-4630-A038-44348672BEC8}" dt="2024-09-17T12:33:24.171" v="87" actId="2"/>
          <ac:spMkLst>
            <pc:docMk/>
            <pc:sldMk cId="354301931" sldId="8679"/>
            <ac:spMk id="14" creationId="{5210EB62-8BA6-42E2-B572-B8675D9711F0}"/>
          </ac:spMkLst>
        </pc:spChg>
        <pc:spChg chg="mod">
          <ac:chgData name="Uwe Lampe" userId="30870859-c129-425e-8d93-1a8010ac461e" providerId="ADAL" clId="{2DD41BA8-C033-4630-A038-44348672BEC8}" dt="2024-09-17T12:33:25.925" v="88" actId="2"/>
          <ac:spMkLst>
            <pc:docMk/>
            <pc:sldMk cId="354301931" sldId="8679"/>
            <ac:spMk id="18" creationId="{23DBC2D4-6AD0-452F-A8DB-F1064E30F161}"/>
          </ac:spMkLst>
        </pc:spChg>
      </pc:sldChg>
      <pc:sldChg chg="modSp mod">
        <pc:chgData name="Uwe Lampe" userId="30870859-c129-425e-8d93-1a8010ac461e" providerId="ADAL" clId="{2DD41BA8-C033-4630-A038-44348672BEC8}" dt="2024-09-17T12:34:06.984" v="148" actId="2"/>
        <pc:sldMkLst>
          <pc:docMk/>
          <pc:sldMk cId="1953232468" sldId="8681"/>
        </pc:sldMkLst>
        <pc:spChg chg="mod">
          <ac:chgData name="Uwe Lampe" userId="30870859-c129-425e-8d93-1a8010ac461e" providerId="ADAL" clId="{2DD41BA8-C033-4630-A038-44348672BEC8}" dt="2024-09-17T12:34:06.984" v="148" actId="2"/>
          <ac:spMkLst>
            <pc:docMk/>
            <pc:sldMk cId="1953232468" sldId="8681"/>
            <ac:spMk id="18" creationId="{0D19E0D1-852A-435A-9497-F338CF798268}"/>
          </ac:spMkLst>
        </pc:spChg>
        <pc:spChg chg="mod">
          <ac:chgData name="Uwe Lampe" userId="30870859-c129-425e-8d93-1a8010ac461e" providerId="ADAL" clId="{2DD41BA8-C033-4630-A038-44348672BEC8}" dt="2024-09-17T12:34:05.223" v="145" actId="2"/>
          <ac:spMkLst>
            <pc:docMk/>
            <pc:sldMk cId="1953232468" sldId="8681"/>
            <ac:spMk id="29" creationId="{CCBDCA63-2644-436F-8729-4D23598665D0}"/>
          </ac:spMkLst>
        </pc:spChg>
      </pc:sldChg>
      <pc:sldChg chg="modSp mod">
        <pc:chgData name="Uwe Lampe" userId="30870859-c129-425e-8d93-1a8010ac461e" providerId="ADAL" clId="{2DD41BA8-C033-4630-A038-44348672BEC8}" dt="2024-09-17T12:34:08.598" v="153" actId="2"/>
        <pc:sldMkLst>
          <pc:docMk/>
          <pc:sldMk cId="2165517520" sldId="8683"/>
        </pc:sldMkLst>
        <pc:spChg chg="mod">
          <ac:chgData name="Uwe Lampe" userId="30870859-c129-425e-8d93-1a8010ac461e" providerId="ADAL" clId="{2DD41BA8-C033-4630-A038-44348672BEC8}" dt="2024-09-17T12:34:08.181" v="151" actId="2"/>
          <ac:spMkLst>
            <pc:docMk/>
            <pc:sldMk cId="2165517520" sldId="8683"/>
            <ac:spMk id="18" creationId="{0D19E0D1-852A-435A-9497-F338CF798268}"/>
          </ac:spMkLst>
        </pc:spChg>
        <pc:spChg chg="mod">
          <ac:chgData name="Uwe Lampe" userId="30870859-c129-425e-8d93-1a8010ac461e" providerId="ADAL" clId="{2DD41BA8-C033-4630-A038-44348672BEC8}" dt="2024-09-17T12:34:08.394" v="152" actId="2"/>
          <ac:spMkLst>
            <pc:docMk/>
            <pc:sldMk cId="2165517520" sldId="8683"/>
            <ac:spMk id="19" creationId="{7F82A351-B639-A386-1F5A-5993F916B5BE}"/>
          </ac:spMkLst>
        </pc:spChg>
        <pc:graphicFrameChg chg="mod">
          <ac:chgData name="Uwe Lampe" userId="30870859-c129-425e-8d93-1a8010ac461e" providerId="ADAL" clId="{2DD41BA8-C033-4630-A038-44348672BEC8}" dt="2024-09-17T12:34:08.598" v="153" actId="2"/>
          <ac:graphicFrameMkLst>
            <pc:docMk/>
            <pc:sldMk cId="2165517520" sldId="8683"/>
            <ac:graphicFrameMk id="3" creationId="{0A0705E8-1D35-4C33-E2E2-0A3AE08B1C06}"/>
          </ac:graphicFrameMkLst>
        </pc:graphicFrameChg>
      </pc:sldChg>
      <pc:sldChg chg="modSp mod">
        <pc:chgData name="Uwe Lampe" userId="30870859-c129-425e-8d93-1a8010ac461e" providerId="ADAL" clId="{2DD41BA8-C033-4630-A038-44348672BEC8}" dt="2024-09-17T12:34:02.187" v="143" actId="2"/>
        <pc:sldMkLst>
          <pc:docMk/>
          <pc:sldMk cId="4114551591" sldId="8685"/>
        </pc:sldMkLst>
        <pc:spChg chg="mod">
          <ac:chgData name="Uwe Lampe" userId="30870859-c129-425e-8d93-1a8010ac461e" providerId="ADAL" clId="{2DD41BA8-C033-4630-A038-44348672BEC8}" dt="2024-09-17T12:34:02.187" v="143" actId="2"/>
          <ac:spMkLst>
            <pc:docMk/>
            <pc:sldMk cId="4114551591" sldId="8685"/>
            <ac:spMk id="18" creationId="{0D19E0D1-852A-435A-9497-F338CF798268}"/>
          </ac:spMkLst>
        </pc:spChg>
      </pc:sldChg>
      <pc:sldChg chg="modSp mod">
        <pc:chgData name="Uwe Lampe" userId="30870859-c129-425e-8d93-1a8010ac461e" providerId="ADAL" clId="{2DD41BA8-C033-4630-A038-44348672BEC8}" dt="2024-09-17T12:33:59.379" v="140" actId="2"/>
        <pc:sldMkLst>
          <pc:docMk/>
          <pc:sldMk cId="4006708370" sldId="8686"/>
        </pc:sldMkLst>
        <pc:spChg chg="mod">
          <ac:chgData name="Uwe Lampe" userId="30870859-c129-425e-8d93-1a8010ac461e" providerId="ADAL" clId="{2DD41BA8-C033-4630-A038-44348672BEC8}" dt="2024-09-17T12:33:59.379" v="140" actId="2"/>
          <ac:spMkLst>
            <pc:docMk/>
            <pc:sldMk cId="4006708370" sldId="8686"/>
            <ac:spMk id="9" creationId="{B8B9F5E4-CDAE-9955-5EFE-FEC51892F5D9}"/>
          </ac:spMkLst>
        </pc:spChg>
      </pc:sldChg>
      <pc:sldChg chg="modSp mod">
        <pc:chgData name="Uwe Lampe" userId="30870859-c129-425e-8d93-1a8010ac461e" providerId="ADAL" clId="{2DD41BA8-C033-4630-A038-44348672BEC8}" dt="2024-09-17T12:33:21.034" v="85" actId="2"/>
        <pc:sldMkLst>
          <pc:docMk/>
          <pc:sldMk cId="3238209932" sldId="2147375908"/>
        </pc:sldMkLst>
        <pc:spChg chg="mod">
          <ac:chgData name="Uwe Lampe" userId="30870859-c129-425e-8d93-1a8010ac461e" providerId="ADAL" clId="{2DD41BA8-C033-4630-A038-44348672BEC8}" dt="2024-09-17T12:33:10.760" v="73" actId="2"/>
          <ac:spMkLst>
            <pc:docMk/>
            <pc:sldMk cId="3238209932" sldId="2147375908"/>
            <ac:spMk id="2" creationId="{2D66D619-EF5F-F4A7-0D93-1BC2769E832D}"/>
          </ac:spMkLst>
        </pc:spChg>
        <pc:spChg chg="mod">
          <ac:chgData name="Uwe Lampe" userId="30870859-c129-425e-8d93-1a8010ac461e" providerId="ADAL" clId="{2DD41BA8-C033-4630-A038-44348672BEC8}" dt="2024-09-17T12:33:13.529" v="75" actId="2"/>
          <ac:spMkLst>
            <pc:docMk/>
            <pc:sldMk cId="3238209932" sldId="2147375908"/>
            <ac:spMk id="6" creationId="{B9AE91AF-4D0A-A958-C231-157C669CA75F}"/>
          </ac:spMkLst>
        </pc:spChg>
        <pc:spChg chg="mod">
          <ac:chgData name="Uwe Lampe" userId="30870859-c129-425e-8d93-1a8010ac461e" providerId="ADAL" clId="{2DD41BA8-C033-4630-A038-44348672BEC8}" dt="2024-09-17T12:33:19.326" v="82" actId="2"/>
          <ac:spMkLst>
            <pc:docMk/>
            <pc:sldMk cId="3238209932" sldId="2147375908"/>
            <ac:spMk id="10" creationId="{6ADF5C1E-9E77-A00E-43AC-36397B95BB70}"/>
          </ac:spMkLst>
        </pc:spChg>
        <pc:spChg chg="mod">
          <ac:chgData name="Uwe Lampe" userId="30870859-c129-425e-8d93-1a8010ac461e" providerId="ADAL" clId="{2DD41BA8-C033-4630-A038-44348672BEC8}" dt="2024-09-17T12:33:18.766" v="81" actId="2"/>
          <ac:spMkLst>
            <pc:docMk/>
            <pc:sldMk cId="3238209932" sldId="2147375908"/>
            <ac:spMk id="17" creationId="{6F7729C1-F01D-42E0-2F24-D3551B80C686}"/>
          </ac:spMkLst>
        </pc:spChg>
        <pc:spChg chg="mod">
          <ac:chgData name="Uwe Lampe" userId="30870859-c129-425e-8d93-1a8010ac461e" providerId="ADAL" clId="{2DD41BA8-C033-4630-A038-44348672BEC8}" dt="2024-09-17T12:33:17.627" v="79" actId="2"/>
          <ac:spMkLst>
            <pc:docMk/>
            <pc:sldMk cId="3238209932" sldId="2147375908"/>
            <ac:spMk id="18" creationId="{EE1F0AD6-DC29-0976-D749-CE23CC45E028}"/>
          </ac:spMkLst>
        </pc:spChg>
        <pc:spChg chg="mod">
          <ac:chgData name="Uwe Lampe" userId="30870859-c129-425e-8d93-1a8010ac461e" providerId="ADAL" clId="{2DD41BA8-C033-4630-A038-44348672BEC8}" dt="2024-09-17T12:33:17.012" v="78" actId="2"/>
          <ac:spMkLst>
            <pc:docMk/>
            <pc:sldMk cId="3238209932" sldId="2147375908"/>
            <ac:spMk id="19" creationId="{B8280FCD-2D9C-2863-E929-D15F499C8952}"/>
          </ac:spMkLst>
        </pc:spChg>
        <pc:spChg chg="mod">
          <ac:chgData name="Uwe Lampe" userId="30870859-c129-425e-8d93-1a8010ac461e" providerId="ADAL" clId="{2DD41BA8-C033-4630-A038-44348672BEC8}" dt="2024-09-17T12:33:15.780" v="77" actId="2"/>
          <ac:spMkLst>
            <pc:docMk/>
            <pc:sldMk cId="3238209932" sldId="2147375908"/>
            <ac:spMk id="20" creationId="{391C89D8-4BD4-279B-389C-F42A2E916CB0}"/>
          </ac:spMkLst>
        </pc:spChg>
        <pc:spChg chg="mod">
          <ac:chgData name="Uwe Lampe" userId="30870859-c129-425e-8d93-1a8010ac461e" providerId="ADAL" clId="{2DD41BA8-C033-4630-A038-44348672BEC8}" dt="2024-09-17T12:33:20.459" v="84" actId="2"/>
          <ac:spMkLst>
            <pc:docMk/>
            <pc:sldMk cId="3238209932" sldId="2147375908"/>
            <ac:spMk id="21" creationId="{4409AA90-DAC1-C8A3-FA97-B519A2434D38}"/>
          </ac:spMkLst>
        </pc:spChg>
        <pc:spChg chg="mod">
          <ac:chgData name="Uwe Lampe" userId="30870859-c129-425e-8d93-1a8010ac461e" providerId="ADAL" clId="{2DD41BA8-C033-4630-A038-44348672BEC8}" dt="2024-09-17T12:33:21.034" v="85" actId="2"/>
          <ac:spMkLst>
            <pc:docMk/>
            <pc:sldMk cId="3238209932" sldId="2147375908"/>
            <ac:spMk id="22" creationId="{D57A5B38-EF09-BE8B-59DC-7AA232AE754A}"/>
          </ac:spMkLst>
        </pc:spChg>
      </pc:sldChg>
      <pc:sldChg chg="modSp mod">
        <pc:chgData name="Uwe Lampe" userId="30870859-c129-425e-8d93-1a8010ac461e" providerId="ADAL" clId="{2DD41BA8-C033-4630-A038-44348672BEC8}" dt="2024-09-17T12:32:14.108" v="34" actId="2"/>
        <pc:sldMkLst>
          <pc:docMk/>
          <pc:sldMk cId="1290467344" sldId="2147375929"/>
        </pc:sldMkLst>
        <pc:spChg chg="mod">
          <ac:chgData name="Uwe Lampe" userId="30870859-c129-425e-8d93-1a8010ac461e" providerId="ADAL" clId="{2DD41BA8-C033-4630-A038-44348672BEC8}" dt="2024-09-17T12:32:14.108" v="34" actId="2"/>
          <ac:spMkLst>
            <pc:docMk/>
            <pc:sldMk cId="1290467344" sldId="2147375929"/>
            <ac:spMk id="4" creationId="{3CBAD6BD-D823-CCCD-D84B-76A807AE965A}"/>
          </ac:spMkLst>
        </pc:spChg>
      </pc:sldChg>
      <pc:sldChg chg="modSp mod">
        <pc:chgData name="Uwe Lampe" userId="30870859-c129-425e-8d93-1a8010ac461e" providerId="ADAL" clId="{2DD41BA8-C033-4630-A038-44348672BEC8}" dt="2024-09-17T12:32:12.077" v="33" actId="2"/>
        <pc:sldMkLst>
          <pc:docMk/>
          <pc:sldMk cId="3904003975" sldId="2147472723"/>
        </pc:sldMkLst>
        <pc:spChg chg="mod">
          <ac:chgData name="Uwe Lampe" userId="30870859-c129-425e-8d93-1a8010ac461e" providerId="ADAL" clId="{2DD41BA8-C033-4630-A038-44348672BEC8}" dt="2024-09-17T12:32:12.077" v="33" actId="2"/>
          <ac:spMkLst>
            <pc:docMk/>
            <pc:sldMk cId="3904003975" sldId="2147472723"/>
            <ac:spMk id="4" creationId="{3CBAD6BD-D823-CCCD-D84B-76A807AE965A}"/>
          </ac:spMkLst>
        </pc:spChg>
      </pc:sldChg>
      <pc:sldChg chg="modSp mod">
        <pc:chgData name="Uwe Lampe" userId="30870859-c129-425e-8d93-1a8010ac461e" providerId="ADAL" clId="{2DD41BA8-C033-4630-A038-44348672BEC8}" dt="2024-09-17T12:32:55.407" v="65" actId="2"/>
        <pc:sldMkLst>
          <pc:docMk/>
          <pc:sldMk cId="2703686652" sldId="2147475050"/>
        </pc:sldMkLst>
        <pc:spChg chg="mod">
          <ac:chgData name="Uwe Lampe" userId="30870859-c129-425e-8d93-1a8010ac461e" providerId="ADAL" clId="{2DD41BA8-C033-4630-A038-44348672BEC8}" dt="2024-09-17T12:32:55.407" v="65" actId="2"/>
          <ac:spMkLst>
            <pc:docMk/>
            <pc:sldMk cId="2703686652" sldId="2147475050"/>
            <ac:spMk id="2" creationId="{D556E03F-6646-756D-26E6-3BCE6FC97F1A}"/>
          </ac:spMkLst>
        </pc:spChg>
      </pc:sldChg>
      <pc:sldChg chg="addSp modSp mod">
        <pc:chgData name="Uwe Lampe" userId="30870859-c129-425e-8d93-1a8010ac461e" providerId="ADAL" clId="{2DD41BA8-C033-4630-A038-44348672BEC8}" dt="2024-09-17T12:34:23.779" v="160" actId="22"/>
        <pc:sldMkLst>
          <pc:docMk/>
          <pc:sldMk cId="2097466060" sldId="2147475051"/>
        </pc:sldMkLst>
        <pc:spChg chg="add">
          <ac:chgData name="Uwe Lampe" userId="30870859-c129-425e-8d93-1a8010ac461e" providerId="ADAL" clId="{2DD41BA8-C033-4630-A038-44348672BEC8}" dt="2024-09-17T12:34:23.779" v="160" actId="22"/>
          <ac:spMkLst>
            <pc:docMk/>
            <pc:sldMk cId="2097466060" sldId="2147475051"/>
            <ac:spMk id="3" creationId="{CEB0F0BB-2140-64AF-22F1-99E6DD79522E}"/>
          </ac:spMkLst>
        </pc:spChg>
        <pc:spChg chg="mod">
          <ac:chgData name="Uwe Lampe" userId="30870859-c129-425e-8d93-1a8010ac461e" providerId="ADAL" clId="{2DD41BA8-C033-4630-A038-44348672BEC8}" dt="2024-09-17T12:32:58.465" v="66" actId="2"/>
          <ac:spMkLst>
            <pc:docMk/>
            <pc:sldMk cId="2097466060" sldId="2147475051"/>
            <ac:spMk id="5" creationId="{7B7917FB-C43E-7764-379C-226A20B8451D}"/>
          </ac:spMkLst>
        </pc:spChg>
      </pc:sldChg>
      <pc:sldChg chg="modSp mod">
        <pc:chgData name="Uwe Lampe" userId="30870859-c129-425e-8d93-1a8010ac461e" providerId="ADAL" clId="{2DD41BA8-C033-4630-A038-44348672BEC8}" dt="2024-09-17T12:33:08.776" v="71" actId="2"/>
        <pc:sldMkLst>
          <pc:docMk/>
          <pc:sldMk cId="2255083692" sldId="2147475052"/>
        </pc:sldMkLst>
        <pc:spChg chg="mod">
          <ac:chgData name="Uwe Lampe" userId="30870859-c129-425e-8d93-1a8010ac461e" providerId="ADAL" clId="{2DD41BA8-C033-4630-A038-44348672BEC8}" dt="2024-09-17T12:33:03.901" v="67" actId="2"/>
          <ac:spMkLst>
            <pc:docMk/>
            <pc:sldMk cId="2255083692" sldId="2147475052"/>
            <ac:spMk id="5" creationId="{8FA0C9E8-B6AD-0C7A-D3F3-E03814FD641E}"/>
          </ac:spMkLst>
        </pc:spChg>
        <pc:spChg chg="mod">
          <ac:chgData name="Uwe Lampe" userId="30870859-c129-425e-8d93-1a8010ac461e" providerId="ADAL" clId="{2DD41BA8-C033-4630-A038-44348672BEC8}" dt="2024-09-17T12:33:05.263" v="68" actId="2"/>
          <ac:spMkLst>
            <pc:docMk/>
            <pc:sldMk cId="2255083692" sldId="2147475052"/>
            <ac:spMk id="9" creationId="{3FF5A94C-95C4-85C3-1B47-5F0BD2426616}"/>
          </ac:spMkLst>
        </pc:spChg>
        <pc:spChg chg="mod">
          <ac:chgData name="Uwe Lampe" userId="30870859-c129-425e-8d93-1a8010ac461e" providerId="ADAL" clId="{2DD41BA8-C033-4630-A038-44348672BEC8}" dt="2024-09-17T12:33:07.261" v="69" actId="2"/>
          <ac:spMkLst>
            <pc:docMk/>
            <pc:sldMk cId="2255083692" sldId="2147475052"/>
            <ac:spMk id="28" creationId="{E578631C-0F5E-4E02-61E3-28B945789078}"/>
          </ac:spMkLst>
        </pc:spChg>
        <pc:spChg chg="mod">
          <ac:chgData name="Uwe Lampe" userId="30870859-c129-425e-8d93-1a8010ac461e" providerId="ADAL" clId="{2DD41BA8-C033-4630-A038-44348672BEC8}" dt="2024-09-17T12:33:08.023" v="70" actId="2"/>
          <ac:spMkLst>
            <pc:docMk/>
            <pc:sldMk cId="2255083692" sldId="2147475052"/>
            <ac:spMk id="29" creationId="{FD497E99-25ED-88D5-2480-4E3918D146FC}"/>
          </ac:spMkLst>
        </pc:spChg>
        <pc:spChg chg="mod">
          <ac:chgData name="Uwe Lampe" userId="30870859-c129-425e-8d93-1a8010ac461e" providerId="ADAL" clId="{2DD41BA8-C033-4630-A038-44348672BEC8}" dt="2024-09-17T12:33:08.776" v="71" actId="2"/>
          <ac:spMkLst>
            <pc:docMk/>
            <pc:sldMk cId="2255083692" sldId="2147475052"/>
            <ac:spMk id="32" creationId="{AC8F75E7-4EB0-8D28-D776-9AA39F619E81}"/>
          </ac:spMkLst>
        </pc:spChg>
      </pc:sldChg>
      <pc:sldChg chg="modSp mod">
        <pc:chgData name="Uwe Lampe" userId="30870859-c129-425e-8d93-1a8010ac461e" providerId="ADAL" clId="{2DD41BA8-C033-4630-A038-44348672BEC8}" dt="2024-09-17T12:31:56.754" v="31" actId="2"/>
        <pc:sldMkLst>
          <pc:docMk/>
          <pc:sldMk cId="3868305820" sldId="2147475054"/>
        </pc:sldMkLst>
        <pc:spChg chg="mod">
          <ac:chgData name="Uwe Lampe" userId="30870859-c129-425e-8d93-1a8010ac461e" providerId="ADAL" clId="{2DD41BA8-C033-4630-A038-44348672BEC8}" dt="2024-09-17T12:31:37.214" v="12" actId="2"/>
          <ac:spMkLst>
            <pc:docMk/>
            <pc:sldMk cId="3868305820" sldId="2147475054"/>
            <ac:spMk id="2" creationId="{3F75BB99-BBF7-1DDA-B468-9FBA03CD9319}"/>
          </ac:spMkLst>
        </pc:spChg>
        <pc:spChg chg="mod">
          <ac:chgData name="Uwe Lampe" userId="30870859-c129-425e-8d93-1a8010ac461e" providerId="ADAL" clId="{2DD41BA8-C033-4630-A038-44348672BEC8}" dt="2024-09-17T12:31:41.525" v="14" actId="2"/>
          <ac:spMkLst>
            <pc:docMk/>
            <pc:sldMk cId="3868305820" sldId="2147475054"/>
            <ac:spMk id="3" creationId="{86A11AA7-5807-7A51-19F8-1269E6046904}"/>
          </ac:spMkLst>
        </pc:spChg>
        <pc:graphicFrameChg chg="modGraphic">
          <ac:chgData name="Uwe Lampe" userId="30870859-c129-425e-8d93-1a8010ac461e" providerId="ADAL" clId="{2DD41BA8-C033-4630-A038-44348672BEC8}" dt="2024-09-17T12:31:56.754" v="31" actId="2"/>
          <ac:graphicFrameMkLst>
            <pc:docMk/>
            <pc:sldMk cId="3868305820" sldId="2147475054"/>
            <ac:graphicFrameMk id="6" creationId="{4519F8AB-86FB-4271-43A8-394BB4131FB8}"/>
          </ac:graphicFrameMkLst>
        </pc:graphicFrameChg>
      </pc:sldChg>
      <pc:sldChg chg="modSp mod">
        <pc:chgData name="Uwe Lampe" userId="30870859-c129-425e-8d93-1a8010ac461e" providerId="ADAL" clId="{2DD41BA8-C033-4630-A038-44348672BEC8}" dt="2024-09-17T12:32:54.667" v="64" actId="2"/>
        <pc:sldMkLst>
          <pc:docMk/>
          <pc:sldMk cId="1392189891" sldId="2147475056"/>
        </pc:sldMkLst>
        <pc:spChg chg="mod">
          <ac:chgData name="Uwe Lampe" userId="30870859-c129-425e-8d93-1a8010ac461e" providerId="ADAL" clId="{2DD41BA8-C033-4630-A038-44348672BEC8}" dt="2024-09-17T12:32:52.032" v="59" actId="2"/>
          <ac:spMkLst>
            <pc:docMk/>
            <pc:sldMk cId="1392189891" sldId="2147475056"/>
            <ac:spMk id="31" creationId="{D47DEEB2-BEC7-8847-B152-603DEB4B8180}"/>
          </ac:spMkLst>
        </pc:spChg>
        <pc:spChg chg="mod">
          <ac:chgData name="Uwe Lampe" userId="30870859-c129-425e-8d93-1a8010ac461e" providerId="ADAL" clId="{2DD41BA8-C033-4630-A038-44348672BEC8}" dt="2024-09-17T12:32:52.614" v="60" actId="2"/>
          <ac:spMkLst>
            <pc:docMk/>
            <pc:sldMk cId="1392189891" sldId="2147475056"/>
            <ac:spMk id="32" creationId="{506DEC74-CEEB-7943-B790-64636A275C1A}"/>
          </ac:spMkLst>
        </pc:spChg>
        <pc:spChg chg="mod">
          <ac:chgData name="Uwe Lampe" userId="30870859-c129-425e-8d93-1a8010ac461e" providerId="ADAL" clId="{2DD41BA8-C033-4630-A038-44348672BEC8}" dt="2024-09-17T12:32:53.074" v="61" actId="2"/>
          <ac:spMkLst>
            <pc:docMk/>
            <pc:sldMk cId="1392189891" sldId="2147475056"/>
            <ac:spMk id="33" creationId="{AC0E91E3-3D04-754D-AB2C-0279DD81E4D8}"/>
          </ac:spMkLst>
        </pc:spChg>
        <pc:spChg chg="mod">
          <ac:chgData name="Uwe Lampe" userId="30870859-c129-425e-8d93-1a8010ac461e" providerId="ADAL" clId="{2DD41BA8-C033-4630-A038-44348672BEC8}" dt="2024-09-17T12:32:53.588" v="62" actId="2"/>
          <ac:spMkLst>
            <pc:docMk/>
            <pc:sldMk cId="1392189891" sldId="2147475056"/>
            <ac:spMk id="34" creationId="{5D09F5EE-C277-E146-BF36-F0FD16AC8030}"/>
          </ac:spMkLst>
        </pc:spChg>
        <pc:spChg chg="mod">
          <ac:chgData name="Uwe Lampe" userId="30870859-c129-425e-8d93-1a8010ac461e" providerId="ADAL" clId="{2DD41BA8-C033-4630-A038-44348672BEC8}" dt="2024-09-17T12:32:54.031" v="63" actId="2"/>
          <ac:spMkLst>
            <pc:docMk/>
            <pc:sldMk cId="1392189891" sldId="2147475056"/>
            <ac:spMk id="35" creationId="{AB249106-9797-5C46-9703-EDBEF14454EF}"/>
          </ac:spMkLst>
        </pc:spChg>
        <pc:spChg chg="mod">
          <ac:chgData name="Uwe Lampe" userId="30870859-c129-425e-8d93-1a8010ac461e" providerId="ADAL" clId="{2DD41BA8-C033-4630-A038-44348672BEC8}" dt="2024-09-17T12:32:54.667" v="64" actId="2"/>
          <ac:spMkLst>
            <pc:docMk/>
            <pc:sldMk cId="1392189891" sldId="2147475056"/>
            <ac:spMk id="36" creationId="{C10288F5-4FCC-3249-B4AC-AF47100B157A}"/>
          </ac:spMkLst>
        </pc:spChg>
      </pc:sldChg>
      <pc:sldMasterChg chg="modSldLayout">
        <pc:chgData name="Uwe Lampe" userId="30870859-c129-425e-8d93-1a8010ac461e" providerId="ADAL" clId="{2DD41BA8-C033-4630-A038-44348672BEC8}" dt="2024-09-17T12:32:50.797" v="58" actId="2"/>
        <pc:sldMasterMkLst>
          <pc:docMk/>
          <pc:sldMasterMk cId="3257986223" sldId="2147483754"/>
        </pc:sldMasterMkLst>
        <pc:sldLayoutChg chg="modSp mod">
          <pc:chgData name="Uwe Lampe" userId="30870859-c129-425e-8d93-1a8010ac461e" providerId="ADAL" clId="{2DD41BA8-C033-4630-A038-44348672BEC8}" dt="2024-09-17T12:32:42.874" v="52" actId="2"/>
          <pc:sldLayoutMkLst>
            <pc:docMk/>
            <pc:sldMasterMk cId="3257986223" sldId="2147483754"/>
            <pc:sldLayoutMk cId="3848621594" sldId="2147483757"/>
          </pc:sldLayoutMkLst>
          <pc:spChg chg="mod">
            <ac:chgData name="Uwe Lampe" userId="30870859-c129-425e-8d93-1a8010ac461e" providerId="ADAL" clId="{2DD41BA8-C033-4630-A038-44348672BEC8}" dt="2024-09-17T12:32:34.575" v="47" actId="2"/>
            <ac:spMkLst>
              <pc:docMk/>
              <pc:sldMasterMk cId="3257986223" sldId="2147483754"/>
              <pc:sldLayoutMk cId="3848621594" sldId="2147483757"/>
              <ac:spMk id="22" creationId="{0D912D20-9FD5-3447-B595-CE58F43AFDD9}"/>
            </ac:spMkLst>
          </pc:spChg>
          <pc:spChg chg="mod">
            <ac:chgData name="Uwe Lampe" userId="30870859-c129-425e-8d93-1a8010ac461e" providerId="ADAL" clId="{2DD41BA8-C033-4630-A038-44348672BEC8}" dt="2024-09-17T12:32:35.520" v="48" actId="2"/>
            <ac:spMkLst>
              <pc:docMk/>
              <pc:sldMasterMk cId="3257986223" sldId="2147483754"/>
              <pc:sldLayoutMk cId="3848621594" sldId="2147483757"/>
              <ac:spMk id="23" creationId="{811A3986-BEAA-3D4A-B785-8251FFB8EEAF}"/>
            </ac:spMkLst>
          </pc:spChg>
          <pc:spChg chg="mod">
            <ac:chgData name="Uwe Lampe" userId="30870859-c129-425e-8d93-1a8010ac461e" providerId="ADAL" clId="{2DD41BA8-C033-4630-A038-44348672BEC8}" dt="2024-09-17T12:32:36.415" v="49" actId="2"/>
            <ac:spMkLst>
              <pc:docMk/>
              <pc:sldMasterMk cId="3257986223" sldId="2147483754"/>
              <pc:sldLayoutMk cId="3848621594" sldId="2147483757"/>
              <ac:spMk id="24" creationId="{27C7C389-6C08-8249-B0A3-31138C2775DA}"/>
            </ac:spMkLst>
          </pc:spChg>
          <pc:spChg chg="mod">
            <ac:chgData name="Uwe Lampe" userId="30870859-c129-425e-8d93-1a8010ac461e" providerId="ADAL" clId="{2DD41BA8-C033-4630-A038-44348672BEC8}" dt="2024-09-17T12:32:38.610" v="50" actId="2"/>
            <ac:spMkLst>
              <pc:docMk/>
              <pc:sldMasterMk cId="3257986223" sldId="2147483754"/>
              <pc:sldLayoutMk cId="3848621594" sldId="2147483757"/>
              <ac:spMk id="25" creationId="{FACCB2D1-4405-3347-B52F-8B531258AA2B}"/>
            </ac:spMkLst>
          </pc:spChg>
          <pc:spChg chg="mod">
            <ac:chgData name="Uwe Lampe" userId="30870859-c129-425e-8d93-1a8010ac461e" providerId="ADAL" clId="{2DD41BA8-C033-4630-A038-44348672BEC8}" dt="2024-09-17T12:32:42.874" v="52" actId="2"/>
            <ac:spMkLst>
              <pc:docMk/>
              <pc:sldMasterMk cId="3257986223" sldId="2147483754"/>
              <pc:sldLayoutMk cId="3848621594" sldId="2147483757"/>
              <ac:spMk id="26" creationId="{A9BAFF18-2BA2-1E40-9434-81C06EC2A0D2}"/>
            </ac:spMkLst>
          </pc:spChg>
        </pc:sldLayoutChg>
        <pc:sldLayoutChg chg="modSp mod">
          <pc:chgData name="Uwe Lampe" userId="30870859-c129-425e-8d93-1a8010ac461e" providerId="ADAL" clId="{2DD41BA8-C033-4630-A038-44348672BEC8}" dt="2024-09-17T12:32:50.797" v="58" actId="2"/>
          <pc:sldLayoutMkLst>
            <pc:docMk/>
            <pc:sldMasterMk cId="3257986223" sldId="2147483754"/>
            <pc:sldLayoutMk cId="3003869708" sldId="2147483759"/>
          </pc:sldLayoutMkLst>
          <pc:spChg chg="mod">
            <ac:chgData name="Uwe Lampe" userId="30870859-c129-425e-8d93-1a8010ac461e" providerId="ADAL" clId="{2DD41BA8-C033-4630-A038-44348672BEC8}" dt="2024-09-17T12:32:50.797" v="58" actId="2"/>
            <ac:spMkLst>
              <pc:docMk/>
              <pc:sldMasterMk cId="3257986223" sldId="2147483754"/>
              <pc:sldLayoutMk cId="3003869708" sldId="2147483759"/>
              <ac:spMk id="24" creationId="{2A59FB66-21E5-F442-A287-D89DE6D6EC3C}"/>
            </ac:spMkLst>
          </pc:spChg>
        </pc:sldLayoutChg>
        <pc:sldLayoutChg chg="modSp mod">
          <pc:chgData name="Uwe Lampe" userId="30870859-c129-425e-8d93-1a8010ac461e" providerId="ADAL" clId="{2DD41BA8-C033-4630-A038-44348672BEC8}" dt="2024-09-17T12:32:32.451" v="45" actId="2"/>
          <pc:sldLayoutMkLst>
            <pc:docMk/>
            <pc:sldMasterMk cId="3257986223" sldId="2147483754"/>
            <pc:sldLayoutMk cId="607387472" sldId="2147483769"/>
          </pc:sldLayoutMkLst>
          <pc:spChg chg="mod">
            <ac:chgData name="Uwe Lampe" userId="30870859-c129-425e-8d93-1a8010ac461e" providerId="ADAL" clId="{2DD41BA8-C033-4630-A038-44348672BEC8}" dt="2024-09-17T12:32:17.286" v="36" actId="2"/>
            <ac:spMkLst>
              <pc:docMk/>
              <pc:sldMasterMk cId="3257986223" sldId="2147483754"/>
              <pc:sldLayoutMk cId="607387472" sldId="2147483769"/>
              <ac:spMk id="23" creationId="{67AD20AF-337B-C043-95D5-A8B4AEA1B845}"/>
            </ac:spMkLst>
          </pc:spChg>
          <pc:spChg chg="mod">
            <ac:chgData name="Uwe Lampe" userId="30870859-c129-425e-8d93-1a8010ac461e" providerId="ADAL" clId="{2DD41BA8-C033-4630-A038-44348672BEC8}" dt="2024-09-17T12:32:18.583" v="37" actId="2"/>
            <ac:spMkLst>
              <pc:docMk/>
              <pc:sldMasterMk cId="3257986223" sldId="2147483754"/>
              <pc:sldLayoutMk cId="607387472" sldId="2147483769"/>
              <ac:spMk id="24" creationId="{0636FA86-DF2F-D340-952B-E680E7E8B9B3}"/>
            </ac:spMkLst>
          </pc:spChg>
          <pc:spChg chg="mod">
            <ac:chgData name="Uwe Lampe" userId="30870859-c129-425e-8d93-1a8010ac461e" providerId="ADAL" clId="{2DD41BA8-C033-4630-A038-44348672BEC8}" dt="2024-09-17T12:32:22.037" v="38" actId="2"/>
            <ac:spMkLst>
              <pc:docMk/>
              <pc:sldMasterMk cId="3257986223" sldId="2147483754"/>
              <pc:sldLayoutMk cId="607387472" sldId="2147483769"/>
              <ac:spMk id="25" creationId="{21897430-99C5-B442-A590-7F110D14197C}"/>
            </ac:spMkLst>
          </pc:spChg>
          <pc:spChg chg="mod">
            <ac:chgData name="Uwe Lampe" userId="30870859-c129-425e-8d93-1a8010ac461e" providerId="ADAL" clId="{2DD41BA8-C033-4630-A038-44348672BEC8}" dt="2024-09-17T12:32:22.642" v="39" actId="2"/>
            <ac:spMkLst>
              <pc:docMk/>
              <pc:sldMasterMk cId="3257986223" sldId="2147483754"/>
              <pc:sldLayoutMk cId="607387472" sldId="2147483769"/>
              <ac:spMk id="26" creationId="{F05752CF-A5FB-F04A-8303-6A67329995C5}"/>
            </ac:spMkLst>
          </pc:spChg>
          <pc:spChg chg="mod">
            <ac:chgData name="Uwe Lampe" userId="30870859-c129-425e-8d93-1a8010ac461e" providerId="ADAL" clId="{2DD41BA8-C033-4630-A038-44348672BEC8}" dt="2024-09-17T12:32:28.227" v="41" actId="2"/>
            <ac:spMkLst>
              <pc:docMk/>
              <pc:sldMasterMk cId="3257986223" sldId="2147483754"/>
              <pc:sldLayoutMk cId="607387472" sldId="2147483769"/>
              <ac:spMk id="27" creationId="{8043575E-61A7-1043-AD38-C320B4A043F8}"/>
            </ac:spMkLst>
          </pc:spChg>
          <pc:spChg chg="mod">
            <ac:chgData name="Uwe Lampe" userId="30870859-c129-425e-8d93-1a8010ac461e" providerId="ADAL" clId="{2DD41BA8-C033-4630-A038-44348672BEC8}" dt="2024-09-17T12:32:32.451" v="45" actId="2"/>
            <ac:spMkLst>
              <pc:docMk/>
              <pc:sldMasterMk cId="3257986223" sldId="2147483754"/>
              <pc:sldLayoutMk cId="607387472" sldId="2147483769"/>
              <ac:spMk id="45" creationId="{CF365436-187B-864C-9F63-F70559751641}"/>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ose.aizpun\Downloads\multiTimeline.csv"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https://maml-my.sharepoint.com/personal/riccardo_zorzi_mediolanum_ie/Documents/Desktop/nutrition.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53086440473762E-2"/>
          <c:y val="0.1057319873190599"/>
          <c:w val="0.85006272924045767"/>
          <c:h val="0.75137431158586188"/>
        </c:manualLayout>
      </c:layout>
      <c:doughnutChart>
        <c:varyColors val="1"/>
        <c:ser>
          <c:idx val="0"/>
          <c:order val="0"/>
          <c:tx>
            <c:strRef>
              <c:f>Sheet1!$B$1</c:f>
              <c:strCache>
                <c:ptCount val="1"/>
                <c:pt idx="0">
                  <c:v>Sales</c:v>
                </c:pt>
              </c:strCache>
            </c:strRef>
          </c:tx>
          <c:spPr>
            <a:ln w="12700">
              <a:noFill/>
            </a:ln>
            <a:effectLst/>
          </c:spPr>
          <c:dPt>
            <c:idx val="0"/>
            <c:bubble3D val="0"/>
            <c:spPr>
              <a:solidFill>
                <a:schemeClr val="accent1"/>
              </a:solidFill>
              <a:ln w="12700">
                <a:noFill/>
              </a:ln>
              <a:effectLst/>
            </c:spPr>
            <c:extLst>
              <c:ext xmlns:c16="http://schemas.microsoft.com/office/drawing/2014/chart" uri="{C3380CC4-5D6E-409C-BE32-E72D297353CC}">
                <c16:uniqueId val="{00000001-21A5-7246-B0C7-13C580E1E72B}"/>
              </c:ext>
            </c:extLst>
          </c:dPt>
          <c:dPt>
            <c:idx val="1"/>
            <c:bubble3D val="0"/>
            <c:spPr>
              <a:solidFill>
                <a:schemeClr val="accent2"/>
              </a:solidFill>
              <a:ln w="12700">
                <a:noFill/>
              </a:ln>
              <a:effectLst/>
            </c:spPr>
            <c:extLst>
              <c:ext xmlns:c16="http://schemas.microsoft.com/office/drawing/2014/chart" uri="{C3380CC4-5D6E-409C-BE32-E72D297353CC}">
                <c16:uniqueId val="{00000003-21A5-7246-B0C7-13C580E1E72B}"/>
              </c:ext>
            </c:extLst>
          </c:dPt>
          <c:dPt>
            <c:idx val="2"/>
            <c:bubble3D val="0"/>
            <c:spPr>
              <a:solidFill>
                <a:schemeClr val="tx2"/>
              </a:solidFill>
              <a:ln w="12700">
                <a:noFill/>
              </a:ln>
              <a:effectLst/>
            </c:spPr>
            <c:extLst>
              <c:ext xmlns:c16="http://schemas.microsoft.com/office/drawing/2014/chart" uri="{C3380CC4-5D6E-409C-BE32-E72D297353CC}">
                <c16:uniqueId val="{00000005-21A5-7246-B0C7-13C580E1E72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Multi Asset</c:v>
                </c:pt>
                <c:pt idx="1">
                  <c:v>Fixed Income</c:v>
                </c:pt>
                <c:pt idx="2">
                  <c:v>Equity</c:v>
                </c:pt>
              </c:strCache>
            </c:strRef>
          </c:cat>
          <c:val>
            <c:numRef>
              <c:f>Sheet1!$B$2:$B$4</c:f>
              <c:numCache>
                <c:formatCode>General</c:formatCode>
                <c:ptCount val="3"/>
                <c:pt idx="0">
                  <c:v>23</c:v>
                </c:pt>
                <c:pt idx="1">
                  <c:v>26</c:v>
                </c:pt>
                <c:pt idx="2">
                  <c:v>51</c:v>
                </c:pt>
              </c:numCache>
            </c:numRef>
          </c:val>
          <c:extLst>
            <c:ext xmlns:c16="http://schemas.microsoft.com/office/drawing/2014/chart" uri="{C3380CC4-5D6E-409C-BE32-E72D297353CC}">
              <c16:uniqueId val="{00000006-21A5-7246-B0C7-13C580E1E72B}"/>
            </c:ext>
          </c:extLst>
        </c:ser>
        <c:dLbls>
          <c:showLegendKey val="0"/>
          <c:showVal val="0"/>
          <c:showCatName val="0"/>
          <c:showSerName val="0"/>
          <c:showPercent val="1"/>
          <c:showBubbleSize val="0"/>
          <c:showLeaderLines val="1"/>
        </c:dLbls>
        <c:firstSliceAng val="0"/>
        <c:holeSize val="51"/>
      </c:doughnutChart>
      <c:spPr>
        <a:noFill/>
        <a:ln>
          <a:noFill/>
        </a:ln>
        <a:effectLst/>
      </c:spPr>
    </c:plotArea>
    <c:legend>
      <c:legendPos val="b"/>
      <c:layout>
        <c:manualLayout>
          <c:xMode val="edge"/>
          <c:yMode val="edge"/>
          <c:x val="3.858103041394105E-2"/>
          <c:y val="0.94083498399653465"/>
          <c:w val="0.89999976023223904"/>
          <c:h val="5.7389123969124295E-2"/>
        </c:manualLayout>
      </c:layout>
      <c:overlay val="0"/>
      <c:spPr>
        <a:solidFill>
          <a:schemeClr val="lt1">
            <a:alpha val="78000"/>
          </a:schemeClr>
        </a:solidFill>
        <a:ln>
          <a:noFill/>
        </a:ln>
        <a:effectLst/>
      </c:spPr>
      <c:txPr>
        <a:bodyPr rot="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de-DE"/>
        </a:p>
      </c:txPr>
    </c:legend>
    <c:plotVisOnly val="1"/>
    <c:dispBlanksAs val="gap"/>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28779047877227E-2"/>
          <c:y val="0.11912919457003762"/>
          <c:w val="0.89009336304596909"/>
          <c:h val="0.75866920447140684"/>
        </c:manualLayout>
      </c:layout>
      <c:barChart>
        <c:barDir val="col"/>
        <c:grouping val="clustered"/>
        <c:varyColors val="0"/>
        <c:ser>
          <c:idx val="0"/>
          <c:order val="0"/>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BAFD-0049-9EBF-DBA51484821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BAFD-0049-9EBF-DBA51484821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2FD8-47B5-885C-D30084EC2314}"/>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BAFD-0049-9EBF-DBA514848218}"/>
              </c:ext>
            </c:extLst>
          </c:dPt>
          <c:dLbls>
            <c:dLbl>
              <c:idx val="0"/>
              <c:tx>
                <c:rich>
                  <a:bodyPr/>
                  <a:lstStyle/>
                  <a:p>
                    <a:r>
                      <a:rPr lang="en-US" dirty="0"/>
                      <a:t>10,2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AFD-0049-9EBF-DBA514848218}"/>
                </c:ext>
              </c:extLst>
            </c:dLbl>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Cattle!$E$2:$E$5</c:f>
              <c:strCache>
                <c:ptCount val="4"/>
                <c:pt idx="0">
                  <c:v>China</c:v>
                </c:pt>
                <c:pt idx="1">
                  <c:v>United States</c:v>
                </c:pt>
                <c:pt idx="2">
                  <c:v>Republic of Cattle*</c:v>
                </c:pt>
                <c:pt idx="3">
                  <c:v>India</c:v>
                </c:pt>
              </c:strCache>
            </c:strRef>
          </c:cat>
          <c:val>
            <c:numRef>
              <c:f>Cattle!$F$2:$F$5</c:f>
              <c:numCache>
                <c:formatCode>General</c:formatCode>
                <c:ptCount val="4"/>
                <c:pt idx="0">
                  <c:v>10.199999999999999</c:v>
                </c:pt>
                <c:pt idx="1">
                  <c:v>5.3</c:v>
                </c:pt>
                <c:pt idx="2">
                  <c:v>5</c:v>
                </c:pt>
                <c:pt idx="3">
                  <c:v>2.5</c:v>
                </c:pt>
              </c:numCache>
            </c:numRef>
          </c:val>
          <c:extLst>
            <c:ext xmlns:c16="http://schemas.microsoft.com/office/drawing/2014/chart" uri="{C3380CC4-5D6E-409C-BE32-E72D297353CC}">
              <c16:uniqueId val="{00000002-2FD8-47B5-885C-D30084EC2314}"/>
            </c:ext>
          </c:extLst>
        </c:ser>
        <c:dLbls>
          <c:showLegendKey val="0"/>
          <c:showVal val="0"/>
          <c:showCatName val="0"/>
          <c:showSerName val="0"/>
          <c:showPercent val="0"/>
          <c:showBubbleSize val="0"/>
        </c:dLbls>
        <c:gapWidth val="219"/>
        <c:overlap val="-27"/>
        <c:axId val="1098041152"/>
        <c:axId val="1098044064"/>
      </c:barChart>
      <c:catAx>
        <c:axId val="1098041152"/>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1" i="0" u="none" strike="noStrike" kern="1200" baseline="0">
                <a:solidFill>
                  <a:schemeClr val="bg2"/>
                </a:solidFill>
                <a:latin typeface="+mn-lt"/>
                <a:ea typeface="+mn-ea"/>
                <a:cs typeface="+mn-cs"/>
              </a:defRPr>
            </a:pPr>
            <a:endParaRPr lang="de-DE"/>
          </a:p>
        </c:txPr>
        <c:crossAx val="1098044064"/>
        <c:crosses val="autoZero"/>
        <c:auto val="1"/>
        <c:lblAlgn val="ctr"/>
        <c:lblOffset val="100"/>
        <c:noMultiLvlLbl val="0"/>
      </c:catAx>
      <c:valAx>
        <c:axId val="1098044064"/>
        <c:scaling>
          <c:orientation val="minMax"/>
        </c:scaling>
        <c:delete val="0"/>
        <c:axPos val="l"/>
        <c:majorGridlines>
          <c:spPr>
            <a:ln w="9525" cap="flat" cmpd="sng" algn="ctr">
              <a:solidFill>
                <a:schemeClr val="bg2"/>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1098041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solidFill>
            <a:schemeClr val="bg2"/>
          </a:solidFill>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2"/>
              </a:solidFill>
              <a:round/>
            </a:ln>
            <a:effectLst/>
          </c:spPr>
          <c:marker>
            <c:symbol val="none"/>
          </c:marker>
          <c:cat>
            <c:numRef>
              <c:f>Obesity!$C$6602:$C$6842</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Obesity!$E$6602:$E$6842</c:f>
              <c:numCache>
                <c:formatCode>0.00%</c:formatCode>
                <c:ptCount val="31"/>
                <c:pt idx="0">
                  <c:v>5.3600000000000002E-2</c:v>
                </c:pt>
                <c:pt idx="1">
                  <c:v>5.4100000000000002E-2</c:v>
                </c:pt>
                <c:pt idx="2">
                  <c:v>5.5100000000000003E-2</c:v>
                </c:pt>
                <c:pt idx="3">
                  <c:v>5.6500000000000002E-2</c:v>
                </c:pt>
                <c:pt idx="4">
                  <c:v>5.7200000000000001E-2</c:v>
                </c:pt>
                <c:pt idx="5">
                  <c:v>5.8099999999999999E-2</c:v>
                </c:pt>
                <c:pt idx="6">
                  <c:v>5.8500000000000003E-2</c:v>
                </c:pt>
                <c:pt idx="7">
                  <c:v>5.8999999999999997E-2</c:v>
                </c:pt>
                <c:pt idx="8">
                  <c:v>5.9499999999999997E-2</c:v>
                </c:pt>
                <c:pt idx="9">
                  <c:v>6.0499999999999998E-2</c:v>
                </c:pt>
                <c:pt idx="10">
                  <c:v>6.1400000000000003E-2</c:v>
                </c:pt>
                <c:pt idx="11">
                  <c:v>6.2399999999999997E-2</c:v>
                </c:pt>
                <c:pt idx="12">
                  <c:v>6.3700000000000007E-2</c:v>
                </c:pt>
                <c:pt idx="13">
                  <c:v>6.5000000000000002E-2</c:v>
                </c:pt>
                <c:pt idx="14">
                  <c:v>6.5600000000000006E-2</c:v>
                </c:pt>
                <c:pt idx="15">
                  <c:v>6.6799999999999998E-2</c:v>
                </c:pt>
                <c:pt idx="16">
                  <c:v>6.7599999999999993E-2</c:v>
                </c:pt>
                <c:pt idx="17">
                  <c:v>6.88E-2</c:v>
                </c:pt>
                <c:pt idx="18">
                  <c:v>6.9800000000000001E-2</c:v>
                </c:pt>
                <c:pt idx="19">
                  <c:v>7.1199999999999999E-2</c:v>
                </c:pt>
                <c:pt idx="20">
                  <c:v>7.2099999999999997E-2</c:v>
                </c:pt>
                <c:pt idx="21">
                  <c:v>7.3499999999999996E-2</c:v>
                </c:pt>
                <c:pt idx="22">
                  <c:v>7.51E-2</c:v>
                </c:pt>
                <c:pt idx="23">
                  <c:v>7.6399999999999996E-2</c:v>
                </c:pt>
                <c:pt idx="24">
                  <c:v>7.7799999999999994E-2</c:v>
                </c:pt>
                <c:pt idx="25">
                  <c:v>7.9699999999999993E-2</c:v>
                </c:pt>
                <c:pt idx="26">
                  <c:v>8.1299999999999997E-2</c:v>
                </c:pt>
                <c:pt idx="27">
                  <c:v>8.2400000000000001E-2</c:v>
                </c:pt>
                <c:pt idx="28">
                  <c:v>8.3599999999999994E-2</c:v>
                </c:pt>
                <c:pt idx="29">
                  <c:v>8.5199999999999998E-2</c:v>
                </c:pt>
              </c:numCache>
            </c:numRef>
          </c:val>
          <c:smooth val="0"/>
          <c:extLst>
            <c:ext xmlns:c16="http://schemas.microsoft.com/office/drawing/2014/chart" uri="{C3380CC4-5D6E-409C-BE32-E72D297353CC}">
              <c16:uniqueId val="{00000000-E52A-4622-99D9-57983596A743}"/>
            </c:ext>
          </c:extLst>
        </c:ser>
        <c:dLbls>
          <c:showLegendKey val="0"/>
          <c:showVal val="0"/>
          <c:showCatName val="0"/>
          <c:showSerName val="0"/>
          <c:showPercent val="0"/>
          <c:showBubbleSize val="0"/>
        </c:dLbls>
        <c:smooth val="0"/>
        <c:axId val="2068106480"/>
        <c:axId val="1388356400"/>
      </c:lineChart>
      <c:catAx>
        <c:axId val="2068106480"/>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1388356400"/>
        <c:crosses val="autoZero"/>
        <c:auto val="1"/>
        <c:lblAlgn val="ctr"/>
        <c:lblOffset val="100"/>
        <c:tickLblSkip val="2"/>
        <c:noMultiLvlLbl val="0"/>
      </c:catAx>
      <c:valAx>
        <c:axId val="1388356400"/>
        <c:scaling>
          <c:orientation val="minMax"/>
          <c:max val="0.1"/>
        </c:scaling>
        <c:delete val="0"/>
        <c:axPos val="l"/>
        <c:majorGridlines>
          <c:spPr>
            <a:ln w="6350" cap="flat" cmpd="sng" algn="ctr">
              <a:solidFill>
                <a:schemeClr val="bg2"/>
              </a:solidFill>
              <a:prstDash val="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2068106480"/>
        <c:crosses val="autoZero"/>
        <c:crossBetween val="midCat"/>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chemeClr val="bg2"/>
      </a:solidFill>
      <a:round/>
    </a:ln>
    <a:effectLst/>
  </c:spPr>
  <c:txPr>
    <a:bodyPr/>
    <a:lstStyle/>
    <a:p>
      <a:pPr>
        <a:defRPr>
          <a:solidFill>
            <a:schemeClr val="bg2"/>
          </a:solidFill>
        </a:defRPr>
      </a:pPr>
      <a:endParaRPr lang="de-DE"/>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3690307767790369"/>
          <c:y val="0.11698569063667061"/>
          <c:w val="0.83298631455097161"/>
          <c:h val="0.57583058963069012"/>
        </c:manualLayout>
      </c:layout>
      <c:barChart>
        <c:barDir val="col"/>
        <c:grouping val="clustered"/>
        <c:varyColors val="0"/>
        <c:ser>
          <c:idx val="1"/>
          <c:order val="0"/>
          <c:tx>
            <c:strRef>
              <c:f>'Undernourished people'!$E$4</c:f>
              <c:strCache>
                <c:ptCount val="1"/>
                <c:pt idx="0">
                  <c:v>Number of people undernourished </c:v>
                </c:pt>
              </c:strCache>
            </c:strRef>
          </c:tx>
          <c:spPr>
            <a:solidFill>
              <a:schemeClr val="accent2"/>
            </a:solidFill>
            <a:ln>
              <a:noFill/>
            </a:ln>
            <a:effectLst/>
          </c:spPr>
          <c:invertIfNegative val="0"/>
          <c:cat>
            <c:numRef>
              <c:f>'Undernourished people'!$E$25:$E$26</c:f>
              <c:numCache>
                <c:formatCode>General</c:formatCode>
                <c:ptCount val="2"/>
                <c:pt idx="0">
                  <c:v>2014</c:v>
                </c:pt>
                <c:pt idx="1">
                  <c:v>2020</c:v>
                </c:pt>
              </c:numCache>
            </c:numRef>
          </c:cat>
          <c:val>
            <c:numRef>
              <c:f>'Undernourished people'!$F$25:$F$26</c:f>
              <c:numCache>
                <c:formatCode>General</c:formatCode>
                <c:ptCount val="2"/>
                <c:pt idx="0">
                  <c:v>606.9</c:v>
                </c:pt>
                <c:pt idx="1">
                  <c:v>768</c:v>
                </c:pt>
              </c:numCache>
            </c:numRef>
          </c:val>
          <c:extLst>
            <c:ext xmlns:c16="http://schemas.microsoft.com/office/drawing/2014/chart" uri="{C3380CC4-5D6E-409C-BE32-E72D297353CC}">
              <c16:uniqueId val="{00000000-CFF6-4324-9100-1BC7087D08FC}"/>
            </c:ext>
          </c:extLst>
        </c:ser>
        <c:dLbls>
          <c:showLegendKey val="0"/>
          <c:showVal val="0"/>
          <c:showCatName val="0"/>
          <c:showSerName val="0"/>
          <c:showPercent val="0"/>
          <c:showBubbleSize val="0"/>
        </c:dLbls>
        <c:gapWidth val="213"/>
        <c:overlap val="97"/>
        <c:axId val="596310832"/>
        <c:axId val="596306672"/>
      </c:barChart>
      <c:catAx>
        <c:axId val="596310832"/>
        <c:scaling>
          <c:orientation val="minMax"/>
        </c:scaling>
        <c:delete val="0"/>
        <c:axPos val="b"/>
        <c:numFmt formatCode="General" sourceLinked="1"/>
        <c:majorTickMark val="none"/>
        <c:minorTickMark val="none"/>
        <c:tickLblPos val="nextTo"/>
        <c:spPr>
          <a:noFill/>
          <a:ln w="9525" cap="flat" cmpd="sng" algn="ctr">
            <a:solidFill>
              <a:schemeClr val="bg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596306672"/>
        <c:crosses val="autoZero"/>
        <c:auto val="1"/>
        <c:lblAlgn val="ctr"/>
        <c:lblOffset val="100"/>
        <c:noMultiLvlLbl val="0"/>
      </c:catAx>
      <c:valAx>
        <c:axId val="596306672"/>
        <c:scaling>
          <c:orientation val="minMax"/>
        </c:scaling>
        <c:delete val="0"/>
        <c:axPos val="l"/>
        <c:majorGridlines>
          <c:spPr>
            <a:ln w="6350" cap="flat" cmpd="sng" algn="ctr">
              <a:solidFill>
                <a:schemeClr val="bg1">
                  <a:lumMod val="50000"/>
                  <a:lumOff val="50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IE" dirty="0"/>
                  <a:t>Millionen</a:t>
                </a:r>
                <a:r>
                  <a:rPr lang="en-IE" baseline="0" dirty="0"/>
                  <a:t> Menschen</a:t>
                </a:r>
                <a:endParaRPr lang="en-IE"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596310832"/>
        <c:crosses val="autoZero"/>
        <c:crossBetween val="between"/>
        <c:majorUnit val="250"/>
      </c:valAx>
      <c:spPr>
        <a:noFill/>
        <a:ln>
          <a:noFill/>
        </a:ln>
        <a:effectLst/>
      </c:spPr>
    </c:plotArea>
    <c:legend>
      <c:legendPos val="b"/>
      <c:layout>
        <c:manualLayout>
          <c:xMode val="edge"/>
          <c:yMode val="edge"/>
          <c:x val="0.2675574355383436"/>
          <c:y val="0.89443697291739588"/>
          <c:w val="0.53764403542116224"/>
          <c:h val="8.885078556307972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3175" cap="flat" cmpd="sng" algn="ctr">
      <a:noFill/>
      <a:round/>
    </a:ln>
    <a:effectLst/>
  </c:spPr>
  <c:txPr>
    <a:bodyPr/>
    <a:lstStyle/>
    <a:p>
      <a:pPr>
        <a:defRPr>
          <a:solidFill>
            <a:schemeClr val="bg2"/>
          </a:solidFill>
        </a:defRPr>
      </a:pPr>
      <a:endParaRPr lang="de-DE"/>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34259880683951"/>
          <c:y val="3.5399395066734674E-2"/>
          <c:w val="0.55000000000000004"/>
          <c:h val="0.91666666666666663"/>
        </c:manualLayout>
      </c:layout>
      <c:doughnut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61DF-4141-A27A-0E05F06B1A7D}"/>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61DF-4141-A27A-0E05F06B1A7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1DF-4141-A27A-0E05F06B1A7D}"/>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61DF-4141-A27A-0E05F06B1A7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Sheet1!$M$14:$M$17</c:f>
              <c:strCache>
                <c:ptCount val="4"/>
                <c:pt idx="0">
                  <c:v>Not wasted</c:v>
                </c:pt>
                <c:pt idx="1">
                  <c:v>Wasted by consumers</c:v>
                </c:pt>
                <c:pt idx="2">
                  <c:v>Wasted by retailers</c:v>
                </c:pt>
                <c:pt idx="3">
                  <c:v>Wasted during storage / shipping</c:v>
                </c:pt>
              </c:strCache>
            </c:strRef>
          </c:cat>
          <c:val>
            <c:numRef>
              <c:f>Sheet1!$N$14:$N$17</c:f>
              <c:numCache>
                <c:formatCode>0%</c:formatCode>
                <c:ptCount val="4"/>
                <c:pt idx="0">
                  <c:v>0.55000000000000004</c:v>
                </c:pt>
                <c:pt idx="1">
                  <c:v>0.28000000000000003</c:v>
                </c:pt>
                <c:pt idx="2">
                  <c:v>0.13</c:v>
                </c:pt>
                <c:pt idx="3">
                  <c:v>0.04</c:v>
                </c:pt>
              </c:numCache>
            </c:numRef>
          </c:val>
          <c:extLst>
            <c:ext xmlns:c16="http://schemas.microsoft.com/office/drawing/2014/chart" uri="{C3380CC4-5D6E-409C-BE32-E72D297353CC}">
              <c16:uniqueId val="{00000008-61DF-4141-A27A-0E05F06B1A7D}"/>
            </c:ext>
          </c:extLst>
        </c:ser>
        <c:dLbls>
          <c:showLegendKey val="0"/>
          <c:showVal val="1"/>
          <c:showCatName val="0"/>
          <c:showSerName val="0"/>
          <c:showPercent val="0"/>
          <c:showBubbleSize val="0"/>
          <c:showLeaderLines val="1"/>
        </c:dLbls>
        <c:firstSliceAng val="342"/>
        <c:holeSize val="55"/>
      </c:doughnutChart>
      <c:spPr>
        <a:noFill/>
        <a:ln>
          <a:noFill/>
        </a:ln>
        <a:effectLst/>
      </c:spPr>
    </c:plotArea>
    <c:legend>
      <c:legendPos val="r"/>
      <c:layout>
        <c:manualLayout>
          <c:xMode val="edge"/>
          <c:yMode val="edge"/>
          <c:x val="0.6725223582636507"/>
          <c:y val="0.19783695433310916"/>
          <c:w val="0.31519894628811973"/>
          <c:h val="0.6003733917747374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de-DE"/>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27661508094306"/>
          <c:y val="7.6393650960307022E-2"/>
          <c:w val="0.83557202260836372"/>
          <c:h val="0.78289165007005035"/>
        </c:manualLayout>
      </c:layout>
      <c:lineChart>
        <c:grouping val="standard"/>
        <c:varyColors val="0"/>
        <c:ser>
          <c:idx val="0"/>
          <c:order val="0"/>
          <c:spPr>
            <a:ln w="12700" cap="rnd">
              <a:solidFill>
                <a:schemeClr val="tx2"/>
              </a:solidFill>
              <a:round/>
            </a:ln>
            <a:effectLst/>
          </c:spPr>
          <c:marker>
            <c:symbol val="none"/>
          </c:marker>
          <c:cat>
            <c:numRef>
              <c:f>'Google search interest plant ba'!$A$4:$A$264</c:f>
              <c:numCache>
                <c:formatCode>m/d/yyyy</c:formatCode>
                <c:ptCount val="261"/>
                <c:pt idx="0">
                  <c:v>42855</c:v>
                </c:pt>
                <c:pt idx="1">
                  <c:v>42862</c:v>
                </c:pt>
                <c:pt idx="2">
                  <c:v>42869</c:v>
                </c:pt>
                <c:pt idx="3">
                  <c:v>42876</c:v>
                </c:pt>
                <c:pt idx="4">
                  <c:v>42883</c:v>
                </c:pt>
                <c:pt idx="5">
                  <c:v>42890</c:v>
                </c:pt>
                <c:pt idx="6">
                  <c:v>42897</c:v>
                </c:pt>
                <c:pt idx="7">
                  <c:v>42904</c:v>
                </c:pt>
                <c:pt idx="8">
                  <c:v>42911</c:v>
                </c:pt>
                <c:pt idx="9">
                  <c:v>42918</c:v>
                </c:pt>
                <c:pt idx="10">
                  <c:v>42925</c:v>
                </c:pt>
                <c:pt idx="11">
                  <c:v>42932</c:v>
                </c:pt>
                <c:pt idx="12">
                  <c:v>42939</c:v>
                </c:pt>
                <c:pt idx="13">
                  <c:v>42946</c:v>
                </c:pt>
                <c:pt idx="14">
                  <c:v>42953</c:v>
                </c:pt>
                <c:pt idx="15">
                  <c:v>42960</c:v>
                </c:pt>
                <c:pt idx="16">
                  <c:v>42967</c:v>
                </c:pt>
                <c:pt idx="17">
                  <c:v>42974</c:v>
                </c:pt>
                <c:pt idx="18">
                  <c:v>42981</c:v>
                </c:pt>
                <c:pt idx="19">
                  <c:v>42988</c:v>
                </c:pt>
                <c:pt idx="20">
                  <c:v>42995</c:v>
                </c:pt>
                <c:pt idx="21">
                  <c:v>43002</c:v>
                </c:pt>
                <c:pt idx="22">
                  <c:v>43009</c:v>
                </c:pt>
                <c:pt idx="23">
                  <c:v>43016</c:v>
                </c:pt>
                <c:pt idx="24">
                  <c:v>43023</c:v>
                </c:pt>
                <c:pt idx="25">
                  <c:v>43030</c:v>
                </c:pt>
                <c:pt idx="26">
                  <c:v>43037</c:v>
                </c:pt>
                <c:pt idx="27">
                  <c:v>43044</c:v>
                </c:pt>
                <c:pt idx="28">
                  <c:v>43051</c:v>
                </c:pt>
                <c:pt idx="29">
                  <c:v>43058</c:v>
                </c:pt>
                <c:pt idx="30">
                  <c:v>43065</c:v>
                </c:pt>
                <c:pt idx="31">
                  <c:v>43072</c:v>
                </c:pt>
                <c:pt idx="32">
                  <c:v>43079</c:v>
                </c:pt>
                <c:pt idx="33">
                  <c:v>43086</c:v>
                </c:pt>
                <c:pt idx="34">
                  <c:v>43093</c:v>
                </c:pt>
                <c:pt idx="35">
                  <c:v>43100</c:v>
                </c:pt>
                <c:pt idx="36">
                  <c:v>43107</c:v>
                </c:pt>
                <c:pt idx="37">
                  <c:v>43114</c:v>
                </c:pt>
                <c:pt idx="38">
                  <c:v>43121</c:v>
                </c:pt>
                <c:pt idx="39">
                  <c:v>43128</c:v>
                </c:pt>
                <c:pt idx="40">
                  <c:v>43135</c:v>
                </c:pt>
                <c:pt idx="41">
                  <c:v>43142</c:v>
                </c:pt>
                <c:pt idx="42">
                  <c:v>43149</c:v>
                </c:pt>
                <c:pt idx="43">
                  <c:v>43156</c:v>
                </c:pt>
                <c:pt idx="44">
                  <c:v>43163</c:v>
                </c:pt>
                <c:pt idx="45">
                  <c:v>43170</c:v>
                </c:pt>
                <c:pt idx="46">
                  <c:v>43177</c:v>
                </c:pt>
                <c:pt idx="47">
                  <c:v>43184</c:v>
                </c:pt>
                <c:pt idx="48">
                  <c:v>43191</c:v>
                </c:pt>
                <c:pt idx="49">
                  <c:v>43198</c:v>
                </c:pt>
                <c:pt idx="50">
                  <c:v>43205</c:v>
                </c:pt>
                <c:pt idx="51">
                  <c:v>43212</c:v>
                </c:pt>
                <c:pt idx="52">
                  <c:v>43219</c:v>
                </c:pt>
                <c:pt idx="53">
                  <c:v>43226</c:v>
                </c:pt>
                <c:pt idx="54">
                  <c:v>43233</c:v>
                </c:pt>
                <c:pt idx="55">
                  <c:v>43240</c:v>
                </c:pt>
                <c:pt idx="56">
                  <c:v>43247</c:v>
                </c:pt>
                <c:pt idx="57">
                  <c:v>43254</c:v>
                </c:pt>
                <c:pt idx="58">
                  <c:v>43261</c:v>
                </c:pt>
                <c:pt idx="59">
                  <c:v>43268</c:v>
                </c:pt>
                <c:pt idx="60">
                  <c:v>43275</c:v>
                </c:pt>
                <c:pt idx="61">
                  <c:v>43282</c:v>
                </c:pt>
                <c:pt idx="62">
                  <c:v>43289</c:v>
                </c:pt>
                <c:pt idx="63">
                  <c:v>43296</c:v>
                </c:pt>
                <c:pt idx="64">
                  <c:v>43303</c:v>
                </c:pt>
                <c:pt idx="65">
                  <c:v>43310</c:v>
                </c:pt>
                <c:pt idx="66">
                  <c:v>43317</c:v>
                </c:pt>
                <c:pt idx="67">
                  <c:v>43324</c:v>
                </c:pt>
                <c:pt idx="68">
                  <c:v>43331</c:v>
                </c:pt>
                <c:pt idx="69">
                  <c:v>43338</c:v>
                </c:pt>
                <c:pt idx="70">
                  <c:v>43345</c:v>
                </c:pt>
                <c:pt idx="71">
                  <c:v>43352</c:v>
                </c:pt>
                <c:pt idx="72">
                  <c:v>43359</c:v>
                </c:pt>
                <c:pt idx="73">
                  <c:v>43366</c:v>
                </c:pt>
                <c:pt idx="74">
                  <c:v>43373</c:v>
                </c:pt>
                <c:pt idx="75">
                  <c:v>43380</c:v>
                </c:pt>
                <c:pt idx="76">
                  <c:v>43387</c:v>
                </c:pt>
                <c:pt idx="77">
                  <c:v>43394</c:v>
                </c:pt>
                <c:pt idx="78">
                  <c:v>43401</c:v>
                </c:pt>
                <c:pt idx="79">
                  <c:v>43408</c:v>
                </c:pt>
                <c:pt idx="80">
                  <c:v>43415</c:v>
                </c:pt>
                <c:pt idx="81">
                  <c:v>43422</c:v>
                </c:pt>
                <c:pt idx="82">
                  <c:v>43429</c:v>
                </c:pt>
                <c:pt idx="83">
                  <c:v>43436</c:v>
                </c:pt>
                <c:pt idx="84">
                  <c:v>43443</c:v>
                </c:pt>
                <c:pt idx="85">
                  <c:v>43450</c:v>
                </c:pt>
                <c:pt idx="86">
                  <c:v>43457</c:v>
                </c:pt>
                <c:pt idx="87">
                  <c:v>43464</c:v>
                </c:pt>
                <c:pt idx="88">
                  <c:v>43471</c:v>
                </c:pt>
                <c:pt idx="89">
                  <c:v>43478</c:v>
                </c:pt>
                <c:pt idx="90">
                  <c:v>43485</c:v>
                </c:pt>
                <c:pt idx="91">
                  <c:v>43492</c:v>
                </c:pt>
                <c:pt idx="92">
                  <c:v>43499</c:v>
                </c:pt>
                <c:pt idx="93">
                  <c:v>43506</c:v>
                </c:pt>
                <c:pt idx="94">
                  <c:v>43513</c:v>
                </c:pt>
                <c:pt idx="95">
                  <c:v>43520</c:v>
                </c:pt>
                <c:pt idx="96">
                  <c:v>43527</c:v>
                </c:pt>
                <c:pt idx="97">
                  <c:v>43534</c:v>
                </c:pt>
                <c:pt idx="98">
                  <c:v>43541</c:v>
                </c:pt>
                <c:pt idx="99">
                  <c:v>43548</c:v>
                </c:pt>
                <c:pt idx="100">
                  <c:v>43555</c:v>
                </c:pt>
                <c:pt idx="101">
                  <c:v>43562</c:v>
                </c:pt>
                <c:pt idx="102">
                  <c:v>43569</c:v>
                </c:pt>
                <c:pt idx="103">
                  <c:v>43576</c:v>
                </c:pt>
                <c:pt idx="104">
                  <c:v>43583</c:v>
                </c:pt>
                <c:pt idx="105">
                  <c:v>43590</c:v>
                </c:pt>
                <c:pt idx="106">
                  <c:v>43597</c:v>
                </c:pt>
                <c:pt idx="107">
                  <c:v>43604</c:v>
                </c:pt>
                <c:pt idx="108">
                  <c:v>43611</c:v>
                </c:pt>
                <c:pt idx="109">
                  <c:v>43618</c:v>
                </c:pt>
                <c:pt idx="110">
                  <c:v>43625</c:v>
                </c:pt>
                <c:pt idx="111">
                  <c:v>43632</c:v>
                </c:pt>
                <c:pt idx="112">
                  <c:v>43639</c:v>
                </c:pt>
                <c:pt idx="113">
                  <c:v>43646</c:v>
                </c:pt>
                <c:pt idx="114">
                  <c:v>43653</c:v>
                </c:pt>
                <c:pt idx="115">
                  <c:v>43660</c:v>
                </c:pt>
                <c:pt idx="116">
                  <c:v>43667</c:v>
                </c:pt>
                <c:pt idx="117">
                  <c:v>43674</c:v>
                </c:pt>
                <c:pt idx="118">
                  <c:v>43681</c:v>
                </c:pt>
                <c:pt idx="119">
                  <c:v>43688</c:v>
                </c:pt>
                <c:pt idx="120">
                  <c:v>43695</c:v>
                </c:pt>
                <c:pt idx="121">
                  <c:v>43702</c:v>
                </c:pt>
                <c:pt idx="122">
                  <c:v>43709</c:v>
                </c:pt>
                <c:pt idx="123">
                  <c:v>43716</c:v>
                </c:pt>
                <c:pt idx="124">
                  <c:v>43723</c:v>
                </c:pt>
                <c:pt idx="125">
                  <c:v>43730</c:v>
                </c:pt>
                <c:pt idx="126">
                  <c:v>43737</c:v>
                </c:pt>
                <c:pt idx="127">
                  <c:v>43744</c:v>
                </c:pt>
                <c:pt idx="128">
                  <c:v>43751</c:v>
                </c:pt>
                <c:pt idx="129">
                  <c:v>43758</c:v>
                </c:pt>
                <c:pt idx="130">
                  <c:v>43765</c:v>
                </c:pt>
                <c:pt idx="131">
                  <c:v>43772</c:v>
                </c:pt>
                <c:pt idx="132">
                  <c:v>43779</c:v>
                </c:pt>
                <c:pt idx="133">
                  <c:v>43786</c:v>
                </c:pt>
                <c:pt idx="134">
                  <c:v>43793</c:v>
                </c:pt>
                <c:pt idx="135">
                  <c:v>43800</c:v>
                </c:pt>
                <c:pt idx="136">
                  <c:v>43807</c:v>
                </c:pt>
                <c:pt idx="137">
                  <c:v>43814</c:v>
                </c:pt>
                <c:pt idx="138">
                  <c:v>43821</c:v>
                </c:pt>
                <c:pt idx="139">
                  <c:v>43828</c:v>
                </c:pt>
                <c:pt idx="140">
                  <c:v>43835</c:v>
                </c:pt>
                <c:pt idx="141">
                  <c:v>43842</c:v>
                </c:pt>
                <c:pt idx="142">
                  <c:v>43849</c:v>
                </c:pt>
                <c:pt idx="143">
                  <c:v>43856</c:v>
                </c:pt>
                <c:pt idx="144">
                  <c:v>43863</c:v>
                </c:pt>
                <c:pt idx="145">
                  <c:v>43870</c:v>
                </c:pt>
                <c:pt idx="146">
                  <c:v>43877</c:v>
                </c:pt>
                <c:pt idx="147">
                  <c:v>43884</c:v>
                </c:pt>
                <c:pt idx="148">
                  <c:v>43891</c:v>
                </c:pt>
                <c:pt idx="149">
                  <c:v>43898</c:v>
                </c:pt>
                <c:pt idx="150">
                  <c:v>43905</c:v>
                </c:pt>
                <c:pt idx="151">
                  <c:v>43912</c:v>
                </c:pt>
                <c:pt idx="152">
                  <c:v>43919</c:v>
                </c:pt>
                <c:pt idx="153">
                  <c:v>43926</c:v>
                </c:pt>
                <c:pt idx="154">
                  <c:v>43933</c:v>
                </c:pt>
                <c:pt idx="155">
                  <c:v>43940</c:v>
                </c:pt>
                <c:pt idx="156">
                  <c:v>43947</c:v>
                </c:pt>
                <c:pt idx="157">
                  <c:v>43954</c:v>
                </c:pt>
                <c:pt idx="158">
                  <c:v>43961</c:v>
                </c:pt>
                <c:pt idx="159">
                  <c:v>43968</c:v>
                </c:pt>
                <c:pt idx="160">
                  <c:v>43975</c:v>
                </c:pt>
                <c:pt idx="161">
                  <c:v>43982</c:v>
                </c:pt>
                <c:pt idx="162">
                  <c:v>43989</c:v>
                </c:pt>
                <c:pt idx="163">
                  <c:v>43996</c:v>
                </c:pt>
                <c:pt idx="164">
                  <c:v>44003</c:v>
                </c:pt>
                <c:pt idx="165">
                  <c:v>44010</c:v>
                </c:pt>
                <c:pt idx="166">
                  <c:v>44017</c:v>
                </c:pt>
                <c:pt idx="167">
                  <c:v>44024</c:v>
                </c:pt>
                <c:pt idx="168">
                  <c:v>44031</c:v>
                </c:pt>
                <c:pt idx="169">
                  <c:v>44038</c:v>
                </c:pt>
                <c:pt idx="170">
                  <c:v>44045</c:v>
                </c:pt>
                <c:pt idx="171">
                  <c:v>44052</c:v>
                </c:pt>
                <c:pt idx="172">
                  <c:v>44059</c:v>
                </c:pt>
                <c:pt idx="173">
                  <c:v>44066</c:v>
                </c:pt>
                <c:pt idx="174">
                  <c:v>44073</c:v>
                </c:pt>
                <c:pt idx="175">
                  <c:v>44080</c:v>
                </c:pt>
                <c:pt idx="176">
                  <c:v>44087</c:v>
                </c:pt>
                <c:pt idx="177">
                  <c:v>44094</c:v>
                </c:pt>
                <c:pt idx="178">
                  <c:v>44101</c:v>
                </c:pt>
                <c:pt idx="179">
                  <c:v>44108</c:v>
                </c:pt>
                <c:pt idx="180">
                  <c:v>44115</c:v>
                </c:pt>
                <c:pt idx="181">
                  <c:v>44122</c:v>
                </c:pt>
                <c:pt idx="182">
                  <c:v>44129</c:v>
                </c:pt>
                <c:pt idx="183">
                  <c:v>44136</c:v>
                </c:pt>
                <c:pt idx="184">
                  <c:v>44143</c:v>
                </c:pt>
                <c:pt idx="185">
                  <c:v>44150</c:v>
                </c:pt>
                <c:pt idx="186">
                  <c:v>44157</c:v>
                </c:pt>
                <c:pt idx="187">
                  <c:v>44164</c:v>
                </c:pt>
                <c:pt idx="188">
                  <c:v>44171</c:v>
                </c:pt>
                <c:pt idx="189">
                  <c:v>44178</c:v>
                </c:pt>
                <c:pt idx="190">
                  <c:v>44185</c:v>
                </c:pt>
                <c:pt idx="191">
                  <c:v>44192</c:v>
                </c:pt>
                <c:pt idx="192">
                  <c:v>44199</c:v>
                </c:pt>
                <c:pt idx="193">
                  <c:v>44206</c:v>
                </c:pt>
                <c:pt idx="194">
                  <c:v>44213</c:v>
                </c:pt>
                <c:pt idx="195">
                  <c:v>44220</c:v>
                </c:pt>
                <c:pt idx="196">
                  <c:v>44227</c:v>
                </c:pt>
                <c:pt idx="197">
                  <c:v>44234</c:v>
                </c:pt>
                <c:pt idx="198">
                  <c:v>44241</c:v>
                </c:pt>
                <c:pt idx="199">
                  <c:v>44248</c:v>
                </c:pt>
                <c:pt idx="200">
                  <c:v>44255</c:v>
                </c:pt>
                <c:pt idx="201">
                  <c:v>44262</c:v>
                </c:pt>
                <c:pt idx="202">
                  <c:v>44269</c:v>
                </c:pt>
                <c:pt idx="203">
                  <c:v>44276</c:v>
                </c:pt>
                <c:pt idx="204">
                  <c:v>44283</c:v>
                </c:pt>
                <c:pt idx="205">
                  <c:v>44290</c:v>
                </c:pt>
                <c:pt idx="206">
                  <c:v>44297</c:v>
                </c:pt>
                <c:pt idx="207">
                  <c:v>44304</c:v>
                </c:pt>
                <c:pt idx="208">
                  <c:v>44311</c:v>
                </c:pt>
                <c:pt idx="209">
                  <c:v>44318</c:v>
                </c:pt>
                <c:pt idx="210">
                  <c:v>44325</c:v>
                </c:pt>
                <c:pt idx="211">
                  <c:v>44332</c:v>
                </c:pt>
                <c:pt idx="212">
                  <c:v>44339</c:v>
                </c:pt>
                <c:pt idx="213">
                  <c:v>44346</c:v>
                </c:pt>
                <c:pt idx="214">
                  <c:v>44353</c:v>
                </c:pt>
                <c:pt idx="215">
                  <c:v>44360</c:v>
                </c:pt>
                <c:pt idx="216">
                  <c:v>44367</c:v>
                </c:pt>
                <c:pt idx="217">
                  <c:v>44374</c:v>
                </c:pt>
                <c:pt idx="218">
                  <c:v>44381</c:v>
                </c:pt>
                <c:pt idx="219">
                  <c:v>44388</c:v>
                </c:pt>
                <c:pt idx="220">
                  <c:v>44395</c:v>
                </c:pt>
                <c:pt idx="221">
                  <c:v>44402</c:v>
                </c:pt>
                <c:pt idx="222">
                  <c:v>44409</c:v>
                </c:pt>
                <c:pt idx="223">
                  <c:v>44416</c:v>
                </c:pt>
                <c:pt idx="224">
                  <c:v>44423</c:v>
                </c:pt>
                <c:pt idx="225">
                  <c:v>44430</c:v>
                </c:pt>
                <c:pt idx="226">
                  <c:v>44437</c:v>
                </c:pt>
                <c:pt idx="227">
                  <c:v>44444</c:v>
                </c:pt>
                <c:pt idx="228">
                  <c:v>44451</c:v>
                </c:pt>
                <c:pt idx="229">
                  <c:v>44458</c:v>
                </c:pt>
                <c:pt idx="230">
                  <c:v>44465</c:v>
                </c:pt>
                <c:pt idx="231">
                  <c:v>44472</c:v>
                </c:pt>
                <c:pt idx="232">
                  <c:v>44479</c:v>
                </c:pt>
                <c:pt idx="233">
                  <c:v>44486</c:v>
                </c:pt>
                <c:pt idx="234">
                  <c:v>44493</c:v>
                </c:pt>
                <c:pt idx="235">
                  <c:v>44500</c:v>
                </c:pt>
                <c:pt idx="236">
                  <c:v>44507</c:v>
                </c:pt>
                <c:pt idx="237">
                  <c:v>44514</c:v>
                </c:pt>
                <c:pt idx="238">
                  <c:v>44521</c:v>
                </c:pt>
                <c:pt idx="239">
                  <c:v>44528</c:v>
                </c:pt>
                <c:pt idx="240">
                  <c:v>44535</c:v>
                </c:pt>
                <c:pt idx="241">
                  <c:v>44542</c:v>
                </c:pt>
                <c:pt idx="242">
                  <c:v>44549</c:v>
                </c:pt>
                <c:pt idx="243">
                  <c:v>44556</c:v>
                </c:pt>
                <c:pt idx="244">
                  <c:v>44563</c:v>
                </c:pt>
                <c:pt idx="245">
                  <c:v>44570</c:v>
                </c:pt>
                <c:pt idx="246">
                  <c:v>44577</c:v>
                </c:pt>
                <c:pt idx="247">
                  <c:v>44584</c:v>
                </c:pt>
                <c:pt idx="248">
                  <c:v>44591</c:v>
                </c:pt>
                <c:pt idx="249">
                  <c:v>44598</c:v>
                </c:pt>
                <c:pt idx="250">
                  <c:v>44605</c:v>
                </c:pt>
                <c:pt idx="251">
                  <c:v>44612</c:v>
                </c:pt>
                <c:pt idx="252">
                  <c:v>44619</c:v>
                </c:pt>
                <c:pt idx="253">
                  <c:v>44626</c:v>
                </c:pt>
                <c:pt idx="254">
                  <c:v>44633</c:v>
                </c:pt>
                <c:pt idx="255">
                  <c:v>44640</c:v>
                </c:pt>
                <c:pt idx="256">
                  <c:v>44647</c:v>
                </c:pt>
                <c:pt idx="257">
                  <c:v>44654</c:v>
                </c:pt>
                <c:pt idx="258">
                  <c:v>44661</c:v>
                </c:pt>
                <c:pt idx="259">
                  <c:v>44668</c:v>
                </c:pt>
                <c:pt idx="260">
                  <c:v>44675</c:v>
                </c:pt>
              </c:numCache>
            </c:numRef>
          </c:cat>
          <c:val>
            <c:numRef>
              <c:f>'Google search interest plant ba'!$B$4:$B$264</c:f>
              <c:numCache>
                <c:formatCode>General</c:formatCode>
                <c:ptCount val="261"/>
                <c:pt idx="0">
                  <c:v>1</c:v>
                </c:pt>
                <c:pt idx="1">
                  <c:v>3</c:v>
                </c:pt>
                <c:pt idx="2">
                  <c:v>4</c:v>
                </c:pt>
                <c:pt idx="3">
                  <c:v>2</c:v>
                </c:pt>
                <c:pt idx="4">
                  <c:v>2</c:v>
                </c:pt>
                <c:pt idx="5">
                  <c:v>1</c:v>
                </c:pt>
                <c:pt idx="6">
                  <c:v>2</c:v>
                </c:pt>
                <c:pt idx="7">
                  <c:v>1</c:v>
                </c:pt>
                <c:pt idx="8">
                  <c:v>3</c:v>
                </c:pt>
                <c:pt idx="9">
                  <c:v>1</c:v>
                </c:pt>
                <c:pt idx="10">
                  <c:v>1</c:v>
                </c:pt>
                <c:pt idx="11">
                  <c:v>3</c:v>
                </c:pt>
                <c:pt idx="12">
                  <c:v>3</c:v>
                </c:pt>
                <c:pt idx="13">
                  <c:v>5</c:v>
                </c:pt>
                <c:pt idx="14">
                  <c:v>6</c:v>
                </c:pt>
                <c:pt idx="15">
                  <c:v>3</c:v>
                </c:pt>
                <c:pt idx="16">
                  <c:v>3</c:v>
                </c:pt>
                <c:pt idx="17">
                  <c:v>2</c:v>
                </c:pt>
                <c:pt idx="18">
                  <c:v>3</c:v>
                </c:pt>
                <c:pt idx="19">
                  <c:v>2</c:v>
                </c:pt>
                <c:pt idx="20">
                  <c:v>1</c:v>
                </c:pt>
                <c:pt idx="21">
                  <c:v>2</c:v>
                </c:pt>
                <c:pt idx="22">
                  <c:v>3</c:v>
                </c:pt>
                <c:pt idx="23">
                  <c:v>2</c:v>
                </c:pt>
                <c:pt idx="24">
                  <c:v>4</c:v>
                </c:pt>
                <c:pt idx="25">
                  <c:v>3</c:v>
                </c:pt>
                <c:pt idx="26">
                  <c:v>2</c:v>
                </c:pt>
                <c:pt idx="27">
                  <c:v>3</c:v>
                </c:pt>
                <c:pt idx="28">
                  <c:v>3</c:v>
                </c:pt>
                <c:pt idx="29">
                  <c:v>3</c:v>
                </c:pt>
                <c:pt idx="30">
                  <c:v>3</c:v>
                </c:pt>
                <c:pt idx="31">
                  <c:v>7</c:v>
                </c:pt>
                <c:pt idx="32">
                  <c:v>3</c:v>
                </c:pt>
                <c:pt idx="33">
                  <c:v>2</c:v>
                </c:pt>
                <c:pt idx="34">
                  <c:v>3</c:v>
                </c:pt>
                <c:pt idx="35">
                  <c:v>4</c:v>
                </c:pt>
                <c:pt idx="36">
                  <c:v>4</c:v>
                </c:pt>
                <c:pt idx="37">
                  <c:v>2</c:v>
                </c:pt>
                <c:pt idx="38">
                  <c:v>4</c:v>
                </c:pt>
                <c:pt idx="39">
                  <c:v>4</c:v>
                </c:pt>
                <c:pt idx="40">
                  <c:v>5</c:v>
                </c:pt>
                <c:pt idx="41">
                  <c:v>4</c:v>
                </c:pt>
                <c:pt idx="42">
                  <c:v>5</c:v>
                </c:pt>
                <c:pt idx="43">
                  <c:v>2</c:v>
                </c:pt>
                <c:pt idx="44">
                  <c:v>4</c:v>
                </c:pt>
                <c:pt idx="45">
                  <c:v>3</c:v>
                </c:pt>
                <c:pt idx="46">
                  <c:v>5</c:v>
                </c:pt>
                <c:pt idx="47">
                  <c:v>1</c:v>
                </c:pt>
                <c:pt idx="48">
                  <c:v>3</c:v>
                </c:pt>
                <c:pt idx="49">
                  <c:v>2</c:v>
                </c:pt>
                <c:pt idx="50">
                  <c:v>5</c:v>
                </c:pt>
                <c:pt idx="51">
                  <c:v>4</c:v>
                </c:pt>
                <c:pt idx="52">
                  <c:v>3</c:v>
                </c:pt>
                <c:pt idx="53">
                  <c:v>3</c:v>
                </c:pt>
                <c:pt idx="54">
                  <c:v>3</c:v>
                </c:pt>
                <c:pt idx="55">
                  <c:v>4</c:v>
                </c:pt>
                <c:pt idx="56">
                  <c:v>3</c:v>
                </c:pt>
                <c:pt idx="57">
                  <c:v>4</c:v>
                </c:pt>
                <c:pt idx="58">
                  <c:v>7</c:v>
                </c:pt>
                <c:pt idx="59">
                  <c:v>4</c:v>
                </c:pt>
                <c:pt idx="60">
                  <c:v>4</c:v>
                </c:pt>
                <c:pt idx="61">
                  <c:v>5</c:v>
                </c:pt>
                <c:pt idx="62">
                  <c:v>5</c:v>
                </c:pt>
                <c:pt idx="63">
                  <c:v>6</c:v>
                </c:pt>
                <c:pt idx="64">
                  <c:v>2</c:v>
                </c:pt>
                <c:pt idx="65">
                  <c:v>2</c:v>
                </c:pt>
                <c:pt idx="66">
                  <c:v>3</c:v>
                </c:pt>
                <c:pt idx="67">
                  <c:v>5</c:v>
                </c:pt>
                <c:pt idx="68">
                  <c:v>4</c:v>
                </c:pt>
                <c:pt idx="69">
                  <c:v>4</c:v>
                </c:pt>
                <c:pt idx="70">
                  <c:v>5</c:v>
                </c:pt>
                <c:pt idx="71">
                  <c:v>3</c:v>
                </c:pt>
                <c:pt idx="72">
                  <c:v>4</c:v>
                </c:pt>
                <c:pt idx="73">
                  <c:v>7</c:v>
                </c:pt>
                <c:pt idx="74">
                  <c:v>5</c:v>
                </c:pt>
                <c:pt idx="75">
                  <c:v>6</c:v>
                </c:pt>
                <c:pt idx="76">
                  <c:v>7</c:v>
                </c:pt>
                <c:pt idx="77">
                  <c:v>3</c:v>
                </c:pt>
                <c:pt idx="78">
                  <c:v>6</c:v>
                </c:pt>
                <c:pt idx="79">
                  <c:v>5</c:v>
                </c:pt>
                <c:pt idx="80">
                  <c:v>4</c:v>
                </c:pt>
                <c:pt idx="81">
                  <c:v>4</c:v>
                </c:pt>
                <c:pt idx="82">
                  <c:v>8</c:v>
                </c:pt>
                <c:pt idx="83">
                  <c:v>4</c:v>
                </c:pt>
                <c:pt idx="84">
                  <c:v>4</c:v>
                </c:pt>
                <c:pt idx="85">
                  <c:v>4</c:v>
                </c:pt>
                <c:pt idx="86">
                  <c:v>5</c:v>
                </c:pt>
                <c:pt idx="87">
                  <c:v>8</c:v>
                </c:pt>
                <c:pt idx="88">
                  <c:v>7</c:v>
                </c:pt>
                <c:pt idx="89">
                  <c:v>5</c:v>
                </c:pt>
                <c:pt idx="90">
                  <c:v>5</c:v>
                </c:pt>
                <c:pt idx="91">
                  <c:v>9</c:v>
                </c:pt>
                <c:pt idx="92">
                  <c:v>6</c:v>
                </c:pt>
                <c:pt idx="93">
                  <c:v>5</c:v>
                </c:pt>
                <c:pt idx="94">
                  <c:v>11</c:v>
                </c:pt>
                <c:pt idx="95">
                  <c:v>14</c:v>
                </c:pt>
                <c:pt idx="96">
                  <c:v>8</c:v>
                </c:pt>
                <c:pt idx="97">
                  <c:v>7</c:v>
                </c:pt>
                <c:pt idx="98">
                  <c:v>8</c:v>
                </c:pt>
                <c:pt idx="99">
                  <c:v>4</c:v>
                </c:pt>
                <c:pt idx="100">
                  <c:v>10</c:v>
                </c:pt>
                <c:pt idx="101">
                  <c:v>9</c:v>
                </c:pt>
                <c:pt idx="102">
                  <c:v>7</c:v>
                </c:pt>
                <c:pt idx="103">
                  <c:v>10</c:v>
                </c:pt>
                <c:pt idx="104">
                  <c:v>21</c:v>
                </c:pt>
                <c:pt idx="105">
                  <c:v>19</c:v>
                </c:pt>
                <c:pt idx="106">
                  <c:v>18</c:v>
                </c:pt>
                <c:pt idx="107">
                  <c:v>18</c:v>
                </c:pt>
                <c:pt idx="108">
                  <c:v>21</c:v>
                </c:pt>
                <c:pt idx="109">
                  <c:v>19</c:v>
                </c:pt>
                <c:pt idx="110">
                  <c:v>34</c:v>
                </c:pt>
                <c:pt idx="111">
                  <c:v>31</c:v>
                </c:pt>
                <c:pt idx="112">
                  <c:v>21</c:v>
                </c:pt>
                <c:pt idx="113">
                  <c:v>21</c:v>
                </c:pt>
                <c:pt idx="114">
                  <c:v>24</c:v>
                </c:pt>
                <c:pt idx="115">
                  <c:v>34</c:v>
                </c:pt>
                <c:pt idx="116">
                  <c:v>33</c:v>
                </c:pt>
                <c:pt idx="117">
                  <c:v>23</c:v>
                </c:pt>
                <c:pt idx="118">
                  <c:v>29</c:v>
                </c:pt>
                <c:pt idx="119">
                  <c:v>37</c:v>
                </c:pt>
                <c:pt idx="120">
                  <c:v>37</c:v>
                </c:pt>
                <c:pt idx="121">
                  <c:v>64</c:v>
                </c:pt>
                <c:pt idx="122">
                  <c:v>46</c:v>
                </c:pt>
                <c:pt idx="123">
                  <c:v>44</c:v>
                </c:pt>
                <c:pt idx="124">
                  <c:v>32</c:v>
                </c:pt>
                <c:pt idx="125">
                  <c:v>40</c:v>
                </c:pt>
                <c:pt idx="126">
                  <c:v>41</c:v>
                </c:pt>
                <c:pt idx="127">
                  <c:v>32</c:v>
                </c:pt>
                <c:pt idx="128">
                  <c:v>40</c:v>
                </c:pt>
                <c:pt idx="129">
                  <c:v>67</c:v>
                </c:pt>
                <c:pt idx="130">
                  <c:v>75</c:v>
                </c:pt>
                <c:pt idx="131">
                  <c:v>80</c:v>
                </c:pt>
                <c:pt idx="132">
                  <c:v>73</c:v>
                </c:pt>
                <c:pt idx="133">
                  <c:v>83</c:v>
                </c:pt>
                <c:pt idx="134">
                  <c:v>58</c:v>
                </c:pt>
                <c:pt idx="135">
                  <c:v>52</c:v>
                </c:pt>
                <c:pt idx="136">
                  <c:v>51</c:v>
                </c:pt>
                <c:pt idx="137">
                  <c:v>49</c:v>
                </c:pt>
                <c:pt idx="138">
                  <c:v>46</c:v>
                </c:pt>
                <c:pt idx="139">
                  <c:v>66</c:v>
                </c:pt>
                <c:pt idx="140">
                  <c:v>90</c:v>
                </c:pt>
                <c:pt idx="141">
                  <c:v>93</c:v>
                </c:pt>
                <c:pt idx="142">
                  <c:v>100</c:v>
                </c:pt>
                <c:pt idx="143">
                  <c:v>93</c:v>
                </c:pt>
                <c:pt idx="144">
                  <c:v>76</c:v>
                </c:pt>
                <c:pt idx="145">
                  <c:v>72</c:v>
                </c:pt>
                <c:pt idx="146">
                  <c:v>61</c:v>
                </c:pt>
                <c:pt idx="147">
                  <c:v>60</c:v>
                </c:pt>
                <c:pt idx="148">
                  <c:v>61</c:v>
                </c:pt>
                <c:pt idx="149">
                  <c:v>42</c:v>
                </c:pt>
                <c:pt idx="150">
                  <c:v>35</c:v>
                </c:pt>
                <c:pt idx="151">
                  <c:v>25</c:v>
                </c:pt>
                <c:pt idx="152">
                  <c:v>29</c:v>
                </c:pt>
                <c:pt idx="153">
                  <c:v>28</c:v>
                </c:pt>
                <c:pt idx="154">
                  <c:v>30</c:v>
                </c:pt>
                <c:pt idx="155">
                  <c:v>33</c:v>
                </c:pt>
                <c:pt idx="156">
                  <c:v>45</c:v>
                </c:pt>
                <c:pt idx="157">
                  <c:v>51</c:v>
                </c:pt>
                <c:pt idx="158">
                  <c:v>43</c:v>
                </c:pt>
                <c:pt idx="159">
                  <c:v>37</c:v>
                </c:pt>
                <c:pt idx="160">
                  <c:v>39</c:v>
                </c:pt>
                <c:pt idx="161">
                  <c:v>31</c:v>
                </c:pt>
                <c:pt idx="162">
                  <c:v>33</c:v>
                </c:pt>
                <c:pt idx="163">
                  <c:v>26</c:v>
                </c:pt>
                <c:pt idx="164">
                  <c:v>37</c:v>
                </c:pt>
                <c:pt idx="165">
                  <c:v>34</c:v>
                </c:pt>
                <c:pt idx="166">
                  <c:v>40</c:v>
                </c:pt>
                <c:pt idx="167">
                  <c:v>47</c:v>
                </c:pt>
                <c:pt idx="168">
                  <c:v>53</c:v>
                </c:pt>
                <c:pt idx="169">
                  <c:v>35</c:v>
                </c:pt>
                <c:pt idx="170">
                  <c:v>34</c:v>
                </c:pt>
                <c:pt idx="171">
                  <c:v>43</c:v>
                </c:pt>
                <c:pt idx="172">
                  <c:v>36</c:v>
                </c:pt>
                <c:pt idx="173">
                  <c:v>43</c:v>
                </c:pt>
                <c:pt idx="174">
                  <c:v>40</c:v>
                </c:pt>
                <c:pt idx="175">
                  <c:v>39</c:v>
                </c:pt>
                <c:pt idx="176">
                  <c:v>44</c:v>
                </c:pt>
                <c:pt idx="177">
                  <c:v>44</c:v>
                </c:pt>
                <c:pt idx="178">
                  <c:v>38</c:v>
                </c:pt>
                <c:pt idx="179">
                  <c:v>40</c:v>
                </c:pt>
                <c:pt idx="180">
                  <c:v>33</c:v>
                </c:pt>
                <c:pt idx="181">
                  <c:v>37</c:v>
                </c:pt>
                <c:pt idx="182">
                  <c:v>33</c:v>
                </c:pt>
                <c:pt idx="183">
                  <c:v>35</c:v>
                </c:pt>
                <c:pt idx="184">
                  <c:v>48</c:v>
                </c:pt>
                <c:pt idx="185">
                  <c:v>42</c:v>
                </c:pt>
                <c:pt idx="186">
                  <c:v>36</c:v>
                </c:pt>
                <c:pt idx="187">
                  <c:v>38</c:v>
                </c:pt>
                <c:pt idx="188">
                  <c:v>46</c:v>
                </c:pt>
                <c:pt idx="189">
                  <c:v>36</c:v>
                </c:pt>
                <c:pt idx="190">
                  <c:v>30</c:v>
                </c:pt>
                <c:pt idx="191">
                  <c:v>34</c:v>
                </c:pt>
                <c:pt idx="192">
                  <c:v>50</c:v>
                </c:pt>
                <c:pt idx="193">
                  <c:v>45</c:v>
                </c:pt>
                <c:pt idx="194">
                  <c:v>35</c:v>
                </c:pt>
                <c:pt idx="195">
                  <c:v>54</c:v>
                </c:pt>
                <c:pt idx="196">
                  <c:v>48</c:v>
                </c:pt>
                <c:pt idx="197">
                  <c:v>45</c:v>
                </c:pt>
                <c:pt idx="198">
                  <c:v>58</c:v>
                </c:pt>
                <c:pt idx="199">
                  <c:v>76</c:v>
                </c:pt>
                <c:pt idx="200">
                  <c:v>48</c:v>
                </c:pt>
                <c:pt idx="201">
                  <c:v>41</c:v>
                </c:pt>
                <c:pt idx="202">
                  <c:v>44</c:v>
                </c:pt>
                <c:pt idx="203">
                  <c:v>47</c:v>
                </c:pt>
                <c:pt idx="204">
                  <c:v>51</c:v>
                </c:pt>
                <c:pt idx="205">
                  <c:v>48</c:v>
                </c:pt>
                <c:pt idx="206">
                  <c:v>52</c:v>
                </c:pt>
                <c:pt idx="207">
                  <c:v>51</c:v>
                </c:pt>
                <c:pt idx="208">
                  <c:v>46</c:v>
                </c:pt>
                <c:pt idx="209">
                  <c:v>46</c:v>
                </c:pt>
                <c:pt idx="210">
                  <c:v>50</c:v>
                </c:pt>
                <c:pt idx="211">
                  <c:v>52</c:v>
                </c:pt>
                <c:pt idx="212">
                  <c:v>56</c:v>
                </c:pt>
                <c:pt idx="213">
                  <c:v>46</c:v>
                </c:pt>
                <c:pt idx="214">
                  <c:v>41</c:v>
                </c:pt>
                <c:pt idx="215">
                  <c:v>46</c:v>
                </c:pt>
                <c:pt idx="216">
                  <c:v>39</c:v>
                </c:pt>
                <c:pt idx="217">
                  <c:v>37</c:v>
                </c:pt>
                <c:pt idx="218">
                  <c:v>43</c:v>
                </c:pt>
                <c:pt idx="219">
                  <c:v>45</c:v>
                </c:pt>
                <c:pt idx="220">
                  <c:v>38</c:v>
                </c:pt>
                <c:pt idx="221">
                  <c:v>31</c:v>
                </c:pt>
                <c:pt idx="222">
                  <c:v>40</c:v>
                </c:pt>
                <c:pt idx="223">
                  <c:v>40</c:v>
                </c:pt>
                <c:pt idx="224">
                  <c:v>44</c:v>
                </c:pt>
                <c:pt idx="225">
                  <c:v>42</c:v>
                </c:pt>
                <c:pt idx="226">
                  <c:v>37</c:v>
                </c:pt>
                <c:pt idx="227">
                  <c:v>43</c:v>
                </c:pt>
                <c:pt idx="228">
                  <c:v>52</c:v>
                </c:pt>
                <c:pt idx="229">
                  <c:v>50</c:v>
                </c:pt>
                <c:pt idx="230">
                  <c:v>40</c:v>
                </c:pt>
                <c:pt idx="231">
                  <c:v>44</c:v>
                </c:pt>
                <c:pt idx="232">
                  <c:v>49</c:v>
                </c:pt>
                <c:pt idx="233">
                  <c:v>40</c:v>
                </c:pt>
                <c:pt idx="234">
                  <c:v>38</c:v>
                </c:pt>
                <c:pt idx="235">
                  <c:v>58</c:v>
                </c:pt>
                <c:pt idx="236">
                  <c:v>55</c:v>
                </c:pt>
                <c:pt idx="237">
                  <c:v>38</c:v>
                </c:pt>
                <c:pt idx="238">
                  <c:v>36</c:v>
                </c:pt>
                <c:pt idx="239">
                  <c:v>32</c:v>
                </c:pt>
                <c:pt idx="240">
                  <c:v>33</c:v>
                </c:pt>
                <c:pt idx="241">
                  <c:v>37</c:v>
                </c:pt>
                <c:pt idx="242">
                  <c:v>25</c:v>
                </c:pt>
                <c:pt idx="243">
                  <c:v>30</c:v>
                </c:pt>
                <c:pt idx="244">
                  <c:v>53</c:v>
                </c:pt>
                <c:pt idx="245">
                  <c:v>70</c:v>
                </c:pt>
                <c:pt idx="246">
                  <c:v>72</c:v>
                </c:pt>
                <c:pt idx="247">
                  <c:v>64</c:v>
                </c:pt>
                <c:pt idx="248">
                  <c:v>51</c:v>
                </c:pt>
                <c:pt idx="249">
                  <c:v>67</c:v>
                </c:pt>
                <c:pt idx="250">
                  <c:v>53</c:v>
                </c:pt>
                <c:pt idx="251">
                  <c:v>48</c:v>
                </c:pt>
                <c:pt idx="252">
                  <c:v>43</c:v>
                </c:pt>
                <c:pt idx="253">
                  <c:v>38</c:v>
                </c:pt>
                <c:pt idx="254">
                  <c:v>42</c:v>
                </c:pt>
                <c:pt idx="255">
                  <c:v>46</c:v>
                </c:pt>
                <c:pt idx="256">
                  <c:v>42</c:v>
                </c:pt>
                <c:pt idx="257">
                  <c:v>42</c:v>
                </c:pt>
                <c:pt idx="258">
                  <c:v>40</c:v>
                </c:pt>
                <c:pt idx="259">
                  <c:v>41</c:v>
                </c:pt>
                <c:pt idx="260">
                  <c:v>35</c:v>
                </c:pt>
              </c:numCache>
            </c:numRef>
          </c:val>
          <c:smooth val="0"/>
          <c:extLst>
            <c:ext xmlns:c16="http://schemas.microsoft.com/office/drawing/2014/chart" uri="{C3380CC4-5D6E-409C-BE32-E72D297353CC}">
              <c16:uniqueId val="{00000000-6DFD-4E14-B4C2-E18BBC80393E}"/>
            </c:ext>
          </c:extLst>
        </c:ser>
        <c:dLbls>
          <c:showLegendKey val="0"/>
          <c:showVal val="0"/>
          <c:showCatName val="0"/>
          <c:showSerName val="0"/>
          <c:showPercent val="0"/>
          <c:showBubbleSize val="0"/>
        </c:dLbls>
        <c:smooth val="0"/>
        <c:axId val="1266427919"/>
        <c:axId val="1709278255"/>
      </c:lineChart>
      <c:dateAx>
        <c:axId val="1266427919"/>
        <c:scaling>
          <c:orientation val="minMax"/>
          <c:max val="44681"/>
        </c:scaling>
        <c:delete val="0"/>
        <c:axPos val="b"/>
        <c:numFmt formatCode="yyyy" sourceLinked="0"/>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800" b="0" i="0" u="none" strike="noStrike" kern="1200" baseline="0">
                <a:solidFill>
                  <a:srgbClr val="192B6D"/>
                </a:solidFill>
                <a:latin typeface="+mn-lt"/>
                <a:ea typeface="+mn-ea"/>
                <a:cs typeface="+mn-cs"/>
              </a:defRPr>
            </a:pPr>
            <a:endParaRPr lang="de-DE"/>
          </a:p>
        </c:txPr>
        <c:crossAx val="1709278255"/>
        <c:crosses val="autoZero"/>
        <c:auto val="1"/>
        <c:lblOffset val="100"/>
        <c:baseTimeUnit val="days"/>
        <c:majorUnit val="1"/>
        <c:majorTimeUnit val="years"/>
      </c:dateAx>
      <c:valAx>
        <c:axId val="1709278255"/>
        <c:scaling>
          <c:orientation val="minMax"/>
          <c:max val="100"/>
        </c:scaling>
        <c:delete val="0"/>
        <c:axPos val="l"/>
        <c:numFmt formatCode="General"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800" b="0" i="0" u="none" strike="noStrike" kern="1200" baseline="0">
                <a:solidFill>
                  <a:srgbClr val="192B6D"/>
                </a:solidFill>
                <a:latin typeface="+mn-lt"/>
                <a:ea typeface="+mn-ea"/>
                <a:cs typeface="+mn-cs"/>
              </a:defRPr>
            </a:pPr>
            <a:endParaRPr lang="de-DE"/>
          </a:p>
        </c:txPr>
        <c:crossAx val="1266427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05843918767126"/>
          <c:y val="0.16454198055424735"/>
          <c:w val="0.83967688628819159"/>
          <c:h val="0.74504220113119368"/>
        </c:manualLayout>
      </c:layout>
      <c:barChart>
        <c:barDir val="col"/>
        <c:grouping val="clustered"/>
        <c:varyColors val="0"/>
        <c:ser>
          <c:idx val="0"/>
          <c:order val="0"/>
          <c:spPr>
            <a:solidFill>
              <a:schemeClr val="tx2"/>
            </a:solidFill>
            <a:ln>
              <a:noFill/>
            </a:ln>
            <a:effectLst/>
          </c:spPr>
          <c:invertIfNegative val="0"/>
          <c:cat>
            <c:numRef>
              <c:f>Sheet1!$J$7:$J$28</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Sheet1!$K$7:$K$28</c:f>
              <c:numCache>
                <c:formatCode>0</c:formatCode>
                <c:ptCount val="22"/>
                <c:pt idx="0">
                  <c:v>15.2</c:v>
                </c:pt>
                <c:pt idx="1">
                  <c:v>18</c:v>
                </c:pt>
                <c:pt idx="2">
                  <c:v>20.9</c:v>
                </c:pt>
                <c:pt idx="3">
                  <c:v>23.1</c:v>
                </c:pt>
                <c:pt idx="4">
                  <c:v>25.5</c:v>
                </c:pt>
                <c:pt idx="5">
                  <c:v>28.7</c:v>
                </c:pt>
                <c:pt idx="6">
                  <c:v>33.200000000000003</c:v>
                </c:pt>
                <c:pt idx="7">
                  <c:v>38.6</c:v>
                </c:pt>
                <c:pt idx="8">
                  <c:v>46.1</c:v>
                </c:pt>
                <c:pt idx="9">
                  <c:v>50.9</c:v>
                </c:pt>
                <c:pt idx="10">
                  <c:v>54.1</c:v>
                </c:pt>
                <c:pt idx="11">
                  <c:v>59.1</c:v>
                </c:pt>
                <c:pt idx="12">
                  <c:v>62.9</c:v>
                </c:pt>
                <c:pt idx="13">
                  <c:v>70.8</c:v>
                </c:pt>
                <c:pt idx="14">
                  <c:v>68.5</c:v>
                </c:pt>
                <c:pt idx="15">
                  <c:v>80</c:v>
                </c:pt>
                <c:pt idx="16">
                  <c:v>81.599999999999994</c:v>
                </c:pt>
                <c:pt idx="17">
                  <c:v>90</c:v>
                </c:pt>
                <c:pt idx="18">
                  <c:v>97</c:v>
                </c:pt>
                <c:pt idx="19">
                  <c:v>95</c:v>
                </c:pt>
                <c:pt idx="20">
                  <c:v>106</c:v>
                </c:pt>
                <c:pt idx="21">
                  <c:v>120.65</c:v>
                </c:pt>
              </c:numCache>
            </c:numRef>
          </c:val>
          <c:extLst>
            <c:ext xmlns:c16="http://schemas.microsoft.com/office/drawing/2014/chart" uri="{C3380CC4-5D6E-409C-BE32-E72D297353CC}">
              <c16:uniqueId val="{00000000-7941-49AF-B358-E2D930216B25}"/>
            </c:ext>
          </c:extLst>
        </c:ser>
        <c:dLbls>
          <c:showLegendKey val="0"/>
          <c:showVal val="0"/>
          <c:showCatName val="0"/>
          <c:showSerName val="0"/>
          <c:showPercent val="0"/>
          <c:showBubbleSize val="0"/>
        </c:dLbls>
        <c:gapWidth val="59"/>
        <c:overlap val="-27"/>
        <c:axId val="696665871"/>
        <c:axId val="696666703"/>
      </c:barChart>
      <c:catAx>
        <c:axId val="69666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696666703"/>
        <c:crosses val="autoZero"/>
        <c:auto val="1"/>
        <c:lblAlgn val="ctr"/>
        <c:lblOffset val="100"/>
        <c:tickLblSkip val="3"/>
        <c:noMultiLvlLbl val="0"/>
      </c:catAx>
      <c:valAx>
        <c:axId val="696666703"/>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696665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0767083918162"/>
          <c:y val="0.26326725415946389"/>
          <c:w val="0.86129563483058036"/>
          <c:h val="0.64631689824014527"/>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Sheet2!$F$4:$G$4</c:f>
              <c:strCache>
                <c:ptCount val="2"/>
                <c:pt idx="0">
                  <c:v>2020</c:v>
                </c:pt>
                <c:pt idx="1">
                  <c:v>2026*</c:v>
                </c:pt>
              </c:strCache>
            </c:strRef>
          </c:cat>
          <c:val>
            <c:numRef>
              <c:f>Sheet2!$F$5:$G$5</c:f>
              <c:numCache>
                <c:formatCode>General</c:formatCode>
                <c:ptCount val="2"/>
                <c:pt idx="0">
                  <c:v>733</c:v>
                </c:pt>
                <c:pt idx="1">
                  <c:v>1000</c:v>
                </c:pt>
              </c:numCache>
            </c:numRef>
          </c:val>
          <c:extLst>
            <c:ext xmlns:c16="http://schemas.microsoft.com/office/drawing/2014/chart" uri="{C3380CC4-5D6E-409C-BE32-E72D297353CC}">
              <c16:uniqueId val="{00000000-2289-4AF8-B607-1734D83020F5}"/>
            </c:ext>
          </c:extLst>
        </c:ser>
        <c:dLbls>
          <c:dLblPos val="outEnd"/>
          <c:showLegendKey val="0"/>
          <c:showVal val="1"/>
          <c:showCatName val="0"/>
          <c:showSerName val="0"/>
          <c:showPercent val="0"/>
          <c:showBubbleSize val="0"/>
        </c:dLbls>
        <c:gapWidth val="139"/>
        <c:overlap val="-27"/>
        <c:axId val="2095613535"/>
        <c:axId val="2095619775"/>
      </c:barChart>
      <c:catAx>
        <c:axId val="209561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2095619775"/>
        <c:crosses val="autoZero"/>
        <c:auto val="1"/>
        <c:lblAlgn val="ctr"/>
        <c:lblOffset val="100"/>
        <c:noMultiLvlLbl val="0"/>
      </c:catAx>
      <c:valAx>
        <c:axId val="2095619775"/>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2095613535"/>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2"/>
                </a:solidFill>
                <a:latin typeface="Mediolanum Sans" panose="00000506000000000000" pitchFamily="50" charset="0"/>
                <a:ea typeface="+mn-ea"/>
                <a:cs typeface="+mn-cs"/>
              </a:defRPr>
            </a:pPr>
            <a:r>
              <a:rPr lang="en-IE" b="1" i="0" dirty="0">
                <a:latin typeface="Arial" panose="020B0604020202020204" pitchFamily="34" charset="0"/>
              </a:rPr>
              <a:t>Hello Fresh Jahresumsatz</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2"/>
              </a:solidFill>
              <a:latin typeface="Mediolanum Sans" panose="00000506000000000000" pitchFamily="50" charset="0"/>
              <a:ea typeface="+mn-ea"/>
              <a:cs typeface="+mn-cs"/>
            </a:defRPr>
          </a:pPr>
          <a:endParaRPr lang="de-DE"/>
        </a:p>
      </c:txPr>
    </c:title>
    <c:autoTitleDeleted val="0"/>
    <c:plotArea>
      <c:layout>
        <c:manualLayout>
          <c:layoutTarget val="inner"/>
          <c:xMode val="edge"/>
          <c:yMode val="edge"/>
          <c:x val="7.8379483814523171E-2"/>
          <c:y val="0.17037037037037037"/>
          <c:w val="0.9216205161854768"/>
          <c:h val="0.70127223680373274"/>
        </c:manualLayout>
      </c:layout>
      <c:barChart>
        <c:barDir val="col"/>
        <c:grouping val="clustered"/>
        <c:varyColors val="0"/>
        <c:ser>
          <c:idx val="0"/>
          <c:order val="0"/>
          <c:tx>
            <c:strRef>
              <c:f>'Values Only'!$Q$3</c:f>
              <c:strCache>
                <c:ptCount val="1"/>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ediolanum Sans" panose="00000506000000000000" pitchFamily="50" charset="0"/>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'Values Only'!$O$4:$O$8</c:f>
              <c:strCache>
                <c:ptCount val="5"/>
                <c:pt idx="0">
                  <c:v>2018</c:v>
                </c:pt>
                <c:pt idx="1">
                  <c:v>2019</c:v>
                </c:pt>
                <c:pt idx="2">
                  <c:v>2020</c:v>
                </c:pt>
                <c:pt idx="3">
                  <c:v>2021</c:v>
                </c:pt>
                <c:pt idx="4">
                  <c:v>2022*</c:v>
                </c:pt>
              </c:strCache>
            </c:strRef>
          </c:cat>
          <c:val>
            <c:numRef>
              <c:f>'Values Only'!$Q$4:$Q$8</c:f>
              <c:numCache>
                <c:formatCode>General</c:formatCode>
                <c:ptCount val="5"/>
                <c:pt idx="0">
                  <c:v>1.2791999999999999</c:v>
                </c:pt>
                <c:pt idx="1">
                  <c:v>1.808999936</c:v>
                </c:pt>
                <c:pt idx="2">
                  <c:v>3.7499000320000002</c:v>
                </c:pt>
                <c:pt idx="3">
                  <c:v>5.9933998080000004</c:v>
                </c:pt>
                <c:pt idx="4">
                  <c:v>7.6474997760000001</c:v>
                </c:pt>
              </c:numCache>
            </c:numRef>
          </c:val>
          <c:extLst>
            <c:ext xmlns:c16="http://schemas.microsoft.com/office/drawing/2014/chart" uri="{C3380CC4-5D6E-409C-BE32-E72D297353CC}">
              <c16:uniqueId val="{00000000-9152-4DE0-8DC2-C9A7A707879A}"/>
            </c:ext>
          </c:extLst>
        </c:ser>
        <c:dLbls>
          <c:showLegendKey val="0"/>
          <c:showVal val="0"/>
          <c:showCatName val="0"/>
          <c:showSerName val="0"/>
          <c:showPercent val="0"/>
          <c:showBubbleSize val="0"/>
        </c:dLbls>
        <c:gapWidth val="219"/>
        <c:overlap val="-27"/>
        <c:axId val="2110783023"/>
        <c:axId val="2110779279"/>
      </c:barChart>
      <c:catAx>
        <c:axId val="211078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ediolanum Sans" panose="00000506000000000000" pitchFamily="50" charset="0"/>
                <a:ea typeface="+mn-ea"/>
                <a:cs typeface="+mn-cs"/>
              </a:defRPr>
            </a:pPr>
            <a:endParaRPr lang="de-DE"/>
          </a:p>
        </c:txPr>
        <c:crossAx val="2110779279"/>
        <c:crosses val="autoZero"/>
        <c:auto val="1"/>
        <c:lblAlgn val="ctr"/>
        <c:lblOffset val="100"/>
        <c:noMultiLvlLbl val="0"/>
      </c:catAx>
      <c:valAx>
        <c:axId val="21107792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bg2"/>
                    </a:solidFill>
                    <a:latin typeface="Mediolanum Sans" panose="00000506000000000000" pitchFamily="50" charset="0"/>
                    <a:ea typeface="+mn-ea"/>
                    <a:cs typeface="+mn-cs"/>
                  </a:defRPr>
                </a:pPr>
                <a:r>
                  <a:rPr lang="en-IE" b="1" i="0" dirty="0">
                    <a:latin typeface="Arial" panose="020B0604020202020204" pitchFamily="34" charset="0"/>
                  </a:rPr>
                  <a:t>(Mrd. €)</a:t>
                </a:r>
              </a:p>
            </c:rich>
          </c:tx>
          <c:layout>
            <c:manualLayout>
              <c:xMode val="edge"/>
              <c:yMode val="edge"/>
              <c:x val="2.5000000000000001E-2"/>
              <c:y val="3.7742417614464868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bg2"/>
                  </a:solidFill>
                  <a:latin typeface="Mediolanum Sans" panose="00000506000000000000" pitchFamily="50" charset="0"/>
                  <a:ea typeface="+mn-ea"/>
                  <a:cs typeface="+mn-cs"/>
                </a:defRPr>
              </a:pPr>
              <a:endParaRPr lang="de-D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ediolanum Sans" panose="00000506000000000000" pitchFamily="50" charset="0"/>
                <a:ea typeface="+mn-ea"/>
                <a:cs typeface="+mn-cs"/>
              </a:defRPr>
            </a:pPr>
            <a:endParaRPr lang="de-DE"/>
          </a:p>
        </c:txPr>
        <c:crossAx val="2110783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latin typeface="Mediolanum Sans" panose="00000506000000000000" pitchFamily="50" charset="0"/>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9809354243293"/>
          <c:y val="1.6164814241521341E-2"/>
          <c:w val="0.86415201354322202"/>
          <c:h val="0.63246151039513765"/>
        </c:manualLayout>
      </c:layout>
      <c:barChart>
        <c:barDir val="col"/>
        <c:grouping val="clustered"/>
        <c:varyColors val="0"/>
        <c:ser>
          <c:idx val="0"/>
          <c:order val="0"/>
          <c:tx>
            <c:strRef>
              <c:f>Foglio1!$B$1</c:f>
              <c:strCache>
                <c:ptCount val="1"/>
                <c:pt idx="0">
                  <c:v>Serie 1</c:v>
                </c:pt>
              </c:strCache>
            </c:strRef>
          </c:tx>
          <c:spPr>
            <a:solidFill>
              <a:schemeClr val="accent4"/>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1-C8BD-48EC-8503-C667C981F191}"/>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92B6D"/>
                    </a:solidFill>
                    <a:latin typeface="Mediolanum Sans" panose="00000506000000000000" pitchFamily="50"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Nordamerika</c:v>
                </c:pt>
                <c:pt idx="1">
                  <c:v>Europa ohne Vereinigtes Königreich</c:v>
                </c:pt>
                <c:pt idx="2">
                  <c:v>Vereinigtes Königreich</c:v>
                </c:pt>
                <c:pt idx="3">
                  <c:v>Asiatische Schwellenländer</c:v>
                </c:pt>
                <c:pt idx="4">
                  <c:v>Europäische Schwellenländer</c:v>
                </c:pt>
              </c:strCache>
            </c:strRef>
          </c:cat>
          <c:val>
            <c:numRef>
              <c:f>Foglio1!$B$2:$B$6</c:f>
              <c:numCache>
                <c:formatCode>0.0%</c:formatCode>
                <c:ptCount val="5"/>
                <c:pt idx="0">
                  <c:v>0.51016771488469603</c:v>
                </c:pt>
                <c:pt idx="1">
                  <c:v>0.41331236897274637</c:v>
                </c:pt>
                <c:pt idx="2">
                  <c:v>5.9643605870020974E-2</c:v>
                </c:pt>
                <c:pt idx="3">
                  <c:v>1.5199161425576521E-2</c:v>
                </c:pt>
                <c:pt idx="4">
                  <c:v>1.6771488469601678E-3</c:v>
                </c:pt>
              </c:numCache>
            </c:numRef>
          </c:val>
          <c:extLst>
            <c:ext xmlns:c16="http://schemas.microsoft.com/office/drawing/2014/chart" uri="{C3380CC4-5D6E-409C-BE32-E72D297353CC}">
              <c16:uniqueId val="{00000002-C8BD-48EC-8503-C667C981F191}"/>
            </c:ext>
          </c:extLst>
        </c:ser>
        <c:dLbls>
          <c:showLegendKey val="0"/>
          <c:showVal val="0"/>
          <c:showCatName val="0"/>
          <c:showSerName val="0"/>
          <c:showPercent val="0"/>
          <c:showBubbleSize val="0"/>
        </c:dLbls>
        <c:gapWidth val="60"/>
        <c:overlap val="-27"/>
        <c:axId val="1833180191"/>
        <c:axId val="1833179775"/>
      </c:barChart>
      <c:catAx>
        <c:axId val="183318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0"/>
          <a:lstStyle/>
          <a:p>
            <a:pPr algn="just">
              <a:defRPr sz="1000" b="0" i="0" u="none" strike="noStrike" kern="1200" baseline="0">
                <a:solidFill>
                  <a:srgbClr val="192B6D"/>
                </a:solidFill>
                <a:latin typeface="+mj-lt"/>
                <a:ea typeface="+mn-ea"/>
                <a:cs typeface="+mn-cs"/>
              </a:defRPr>
            </a:pPr>
            <a:endParaRPr lang="de-DE"/>
          </a:p>
        </c:txPr>
        <c:crossAx val="1833179775"/>
        <c:crosses val="autoZero"/>
        <c:auto val="1"/>
        <c:lblAlgn val="ctr"/>
        <c:lblOffset val="100"/>
        <c:noMultiLvlLbl val="0"/>
      </c:catAx>
      <c:valAx>
        <c:axId val="18331797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92B6D"/>
                </a:solidFill>
                <a:latin typeface="Mediolanum Sans" panose="00000506000000000000" pitchFamily="50" charset="0"/>
                <a:ea typeface="+mn-ea"/>
                <a:cs typeface="+mn-cs"/>
              </a:defRPr>
            </a:pPr>
            <a:endParaRPr lang="de-DE"/>
          </a:p>
        </c:txPr>
        <c:crossAx val="183318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rgbClr val="192B6D"/>
          </a:solidFill>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9661074210298"/>
          <c:y val="2.8323106429886773E-2"/>
          <c:w val="0.851953496343552"/>
          <c:h val="0.49947336226177047"/>
        </c:manualLayout>
      </c:layout>
      <c:barChart>
        <c:barDir val="col"/>
        <c:grouping val="clustered"/>
        <c:varyColors val="0"/>
        <c:ser>
          <c:idx val="0"/>
          <c:order val="0"/>
          <c:tx>
            <c:strRef>
              <c:f>Foglio1!$B$1</c:f>
              <c:strCache>
                <c:ptCount val="1"/>
                <c:pt idx="0">
                  <c:v>Serie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92B6D"/>
                    </a:solidFill>
                    <a:latin typeface="Mediolanum Sans" panose="00000506000000000000" pitchFamily="50"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Foglio1!$A$2:$A$8</c:f>
              <c:strCache>
                <c:ptCount val="7"/>
                <c:pt idx="0">
                  <c:v>Werkstoffe</c:v>
                </c:pt>
                <c:pt idx="1">
                  <c:v>Basiskonsumgüter</c:v>
                </c:pt>
                <c:pt idx="2">
                  <c:v>Industrie</c:v>
                </c:pt>
                <c:pt idx="3">
                  <c:v>Gesundheit</c:v>
                </c:pt>
                <c:pt idx="4">
                  <c:v>Zyklische Konsumgüter</c:v>
                </c:pt>
                <c:pt idx="5">
                  <c:v>Finanzen</c:v>
                </c:pt>
                <c:pt idx="6">
                  <c:v>Other</c:v>
                </c:pt>
              </c:strCache>
            </c:strRef>
          </c:cat>
          <c:val>
            <c:numRef>
              <c:f>Foglio1!$B$2:$B$8</c:f>
              <c:numCache>
                <c:formatCode>0.0%</c:formatCode>
                <c:ptCount val="7"/>
                <c:pt idx="0">
                  <c:v>0.33610000000000001</c:v>
                </c:pt>
                <c:pt idx="1">
                  <c:v>0.28760000000000002</c:v>
                </c:pt>
                <c:pt idx="2">
                  <c:v>0.13689999999999999</c:v>
                </c:pt>
                <c:pt idx="3">
                  <c:v>0.10920000000000001</c:v>
                </c:pt>
                <c:pt idx="4">
                  <c:v>5.9500000000000004E-2</c:v>
                </c:pt>
                <c:pt idx="5">
                  <c:v>2.7200000000000002E-2</c:v>
                </c:pt>
                <c:pt idx="6">
                  <c:v>4.3500000000000205E-2</c:v>
                </c:pt>
              </c:numCache>
            </c:numRef>
          </c:val>
          <c:extLst>
            <c:ext xmlns:c16="http://schemas.microsoft.com/office/drawing/2014/chart" uri="{C3380CC4-5D6E-409C-BE32-E72D297353CC}">
              <c16:uniqueId val="{00000000-AD96-4201-BB8B-27528513084E}"/>
            </c:ext>
          </c:extLst>
        </c:ser>
        <c:dLbls>
          <c:showLegendKey val="0"/>
          <c:showVal val="0"/>
          <c:showCatName val="0"/>
          <c:showSerName val="0"/>
          <c:showPercent val="0"/>
          <c:showBubbleSize val="0"/>
        </c:dLbls>
        <c:gapWidth val="60"/>
        <c:overlap val="-27"/>
        <c:axId val="1833180191"/>
        <c:axId val="1833179775"/>
      </c:barChart>
      <c:catAx>
        <c:axId val="183318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rgbClr val="192B6D"/>
                </a:solidFill>
                <a:latin typeface="+mj-lt"/>
                <a:ea typeface="+mn-ea"/>
                <a:cs typeface="+mn-cs"/>
              </a:defRPr>
            </a:pPr>
            <a:endParaRPr lang="de-DE"/>
          </a:p>
        </c:txPr>
        <c:crossAx val="1833179775"/>
        <c:crosses val="autoZero"/>
        <c:auto val="1"/>
        <c:lblAlgn val="ctr"/>
        <c:lblOffset val="100"/>
        <c:noMultiLvlLbl val="0"/>
      </c:catAx>
      <c:valAx>
        <c:axId val="18331797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92B6D"/>
                </a:solidFill>
                <a:latin typeface="Mediolanum Sans" panose="00000506000000000000" pitchFamily="50" charset="0"/>
                <a:ea typeface="+mn-ea"/>
                <a:cs typeface="+mn-cs"/>
              </a:defRPr>
            </a:pPr>
            <a:endParaRPr lang="de-DE"/>
          </a:p>
        </c:txPr>
        <c:crossAx val="183318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rgbClr val="192B6D"/>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20751600000232E-3"/>
          <c:y val="4.7995511547515076E-3"/>
          <c:w val="0.9642522663173877"/>
          <c:h val="0.9738511318897638"/>
        </c:manualLayout>
      </c:layout>
      <c:doughnutChart>
        <c:varyColors val="1"/>
        <c:ser>
          <c:idx val="0"/>
          <c:order val="0"/>
          <c:tx>
            <c:strRef>
              <c:f>Sheet1!$B$1</c:f>
              <c:strCache>
                <c:ptCount val="1"/>
                <c:pt idx="0">
                  <c:v>Sales</c:v>
                </c:pt>
              </c:strCache>
            </c:strRef>
          </c:tx>
          <c:spPr>
            <a:ln w="0">
              <a:solidFill>
                <a:schemeClr val="tx1"/>
              </a:solidFill>
            </a:ln>
            <a:effectLst/>
          </c:spPr>
          <c:dPt>
            <c:idx val="0"/>
            <c:bubble3D val="0"/>
            <c:spPr>
              <a:solidFill>
                <a:schemeClr val="accent1"/>
              </a:solidFill>
              <a:ln w="0">
                <a:noFill/>
              </a:ln>
              <a:effectLst/>
            </c:spPr>
            <c:extLst>
              <c:ext xmlns:c16="http://schemas.microsoft.com/office/drawing/2014/chart" uri="{C3380CC4-5D6E-409C-BE32-E72D297353CC}">
                <c16:uniqueId val="{00000001-64F2-0B4D-9D6F-9E382977F829}"/>
              </c:ext>
            </c:extLst>
          </c:dPt>
          <c:dPt>
            <c:idx val="1"/>
            <c:bubble3D val="0"/>
            <c:spPr>
              <a:solidFill>
                <a:schemeClr val="accent2"/>
              </a:solidFill>
              <a:ln w="0">
                <a:noFill/>
              </a:ln>
              <a:effectLst/>
            </c:spPr>
            <c:extLst>
              <c:ext xmlns:c16="http://schemas.microsoft.com/office/drawing/2014/chart" uri="{C3380CC4-5D6E-409C-BE32-E72D297353CC}">
                <c16:uniqueId val="{00000003-64F2-0B4D-9D6F-9E382977F829}"/>
              </c:ext>
            </c:extLst>
          </c:dPt>
          <c:dPt>
            <c:idx val="2"/>
            <c:bubble3D val="0"/>
            <c:spPr>
              <a:solidFill>
                <a:schemeClr val="tx2"/>
              </a:solidFill>
              <a:ln w="0">
                <a:noFill/>
              </a:ln>
              <a:effectLst/>
            </c:spPr>
            <c:extLst>
              <c:ext xmlns:c16="http://schemas.microsoft.com/office/drawing/2014/chart" uri="{C3380CC4-5D6E-409C-BE32-E72D297353CC}">
                <c16:uniqueId val="{00000005-64F2-0B4D-9D6F-9E382977F82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Multi Asset</c:v>
                </c:pt>
                <c:pt idx="1">
                  <c:v>Fixed Income</c:v>
                </c:pt>
                <c:pt idx="2">
                  <c:v>Equity</c:v>
                </c:pt>
              </c:strCache>
            </c:strRef>
          </c:cat>
          <c:val>
            <c:numRef>
              <c:f>Sheet1!$B$2:$B$4</c:f>
              <c:numCache>
                <c:formatCode>General</c:formatCode>
                <c:ptCount val="3"/>
                <c:pt idx="0">
                  <c:v>23</c:v>
                </c:pt>
                <c:pt idx="1">
                  <c:v>26</c:v>
                </c:pt>
                <c:pt idx="2">
                  <c:v>51</c:v>
                </c:pt>
              </c:numCache>
            </c:numRef>
          </c:val>
          <c:extLst>
            <c:ext xmlns:c16="http://schemas.microsoft.com/office/drawing/2014/chart" uri="{C3380CC4-5D6E-409C-BE32-E72D297353CC}">
              <c16:uniqueId val="{00000006-64F2-0B4D-9D6F-9E382977F829}"/>
            </c:ext>
          </c:extLst>
        </c:ser>
        <c:dLbls>
          <c:showLegendKey val="0"/>
          <c:showVal val="0"/>
          <c:showCatName val="0"/>
          <c:showSerName val="0"/>
          <c:showPercent val="1"/>
          <c:showBubbleSize val="0"/>
          <c:showLeaderLines val="1"/>
        </c:dLbls>
        <c:firstSliceAng val="2"/>
        <c:holeSize val="50"/>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de-DE"/>
        </a:p>
      </c:txPr>
    </c:legend>
    <c:plotVisOnly val="1"/>
    <c:dispBlanksAs val="gap"/>
    <c:showDLblsOverMax val="0"/>
  </c:chart>
  <c:spPr>
    <a:noFill/>
    <a:ln w="12700" cap="flat" cmpd="sng" algn="ctr">
      <a:noFill/>
      <a:round/>
    </a:ln>
    <a:effectLst/>
  </c:spPr>
  <c:txPr>
    <a:bodyPr/>
    <a:lstStyle/>
    <a:p>
      <a:pPr>
        <a:defRPr/>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IE" sz="1440" b="0" i="0" u="none" strike="noStrike" kern="1200" spc="0" baseline="0">
                <a:solidFill>
                  <a:srgbClr val="192B6D"/>
                </a:solidFill>
                <a:latin typeface="Mediolanum Sans" panose="00000506000000000000" pitchFamily="50" charset="0"/>
                <a:ea typeface="+mn-ea"/>
                <a:cs typeface="+mn-cs"/>
              </a:defRPr>
            </a:pPr>
            <a:r>
              <a:rPr lang="de-DE" noProof="0" dirty="0"/>
              <a:t>Annualisierte</a:t>
            </a:r>
            <a:r>
              <a:rPr lang="de-DE" baseline="0" noProof="0" dirty="0"/>
              <a:t> P</a:t>
            </a:r>
            <a:r>
              <a:rPr lang="de-DE" noProof="0" dirty="0"/>
              <a:t>erformance</a:t>
            </a:r>
          </a:p>
        </c:rich>
      </c:tx>
      <c:overlay val="0"/>
      <c:spPr>
        <a:noFill/>
        <a:ln>
          <a:noFill/>
        </a:ln>
        <a:effectLst/>
      </c:spPr>
      <c:txPr>
        <a:bodyPr rot="0" spcFirstLastPara="1" vertOverflow="ellipsis" vert="horz" wrap="square" anchor="ctr" anchorCtr="1"/>
        <a:lstStyle/>
        <a:p>
          <a:pPr>
            <a:defRPr lang="en-IE" sz="1440" b="0" i="0" u="none" strike="noStrike" kern="1200" spc="0" baseline="0">
              <a:solidFill>
                <a:srgbClr val="192B6D"/>
              </a:solidFill>
              <a:latin typeface="Mediolanum Sans" panose="00000506000000000000" pitchFamily="50" charset="0"/>
              <a:ea typeface="+mn-ea"/>
              <a:cs typeface="+mn-cs"/>
            </a:defRPr>
          </a:pPr>
          <a:endParaRPr lang="de-DE"/>
        </a:p>
      </c:txPr>
    </c:title>
    <c:autoTitleDeleted val="0"/>
    <c:plotArea>
      <c:layout/>
      <c:barChart>
        <c:barDir val="col"/>
        <c:grouping val="clustered"/>
        <c:varyColors val="0"/>
        <c:ser>
          <c:idx val="0"/>
          <c:order val="0"/>
          <c:tx>
            <c:strRef>
              <c:f>Sheet1!$B$1</c:f>
              <c:strCache>
                <c:ptCount val="1"/>
                <c:pt idx="0">
                  <c:v>Annualised performance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Mediolanum Sans" panose="00000506000000000000" pitchFamily="50"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1m</c:v>
                </c:pt>
                <c:pt idx="1">
                  <c:v>3m</c:v>
                </c:pt>
                <c:pt idx="2">
                  <c:v>6m</c:v>
                </c:pt>
                <c:pt idx="3">
                  <c:v>YtD</c:v>
                </c:pt>
                <c:pt idx="4">
                  <c:v>1y</c:v>
                </c:pt>
              </c:strCache>
            </c:strRef>
          </c:cat>
          <c:val>
            <c:numRef>
              <c:f>Sheet1!$B$2:$B$6</c:f>
              <c:numCache>
                <c:formatCode>0.0%</c:formatCode>
                <c:ptCount val="5"/>
                <c:pt idx="0">
                  <c:v>3.8300000000000001E-2</c:v>
                </c:pt>
                <c:pt idx="1">
                  <c:v>4.3200000000000002E-2</c:v>
                </c:pt>
                <c:pt idx="2">
                  <c:v>5.5599999999999997E-2</c:v>
                </c:pt>
                <c:pt idx="3">
                  <c:v>5.9000000000000004E-2</c:v>
                </c:pt>
                <c:pt idx="4">
                  <c:v>-8.0000000000000004E-4</c:v>
                </c:pt>
              </c:numCache>
            </c:numRef>
          </c:val>
          <c:extLst>
            <c:ext xmlns:c16="http://schemas.microsoft.com/office/drawing/2014/chart" uri="{C3380CC4-5D6E-409C-BE32-E72D297353CC}">
              <c16:uniqueId val="{00000000-DAB6-4C32-B67D-91830FC992B4}"/>
            </c:ext>
          </c:extLst>
        </c:ser>
        <c:dLbls>
          <c:showLegendKey val="0"/>
          <c:showVal val="0"/>
          <c:showCatName val="0"/>
          <c:showSerName val="0"/>
          <c:showPercent val="0"/>
          <c:showBubbleSize val="0"/>
        </c:dLbls>
        <c:gapWidth val="219"/>
        <c:overlap val="-27"/>
        <c:axId val="590486832"/>
        <c:axId val="590476016"/>
      </c:barChart>
      <c:catAx>
        <c:axId val="590486832"/>
        <c:scaling>
          <c:orientation val="minMax"/>
        </c:scaling>
        <c:delete val="0"/>
        <c:axPos val="b"/>
        <c:numFmt formatCode="General" sourceLinked="1"/>
        <c:majorTickMark val="none"/>
        <c:minorTickMark val="none"/>
        <c:tickLblPos val="low"/>
        <c:spPr>
          <a:noFill/>
          <a:ln w="12700" cap="flat" cmpd="sng" algn="ctr">
            <a:solidFill>
              <a:schemeClr val="accent6">
                <a:lumMod val="75000"/>
              </a:schemeClr>
            </a:solidFill>
            <a:round/>
          </a:ln>
          <a:effectLst/>
        </c:spPr>
        <c:txPr>
          <a:bodyPr rot="0" spcFirstLastPara="1" vertOverflow="ellipsis" wrap="square" anchor="ctr" anchorCtr="1"/>
          <a:lstStyle/>
          <a:p>
            <a:pPr>
              <a:defRPr sz="900" b="0" i="0" u="none" strike="noStrike" kern="1200" baseline="0">
                <a:solidFill>
                  <a:schemeClr val="bg2"/>
                </a:solidFill>
                <a:latin typeface="Mediolanum Sans" panose="00000506000000000000" pitchFamily="50" charset="0"/>
                <a:ea typeface="+mn-ea"/>
                <a:cs typeface="+mn-cs"/>
              </a:defRPr>
            </a:pPr>
            <a:endParaRPr lang="de-DE"/>
          </a:p>
        </c:txPr>
        <c:crossAx val="590476016"/>
        <c:crosses val="autoZero"/>
        <c:auto val="1"/>
        <c:lblAlgn val="ctr"/>
        <c:lblOffset val="100"/>
        <c:noMultiLvlLbl val="0"/>
      </c:catAx>
      <c:valAx>
        <c:axId val="590476016"/>
        <c:scaling>
          <c:orientation val="minMax"/>
        </c:scaling>
        <c:delete val="0"/>
        <c:axPos val="l"/>
        <c:majorGridlines>
          <c:spPr>
            <a:ln w="9525" cap="flat" cmpd="sng" algn="ctr">
              <a:solidFill>
                <a:schemeClr val="accent6"/>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Mediolanum Sans" panose="00000506000000000000" pitchFamily="50" charset="0"/>
                <a:ea typeface="+mn-ea"/>
                <a:cs typeface="+mn-cs"/>
              </a:defRPr>
            </a:pPr>
            <a:endParaRPr lang="de-DE"/>
          </a:p>
        </c:txPr>
        <c:crossAx val="590486832"/>
        <c:crosses val="autoZero"/>
        <c:crossBetween val="between"/>
        <c:majorUnit val="2.0000000000000004E-2"/>
        <c:min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de-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67578601293036E-2"/>
          <c:y val="4.4020006573066123E-2"/>
          <c:w val="0.89286104285377177"/>
          <c:h val="0.75303200793305425"/>
        </c:manualLayout>
      </c:layout>
      <c:lineChart>
        <c:grouping val="standard"/>
        <c:varyColors val="0"/>
        <c:ser>
          <c:idx val="0"/>
          <c:order val="0"/>
          <c:spPr>
            <a:ln w="28575" cap="rnd">
              <a:solidFill>
                <a:schemeClr val="accent1"/>
              </a:solidFill>
              <a:round/>
            </a:ln>
            <a:effectLst/>
          </c:spPr>
          <c:marker>
            <c:symbol val="none"/>
          </c:marker>
          <c:cat>
            <c:numRef>
              <c:f>Sheet1!$I$7:$I$314</c:f>
              <c:numCache>
                <c:formatCode>m/d/yyyy</c:formatCode>
                <c:ptCount val="308"/>
                <c:pt idx="0">
                  <c:v>45532</c:v>
                </c:pt>
                <c:pt idx="1">
                  <c:v>45531</c:v>
                </c:pt>
                <c:pt idx="2">
                  <c:v>45530</c:v>
                </c:pt>
                <c:pt idx="3">
                  <c:v>45527</c:v>
                </c:pt>
                <c:pt idx="4">
                  <c:v>45526</c:v>
                </c:pt>
                <c:pt idx="5">
                  <c:v>45525</c:v>
                </c:pt>
                <c:pt idx="6">
                  <c:v>45524</c:v>
                </c:pt>
                <c:pt idx="7">
                  <c:v>45523</c:v>
                </c:pt>
                <c:pt idx="8">
                  <c:v>45520</c:v>
                </c:pt>
                <c:pt idx="9">
                  <c:v>45518</c:v>
                </c:pt>
                <c:pt idx="10">
                  <c:v>45517</c:v>
                </c:pt>
                <c:pt idx="11">
                  <c:v>45516</c:v>
                </c:pt>
                <c:pt idx="12">
                  <c:v>45513</c:v>
                </c:pt>
                <c:pt idx="13">
                  <c:v>45512</c:v>
                </c:pt>
                <c:pt idx="14">
                  <c:v>45511</c:v>
                </c:pt>
                <c:pt idx="15">
                  <c:v>45510</c:v>
                </c:pt>
                <c:pt idx="16">
                  <c:v>45506</c:v>
                </c:pt>
                <c:pt idx="17">
                  <c:v>45505</c:v>
                </c:pt>
                <c:pt idx="18">
                  <c:v>45504</c:v>
                </c:pt>
                <c:pt idx="19">
                  <c:v>45503</c:v>
                </c:pt>
                <c:pt idx="20">
                  <c:v>45502</c:v>
                </c:pt>
                <c:pt idx="21">
                  <c:v>45499</c:v>
                </c:pt>
                <c:pt idx="22">
                  <c:v>45498</c:v>
                </c:pt>
                <c:pt idx="23">
                  <c:v>45497</c:v>
                </c:pt>
                <c:pt idx="24">
                  <c:v>45496</c:v>
                </c:pt>
                <c:pt idx="25">
                  <c:v>45495</c:v>
                </c:pt>
                <c:pt idx="26">
                  <c:v>45492</c:v>
                </c:pt>
                <c:pt idx="27">
                  <c:v>45491</c:v>
                </c:pt>
                <c:pt idx="28">
                  <c:v>45490</c:v>
                </c:pt>
                <c:pt idx="29">
                  <c:v>45489</c:v>
                </c:pt>
                <c:pt idx="30">
                  <c:v>45488</c:v>
                </c:pt>
                <c:pt idx="31">
                  <c:v>45485</c:v>
                </c:pt>
                <c:pt idx="32">
                  <c:v>45484</c:v>
                </c:pt>
                <c:pt idx="33">
                  <c:v>45483</c:v>
                </c:pt>
                <c:pt idx="34">
                  <c:v>45482</c:v>
                </c:pt>
                <c:pt idx="35">
                  <c:v>45481</c:v>
                </c:pt>
                <c:pt idx="36">
                  <c:v>45478</c:v>
                </c:pt>
                <c:pt idx="37">
                  <c:v>45477</c:v>
                </c:pt>
                <c:pt idx="38">
                  <c:v>45476</c:v>
                </c:pt>
                <c:pt idx="39">
                  <c:v>45475</c:v>
                </c:pt>
                <c:pt idx="40">
                  <c:v>45474</c:v>
                </c:pt>
                <c:pt idx="41">
                  <c:v>45471</c:v>
                </c:pt>
                <c:pt idx="42">
                  <c:v>45470</c:v>
                </c:pt>
                <c:pt idx="43">
                  <c:v>45469</c:v>
                </c:pt>
                <c:pt idx="44">
                  <c:v>45468</c:v>
                </c:pt>
                <c:pt idx="45">
                  <c:v>45467</c:v>
                </c:pt>
                <c:pt idx="46">
                  <c:v>45464</c:v>
                </c:pt>
                <c:pt idx="47">
                  <c:v>45463</c:v>
                </c:pt>
                <c:pt idx="48">
                  <c:v>45462</c:v>
                </c:pt>
                <c:pt idx="49">
                  <c:v>45461</c:v>
                </c:pt>
                <c:pt idx="50">
                  <c:v>45460</c:v>
                </c:pt>
                <c:pt idx="51">
                  <c:v>45457</c:v>
                </c:pt>
                <c:pt idx="52">
                  <c:v>45456</c:v>
                </c:pt>
                <c:pt idx="53">
                  <c:v>45455</c:v>
                </c:pt>
                <c:pt idx="54">
                  <c:v>45454</c:v>
                </c:pt>
                <c:pt idx="55">
                  <c:v>45453</c:v>
                </c:pt>
                <c:pt idx="56">
                  <c:v>45450</c:v>
                </c:pt>
                <c:pt idx="57">
                  <c:v>45449</c:v>
                </c:pt>
                <c:pt idx="58">
                  <c:v>45448</c:v>
                </c:pt>
                <c:pt idx="59">
                  <c:v>45447</c:v>
                </c:pt>
                <c:pt idx="60">
                  <c:v>45443</c:v>
                </c:pt>
                <c:pt idx="61">
                  <c:v>45442</c:v>
                </c:pt>
                <c:pt idx="62">
                  <c:v>45441</c:v>
                </c:pt>
                <c:pt idx="63">
                  <c:v>45440</c:v>
                </c:pt>
                <c:pt idx="64">
                  <c:v>45439</c:v>
                </c:pt>
                <c:pt idx="65">
                  <c:v>45436</c:v>
                </c:pt>
                <c:pt idx="66">
                  <c:v>45435</c:v>
                </c:pt>
                <c:pt idx="67">
                  <c:v>45434</c:v>
                </c:pt>
                <c:pt idx="68">
                  <c:v>45433</c:v>
                </c:pt>
                <c:pt idx="69">
                  <c:v>45429</c:v>
                </c:pt>
                <c:pt idx="70">
                  <c:v>45428</c:v>
                </c:pt>
                <c:pt idx="71">
                  <c:v>45427</c:v>
                </c:pt>
                <c:pt idx="72">
                  <c:v>45426</c:v>
                </c:pt>
                <c:pt idx="73">
                  <c:v>45425</c:v>
                </c:pt>
                <c:pt idx="74">
                  <c:v>45422</c:v>
                </c:pt>
                <c:pt idx="75">
                  <c:v>45420</c:v>
                </c:pt>
                <c:pt idx="76">
                  <c:v>45419</c:v>
                </c:pt>
                <c:pt idx="77">
                  <c:v>45415</c:v>
                </c:pt>
                <c:pt idx="78">
                  <c:v>45414</c:v>
                </c:pt>
                <c:pt idx="79">
                  <c:v>45412</c:v>
                </c:pt>
                <c:pt idx="80">
                  <c:v>45411</c:v>
                </c:pt>
                <c:pt idx="81">
                  <c:v>45408</c:v>
                </c:pt>
                <c:pt idx="82">
                  <c:v>45406</c:v>
                </c:pt>
                <c:pt idx="83">
                  <c:v>45405</c:v>
                </c:pt>
                <c:pt idx="84">
                  <c:v>45404</c:v>
                </c:pt>
                <c:pt idx="85">
                  <c:v>45401</c:v>
                </c:pt>
                <c:pt idx="86">
                  <c:v>45400</c:v>
                </c:pt>
                <c:pt idx="87">
                  <c:v>45399</c:v>
                </c:pt>
                <c:pt idx="88">
                  <c:v>45398</c:v>
                </c:pt>
                <c:pt idx="89">
                  <c:v>45397</c:v>
                </c:pt>
                <c:pt idx="90">
                  <c:v>45394</c:v>
                </c:pt>
                <c:pt idx="91">
                  <c:v>45393</c:v>
                </c:pt>
                <c:pt idx="92">
                  <c:v>45392</c:v>
                </c:pt>
                <c:pt idx="93">
                  <c:v>45391</c:v>
                </c:pt>
                <c:pt idx="94">
                  <c:v>45390</c:v>
                </c:pt>
                <c:pt idx="95">
                  <c:v>45387</c:v>
                </c:pt>
                <c:pt idx="96">
                  <c:v>45386</c:v>
                </c:pt>
                <c:pt idx="97">
                  <c:v>45385</c:v>
                </c:pt>
                <c:pt idx="98">
                  <c:v>45384</c:v>
                </c:pt>
                <c:pt idx="99">
                  <c:v>45379</c:v>
                </c:pt>
                <c:pt idx="100">
                  <c:v>45378</c:v>
                </c:pt>
                <c:pt idx="101">
                  <c:v>45377</c:v>
                </c:pt>
                <c:pt idx="102">
                  <c:v>45376</c:v>
                </c:pt>
                <c:pt idx="103">
                  <c:v>45373</c:v>
                </c:pt>
                <c:pt idx="104">
                  <c:v>45372</c:v>
                </c:pt>
                <c:pt idx="105">
                  <c:v>45371</c:v>
                </c:pt>
                <c:pt idx="106">
                  <c:v>45370</c:v>
                </c:pt>
                <c:pt idx="107">
                  <c:v>45366</c:v>
                </c:pt>
                <c:pt idx="108">
                  <c:v>45365</c:v>
                </c:pt>
                <c:pt idx="109">
                  <c:v>45364</c:v>
                </c:pt>
                <c:pt idx="110">
                  <c:v>45363</c:v>
                </c:pt>
                <c:pt idx="111">
                  <c:v>45362</c:v>
                </c:pt>
                <c:pt idx="112">
                  <c:v>45359</c:v>
                </c:pt>
                <c:pt idx="113">
                  <c:v>45358</c:v>
                </c:pt>
                <c:pt idx="114">
                  <c:v>45357</c:v>
                </c:pt>
                <c:pt idx="115">
                  <c:v>45356</c:v>
                </c:pt>
                <c:pt idx="116">
                  <c:v>45355</c:v>
                </c:pt>
                <c:pt idx="117">
                  <c:v>45352</c:v>
                </c:pt>
                <c:pt idx="118">
                  <c:v>45351</c:v>
                </c:pt>
                <c:pt idx="119">
                  <c:v>45350</c:v>
                </c:pt>
                <c:pt idx="120">
                  <c:v>45349</c:v>
                </c:pt>
                <c:pt idx="121">
                  <c:v>45348</c:v>
                </c:pt>
                <c:pt idx="122">
                  <c:v>45345</c:v>
                </c:pt>
                <c:pt idx="123">
                  <c:v>45344</c:v>
                </c:pt>
                <c:pt idx="124">
                  <c:v>45343</c:v>
                </c:pt>
                <c:pt idx="125">
                  <c:v>45342</c:v>
                </c:pt>
                <c:pt idx="126">
                  <c:v>45341</c:v>
                </c:pt>
                <c:pt idx="127">
                  <c:v>45338</c:v>
                </c:pt>
                <c:pt idx="128">
                  <c:v>45337</c:v>
                </c:pt>
                <c:pt idx="129">
                  <c:v>45336</c:v>
                </c:pt>
                <c:pt idx="130">
                  <c:v>45335</c:v>
                </c:pt>
                <c:pt idx="131">
                  <c:v>45334</c:v>
                </c:pt>
                <c:pt idx="132">
                  <c:v>45331</c:v>
                </c:pt>
                <c:pt idx="133">
                  <c:v>45330</c:v>
                </c:pt>
                <c:pt idx="134">
                  <c:v>45329</c:v>
                </c:pt>
                <c:pt idx="135">
                  <c:v>45328</c:v>
                </c:pt>
                <c:pt idx="136">
                  <c:v>45324</c:v>
                </c:pt>
                <c:pt idx="137">
                  <c:v>45323</c:v>
                </c:pt>
                <c:pt idx="138">
                  <c:v>45322</c:v>
                </c:pt>
                <c:pt idx="139">
                  <c:v>45321</c:v>
                </c:pt>
                <c:pt idx="140">
                  <c:v>45320</c:v>
                </c:pt>
                <c:pt idx="141">
                  <c:v>45317</c:v>
                </c:pt>
                <c:pt idx="142">
                  <c:v>45316</c:v>
                </c:pt>
                <c:pt idx="143">
                  <c:v>45315</c:v>
                </c:pt>
                <c:pt idx="144">
                  <c:v>45314</c:v>
                </c:pt>
                <c:pt idx="145">
                  <c:v>45313</c:v>
                </c:pt>
                <c:pt idx="146">
                  <c:v>45310</c:v>
                </c:pt>
                <c:pt idx="147">
                  <c:v>45309</c:v>
                </c:pt>
                <c:pt idx="148">
                  <c:v>45308</c:v>
                </c:pt>
                <c:pt idx="149">
                  <c:v>45307</c:v>
                </c:pt>
                <c:pt idx="150">
                  <c:v>45306</c:v>
                </c:pt>
                <c:pt idx="151">
                  <c:v>45303</c:v>
                </c:pt>
                <c:pt idx="152">
                  <c:v>45302</c:v>
                </c:pt>
                <c:pt idx="153">
                  <c:v>45301</c:v>
                </c:pt>
                <c:pt idx="154">
                  <c:v>45300</c:v>
                </c:pt>
                <c:pt idx="155">
                  <c:v>45299</c:v>
                </c:pt>
                <c:pt idx="156">
                  <c:v>45296</c:v>
                </c:pt>
                <c:pt idx="157">
                  <c:v>45295</c:v>
                </c:pt>
                <c:pt idx="158">
                  <c:v>45294</c:v>
                </c:pt>
                <c:pt idx="159">
                  <c:v>45293</c:v>
                </c:pt>
                <c:pt idx="160">
                  <c:v>45289</c:v>
                </c:pt>
                <c:pt idx="161">
                  <c:v>45288</c:v>
                </c:pt>
                <c:pt idx="162">
                  <c:v>45282</c:v>
                </c:pt>
                <c:pt idx="163">
                  <c:v>45281</c:v>
                </c:pt>
                <c:pt idx="164">
                  <c:v>45280</c:v>
                </c:pt>
                <c:pt idx="165">
                  <c:v>45279</c:v>
                </c:pt>
                <c:pt idx="166">
                  <c:v>45278</c:v>
                </c:pt>
                <c:pt idx="167">
                  <c:v>45275</c:v>
                </c:pt>
                <c:pt idx="168">
                  <c:v>45274</c:v>
                </c:pt>
                <c:pt idx="169">
                  <c:v>45273</c:v>
                </c:pt>
                <c:pt idx="170">
                  <c:v>45272</c:v>
                </c:pt>
                <c:pt idx="171">
                  <c:v>45271</c:v>
                </c:pt>
                <c:pt idx="172">
                  <c:v>45267</c:v>
                </c:pt>
                <c:pt idx="173">
                  <c:v>45266</c:v>
                </c:pt>
                <c:pt idx="174">
                  <c:v>45265</c:v>
                </c:pt>
                <c:pt idx="175">
                  <c:v>45264</c:v>
                </c:pt>
                <c:pt idx="176">
                  <c:v>45261</c:v>
                </c:pt>
                <c:pt idx="177">
                  <c:v>45260</c:v>
                </c:pt>
                <c:pt idx="178">
                  <c:v>45259</c:v>
                </c:pt>
                <c:pt idx="179">
                  <c:v>45258</c:v>
                </c:pt>
                <c:pt idx="180">
                  <c:v>45257</c:v>
                </c:pt>
                <c:pt idx="181">
                  <c:v>45254</c:v>
                </c:pt>
                <c:pt idx="182">
                  <c:v>45253</c:v>
                </c:pt>
                <c:pt idx="183">
                  <c:v>45252</c:v>
                </c:pt>
                <c:pt idx="184">
                  <c:v>45251</c:v>
                </c:pt>
                <c:pt idx="185">
                  <c:v>45250</c:v>
                </c:pt>
                <c:pt idx="186">
                  <c:v>45247</c:v>
                </c:pt>
                <c:pt idx="187">
                  <c:v>45246</c:v>
                </c:pt>
                <c:pt idx="188">
                  <c:v>45245</c:v>
                </c:pt>
                <c:pt idx="189">
                  <c:v>45244</c:v>
                </c:pt>
                <c:pt idx="190">
                  <c:v>45243</c:v>
                </c:pt>
                <c:pt idx="191">
                  <c:v>45240</c:v>
                </c:pt>
                <c:pt idx="192">
                  <c:v>45239</c:v>
                </c:pt>
                <c:pt idx="193">
                  <c:v>45238</c:v>
                </c:pt>
                <c:pt idx="194">
                  <c:v>45237</c:v>
                </c:pt>
                <c:pt idx="195">
                  <c:v>45236</c:v>
                </c:pt>
                <c:pt idx="196">
                  <c:v>45233</c:v>
                </c:pt>
                <c:pt idx="197">
                  <c:v>45232</c:v>
                </c:pt>
                <c:pt idx="198">
                  <c:v>45230</c:v>
                </c:pt>
                <c:pt idx="199">
                  <c:v>45226</c:v>
                </c:pt>
                <c:pt idx="200">
                  <c:v>45225</c:v>
                </c:pt>
                <c:pt idx="201">
                  <c:v>45224</c:v>
                </c:pt>
                <c:pt idx="202">
                  <c:v>45223</c:v>
                </c:pt>
                <c:pt idx="203">
                  <c:v>45222</c:v>
                </c:pt>
                <c:pt idx="204">
                  <c:v>45219</c:v>
                </c:pt>
                <c:pt idx="205">
                  <c:v>45218</c:v>
                </c:pt>
                <c:pt idx="206">
                  <c:v>45217</c:v>
                </c:pt>
                <c:pt idx="207">
                  <c:v>45216</c:v>
                </c:pt>
                <c:pt idx="208">
                  <c:v>45215</c:v>
                </c:pt>
                <c:pt idx="209">
                  <c:v>45212</c:v>
                </c:pt>
                <c:pt idx="210">
                  <c:v>45211</c:v>
                </c:pt>
                <c:pt idx="211">
                  <c:v>45210</c:v>
                </c:pt>
                <c:pt idx="212">
                  <c:v>45209</c:v>
                </c:pt>
                <c:pt idx="213">
                  <c:v>45208</c:v>
                </c:pt>
                <c:pt idx="214">
                  <c:v>45205</c:v>
                </c:pt>
                <c:pt idx="215">
                  <c:v>45204</c:v>
                </c:pt>
                <c:pt idx="216">
                  <c:v>45203</c:v>
                </c:pt>
                <c:pt idx="217">
                  <c:v>45202</c:v>
                </c:pt>
                <c:pt idx="218">
                  <c:v>45201</c:v>
                </c:pt>
                <c:pt idx="219">
                  <c:v>45198</c:v>
                </c:pt>
                <c:pt idx="220">
                  <c:v>45197</c:v>
                </c:pt>
                <c:pt idx="221">
                  <c:v>45196</c:v>
                </c:pt>
                <c:pt idx="222">
                  <c:v>45195</c:v>
                </c:pt>
                <c:pt idx="223">
                  <c:v>45194</c:v>
                </c:pt>
                <c:pt idx="224">
                  <c:v>45191</c:v>
                </c:pt>
                <c:pt idx="225">
                  <c:v>45190</c:v>
                </c:pt>
                <c:pt idx="226">
                  <c:v>45189</c:v>
                </c:pt>
                <c:pt idx="227">
                  <c:v>45188</c:v>
                </c:pt>
                <c:pt idx="228">
                  <c:v>45187</c:v>
                </c:pt>
                <c:pt idx="229">
                  <c:v>45184</c:v>
                </c:pt>
                <c:pt idx="230">
                  <c:v>45183</c:v>
                </c:pt>
                <c:pt idx="231">
                  <c:v>45182</c:v>
                </c:pt>
                <c:pt idx="232">
                  <c:v>45181</c:v>
                </c:pt>
                <c:pt idx="233">
                  <c:v>45180</c:v>
                </c:pt>
                <c:pt idx="234">
                  <c:v>45177</c:v>
                </c:pt>
                <c:pt idx="235">
                  <c:v>45176</c:v>
                </c:pt>
                <c:pt idx="236">
                  <c:v>45175</c:v>
                </c:pt>
                <c:pt idx="237">
                  <c:v>45174</c:v>
                </c:pt>
                <c:pt idx="238">
                  <c:v>45173</c:v>
                </c:pt>
                <c:pt idx="239">
                  <c:v>45170</c:v>
                </c:pt>
                <c:pt idx="240">
                  <c:v>45169</c:v>
                </c:pt>
                <c:pt idx="241">
                  <c:v>45168</c:v>
                </c:pt>
                <c:pt idx="242">
                  <c:v>45167</c:v>
                </c:pt>
                <c:pt idx="243">
                  <c:v>45166</c:v>
                </c:pt>
                <c:pt idx="244">
                  <c:v>45163</c:v>
                </c:pt>
                <c:pt idx="245">
                  <c:v>45162</c:v>
                </c:pt>
                <c:pt idx="246">
                  <c:v>45161</c:v>
                </c:pt>
                <c:pt idx="247">
                  <c:v>45160</c:v>
                </c:pt>
                <c:pt idx="248">
                  <c:v>45159</c:v>
                </c:pt>
                <c:pt idx="249">
                  <c:v>45156</c:v>
                </c:pt>
                <c:pt idx="250">
                  <c:v>45155</c:v>
                </c:pt>
                <c:pt idx="251">
                  <c:v>45154</c:v>
                </c:pt>
                <c:pt idx="252">
                  <c:v>45152</c:v>
                </c:pt>
                <c:pt idx="253">
                  <c:v>45149</c:v>
                </c:pt>
                <c:pt idx="254">
                  <c:v>45148</c:v>
                </c:pt>
                <c:pt idx="255">
                  <c:v>45147</c:v>
                </c:pt>
                <c:pt idx="256">
                  <c:v>45146</c:v>
                </c:pt>
                <c:pt idx="257">
                  <c:v>45142</c:v>
                </c:pt>
                <c:pt idx="258">
                  <c:v>45141</c:v>
                </c:pt>
                <c:pt idx="259">
                  <c:v>45140</c:v>
                </c:pt>
                <c:pt idx="260">
                  <c:v>45139</c:v>
                </c:pt>
                <c:pt idx="261">
                  <c:v>45138</c:v>
                </c:pt>
                <c:pt idx="262">
                  <c:v>45135</c:v>
                </c:pt>
                <c:pt idx="263">
                  <c:v>45134</c:v>
                </c:pt>
                <c:pt idx="264">
                  <c:v>45133</c:v>
                </c:pt>
                <c:pt idx="265">
                  <c:v>45132</c:v>
                </c:pt>
                <c:pt idx="266">
                  <c:v>45131</c:v>
                </c:pt>
                <c:pt idx="267">
                  <c:v>45128</c:v>
                </c:pt>
                <c:pt idx="268">
                  <c:v>45127</c:v>
                </c:pt>
                <c:pt idx="269">
                  <c:v>45126</c:v>
                </c:pt>
                <c:pt idx="270">
                  <c:v>45125</c:v>
                </c:pt>
                <c:pt idx="271">
                  <c:v>45124</c:v>
                </c:pt>
                <c:pt idx="272">
                  <c:v>45121</c:v>
                </c:pt>
                <c:pt idx="273">
                  <c:v>45120</c:v>
                </c:pt>
                <c:pt idx="274">
                  <c:v>45119</c:v>
                </c:pt>
                <c:pt idx="275">
                  <c:v>45118</c:v>
                </c:pt>
                <c:pt idx="276">
                  <c:v>45117</c:v>
                </c:pt>
                <c:pt idx="277">
                  <c:v>45114</c:v>
                </c:pt>
                <c:pt idx="278">
                  <c:v>45113</c:v>
                </c:pt>
                <c:pt idx="279">
                  <c:v>45112</c:v>
                </c:pt>
                <c:pt idx="280">
                  <c:v>45111</c:v>
                </c:pt>
                <c:pt idx="281">
                  <c:v>45110</c:v>
                </c:pt>
                <c:pt idx="282">
                  <c:v>45107</c:v>
                </c:pt>
                <c:pt idx="283">
                  <c:v>45106</c:v>
                </c:pt>
                <c:pt idx="284">
                  <c:v>45105</c:v>
                </c:pt>
                <c:pt idx="285">
                  <c:v>45104</c:v>
                </c:pt>
                <c:pt idx="286">
                  <c:v>45103</c:v>
                </c:pt>
                <c:pt idx="287">
                  <c:v>45099</c:v>
                </c:pt>
                <c:pt idx="288">
                  <c:v>45098</c:v>
                </c:pt>
                <c:pt idx="289">
                  <c:v>45097</c:v>
                </c:pt>
                <c:pt idx="290">
                  <c:v>45096</c:v>
                </c:pt>
                <c:pt idx="291">
                  <c:v>45093</c:v>
                </c:pt>
                <c:pt idx="292">
                  <c:v>45092</c:v>
                </c:pt>
                <c:pt idx="293">
                  <c:v>45091</c:v>
                </c:pt>
                <c:pt idx="294">
                  <c:v>45090</c:v>
                </c:pt>
                <c:pt idx="295">
                  <c:v>45089</c:v>
                </c:pt>
                <c:pt idx="296">
                  <c:v>45086</c:v>
                </c:pt>
                <c:pt idx="297">
                  <c:v>45085</c:v>
                </c:pt>
                <c:pt idx="298">
                  <c:v>45084</c:v>
                </c:pt>
                <c:pt idx="299">
                  <c:v>45083</c:v>
                </c:pt>
                <c:pt idx="300">
                  <c:v>45078</c:v>
                </c:pt>
                <c:pt idx="301">
                  <c:v>45077</c:v>
                </c:pt>
                <c:pt idx="302">
                  <c:v>45076</c:v>
                </c:pt>
                <c:pt idx="303">
                  <c:v>45072</c:v>
                </c:pt>
                <c:pt idx="304">
                  <c:v>45071</c:v>
                </c:pt>
                <c:pt idx="305">
                  <c:v>45070</c:v>
                </c:pt>
                <c:pt idx="306">
                  <c:v>45069</c:v>
                </c:pt>
                <c:pt idx="307">
                  <c:v>45068</c:v>
                </c:pt>
              </c:numCache>
            </c:numRef>
          </c:cat>
          <c:val>
            <c:numRef>
              <c:f>Sheet1!$J$7:$J$314</c:f>
              <c:numCache>
                <c:formatCode>0.00%</c:formatCode>
                <c:ptCount val="308"/>
                <c:pt idx="0">
                  <c:v>-3.006012024048103E-2</c:v>
                </c:pt>
                <c:pt idx="1">
                  <c:v>-3.4068136272545076E-2</c:v>
                </c:pt>
                <c:pt idx="2">
                  <c:v>-3.4068136272545076E-2</c:v>
                </c:pt>
                <c:pt idx="3">
                  <c:v>-3.4068136272545076E-2</c:v>
                </c:pt>
                <c:pt idx="4">
                  <c:v>-3.6072144288577274E-2</c:v>
                </c:pt>
                <c:pt idx="5">
                  <c:v>-4.208416833667334E-2</c:v>
                </c:pt>
                <c:pt idx="6">
                  <c:v>-3.6072144288577274E-2</c:v>
                </c:pt>
                <c:pt idx="7">
                  <c:v>-3.6072144288577274E-2</c:v>
                </c:pt>
                <c:pt idx="8">
                  <c:v>-4.4088176352705538E-2</c:v>
                </c:pt>
                <c:pt idx="9">
                  <c:v>-4.0080160320641316E-2</c:v>
                </c:pt>
                <c:pt idx="10">
                  <c:v>-4.809619238476958E-2</c:v>
                </c:pt>
                <c:pt idx="11">
                  <c:v>-4.4088176352705538E-2</c:v>
                </c:pt>
                <c:pt idx="12">
                  <c:v>-4.4088176352705538E-2</c:v>
                </c:pt>
                <c:pt idx="13">
                  <c:v>-5.0100200400801598E-2</c:v>
                </c:pt>
                <c:pt idx="14">
                  <c:v>-5.6112224448897845E-2</c:v>
                </c:pt>
                <c:pt idx="15">
                  <c:v>-4.208416833667334E-2</c:v>
                </c:pt>
                <c:pt idx="16">
                  <c:v>-2.2044088176352769E-2</c:v>
                </c:pt>
                <c:pt idx="17">
                  <c:v>-2.2044088176352769E-2</c:v>
                </c:pt>
                <c:pt idx="18">
                  <c:v>-3.2064128256513051E-2</c:v>
                </c:pt>
                <c:pt idx="19">
                  <c:v>-3.8076152304609298E-2</c:v>
                </c:pt>
                <c:pt idx="20">
                  <c:v>-4.0080160320641316E-2</c:v>
                </c:pt>
                <c:pt idx="21">
                  <c:v>-4.6092184368737556E-2</c:v>
                </c:pt>
                <c:pt idx="22">
                  <c:v>-4.208416833667334E-2</c:v>
                </c:pt>
                <c:pt idx="23">
                  <c:v>-4.4088176352705538E-2</c:v>
                </c:pt>
                <c:pt idx="24">
                  <c:v>-4.0080160320641316E-2</c:v>
                </c:pt>
                <c:pt idx="25">
                  <c:v>-5.0100200400801598E-2</c:v>
                </c:pt>
                <c:pt idx="26">
                  <c:v>-4.6092184368737556E-2</c:v>
                </c:pt>
                <c:pt idx="27">
                  <c:v>-4.6092184368737556E-2</c:v>
                </c:pt>
                <c:pt idx="28">
                  <c:v>-4.4088176352705538E-2</c:v>
                </c:pt>
                <c:pt idx="29">
                  <c:v>-5.410821643286582E-2</c:v>
                </c:pt>
                <c:pt idx="30">
                  <c:v>-4.6092184368737556E-2</c:v>
                </c:pt>
                <c:pt idx="31">
                  <c:v>-5.0100200400801598E-2</c:v>
                </c:pt>
                <c:pt idx="32">
                  <c:v>-5.6112224448897845E-2</c:v>
                </c:pt>
                <c:pt idx="33">
                  <c:v>-6.0120240480961887E-2</c:v>
                </c:pt>
                <c:pt idx="34">
                  <c:v>-5.8116232464929862E-2</c:v>
                </c:pt>
                <c:pt idx="35">
                  <c:v>-5.8116232464929862E-2</c:v>
                </c:pt>
                <c:pt idx="36">
                  <c:v>-5.8116232464929862E-2</c:v>
                </c:pt>
                <c:pt idx="37">
                  <c:v>-6.0120240480961887E-2</c:v>
                </c:pt>
                <c:pt idx="38">
                  <c:v>-6.2124248496994085E-2</c:v>
                </c:pt>
                <c:pt idx="39">
                  <c:v>-6.4128256513026102E-2</c:v>
                </c:pt>
                <c:pt idx="40">
                  <c:v>-5.8116232464929862E-2</c:v>
                </c:pt>
                <c:pt idx="41">
                  <c:v>-5.2104208416833622E-2</c:v>
                </c:pt>
                <c:pt idx="42">
                  <c:v>-4.6092184368737556E-2</c:v>
                </c:pt>
                <c:pt idx="43">
                  <c:v>-4.6092184368737556E-2</c:v>
                </c:pt>
                <c:pt idx="44">
                  <c:v>-4.208416833667334E-2</c:v>
                </c:pt>
                <c:pt idx="45">
                  <c:v>-4.6092184368737556E-2</c:v>
                </c:pt>
                <c:pt idx="46">
                  <c:v>-4.809619238476958E-2</c:v>
                </c:pt>
                <c:pt idx="47">
                  <c:v>-4.809619238476958E-2</c:v>
                </c:pt>
                <c:pt idx="48">
                  <c:v>-5.0100200400801598E-2</c:v>
                </c:pt>
                <c:pt idx="49">
                  <c:v>-5.6112224448897845E-2</c:v>
                </c:pt>
                <c:pt idx="50">
                  <c:v>-5.6112224448897845E-2</c:v>
                </c:pt>
                <c:pt idx="51">
                  <c:v>-5.6112224448897845E-2</c:v>
                </c:pt>
                <c:pt idx="52">
                  <c:v>-5.410821643286582E-2</c:v>
                </c:pt>
                <c:pt idx="53">
                  <c:v>-5.0100200400801598E-2</c:v>
                </c:pt>
                <c:pt idx="54">
                  <c:v>-4.6092184368737556E-2</c:v>
                </c:pt>
                <c:pt idx="55">
                  <c:v>-4.6092184368737556E-2</c:v>
                </c:pt>
                <c:pt idx="56">
                  <c:v>-4.6092184368737556E-2</c:v>
                </c:pt>
                <c:pt idx="57">
                  <c:v>-5.0100200400801598E-2</c:v>
                </c:pt>
                <c:pt idx="58">
                  <c:v>-5.410821643286582E-2</c:v>
                </c:pt>
                <c:pt idx="59">
                  <c:v>-5.0100200400801598E-2</c:v>
                </c:pt>
                <c:pt idx="60">
                  <c:v>-5.6112224448897845E-2</c:v>
                </c:pt>
                <c:pt idx="61">
                  <c:v>-5.6112224448897845E-2</c:v>
                </c:pt>
                <c:pt idx="62">
                  <c:v>-5.0100200400801598E-2</c:v>
                </c:pt>
                <c:pt idx="63">
                  <c:v>-4.4088176352705538E-2</c:v>
                </c:pt>
                <c:pt idx="64">
                  <c:v>-4.6092184368737556E-2</c:v>
                </c:pt>
                <c:pt idx="65">
                  <c:v>-4.208416833667334E-2</c:v>
                </c:pt>
                <c:pt idx="66">
                  <c:v>-3.6072144288577274E-2</c:v>
                </c:pt>
                <c:pt idx="67">
                  <c:v>-3.6072144288577274E-2</c:v>
                </c:pt>
                <c:pt idx="68">
                  <c:v>-3.2064128256513051E-2</c:v>
                </c:pt>
                <c:pt idx="69">
                  <c:v>-3.2064128256513051E-2</c:v>
                </c:pt>
                <c:pt idx="70">
                  <c:v>-3.4068136272545076E-2</c:v>
                </c:pt>
                <c:pt idx="71">
                  <c:v>-3.4068136272545076E-2</c:v>
                </c:pt>
                <c:pt idx="72">
                  <c:v>-3.4068136272545076E-2</c:v>
                </c:pt>
                <c:pt idx="73">
                  <c:v>-3.2064128256513051E-2</c:v>
                </c:pt>
                <c:pt idx="74">
                  <c:v>-4.208416833667334E-2</c:v>
                </c:pt>
                <c:pt idx="75">
                  <c:v>-4.4088176352705538E-2</c:v>
                </c:pt>
                <c:pt idx="76">
                  <c:v>-5.8116232464929862E-2</c:v>
                </c:pt>
                <c:pt idx="77">
                  <c:v>-6.0120240480961887E-2</c:v>
                </c:pt>
                <c:pt idx="78">
                  <c:v>-6.2124248496994085E-2</c:v>
                </c:pt>
                <c:pt idx="79">
                  <c:v>-5.6112224448897845E-2</c:v>
                </c:pt>
                <c:pt idx="80">
                  <c:v>-6.0120240480961887E-2</c:v>
                </c:pt>
                <c:pt idx="81">
                  <c:v>-6.2124248496994085E-2</c:v>
                </c:pt>
                <c:pt idx="82">
                  <c:v>-6.0120240480961887E-2</c:v>
                </c:pt>
                <c:pt idx="83">
                  <c:v>-6.4128256513026102E-2</c:v>
                </c:pt>
                <c:pt idx="84">
                  <c:v>-7.0140280561122342E-2</c:v>
                </c:pt>
                <c:pt idx="85">
                  <c:v>-7.2144288577154367E-2</c:v>
                </c:pt>
                <c:pt idx="86">
                  <c:v>-7.4148296593186391E-2</c:v>
                </c:pt>
                <c:pt idx="87">
                  <c:v>-7.2144288577154367E-2</c:v>
                </c:pt>
                <c:pt idx="88">
                  <c:v>-6.8136272545090151E-2</c:v>
                </c:pt>
                <c:pt idx="89">
                  <c:v>-6.2124248496994085E-2</c:v>
                </c:pt>
                <c:pt idx="90">
                  <c:v>-5.410821643286582E-2</c:v>
                </c:pt>
                <c:pt idx="91">
                  <c:v>-5.2104208416833622E-2</c:v>
                </c:pt>
                <c:pt idx="92">
                  <c:v>-5.2104208416833622E-2</c:v>
                </c:pt>
                <c:pt idx="93">
                  <c:v>-5.410821643286582E-2</c:v>
                </c:pt>
                <c:pt idx="94">
                  <c:v>-5.410821643286582E-2</c:v>
                </c:pt>
                <c:pt idx="95">
                  <c:v>-5.6112224448897845E-2</c:v>
                </c:pt>
                <c:pt idx="96">
                  <c:v>-4.6092184368737556E-2</c:v>
                </c:pt>
                <c:pt idx="97">
                  <c:v>-4.4088176352705538E-2</c:v>
                </c:pt>
                <c:pt idx="98">
                  <c:v>-3.2064128256513051E-2</c:v>
                </c:pt>
                <c:pt idx="99">
                  <c:v>-3.4068136272545076E-2</c:v>
                </c:pt>
                <c:pt idx="100">
                  <c:v>-4.0080160320641316E-2</c:v>
                </c:pt>
                <c:pt idx="101">
                  <c:v>-4.208416833667334E-2</c:v>
                </c:pt>
                <c:pt idx="102">
                  <c:v>-3.8076152304609298E-2</c:v>
                </c:pt>
                <c:pt idx="103">
                  <c:v>-3.8076152304609298E-2</c:v>
                </c:pt>
                <c:pt idx="104">
                  <c:v>-4.208416833667334E-2</c:v>
                </c:pt>
                <c:pt idx="105">
                  <c:v>-4.6092184368737556E-2</c:v>
                </c:pt>
                <c:pt idx="106">
                  <c:v>-4.809619238476958E-2</c:v>
                </c:pt>
                <c:pt idx="107">
                  <c:v>-4.809619238476958E-2</c:v>
                </c:pt>
                <c:pt idx="108">
                  <c:v>-4.6092184368737556E-2</c:v>
                </c:pt>
                <c:pt idx="109">
                  <c:v>-4.809619238476958E-2</c:v>
                </c:pt>
                <c:pt idx="110">
                  <c:v>-5.2104208416833622E-2</c:v>
                </c:pt>
                <c:pt idx="111">
                  <c:v>-5.6112224448897845E-2</c:v>
                </c:pt>
                <c:pt idx="112">
                  <c:v>-5.410821643286582E-2</c:v>
                </c:pt>
                <c:pt idx="113">
                  <c:v>-6.2124248496994085E-2</c:v>
                </c:pt>
                <c:pt idx="114">
                  <c:v>-6.2124248496994085E-2</c:v>
                </c:pt>
                <c:pt idx="115">
                  <c:v>-6.4128256513026102E-2</c:v>
                </c:pt>
                <c:pt idx="116">
                  <c:v>-5.8116232464929862E-2</c:v>
                </c:pt>
                <c:pt idx="117">
                  <c:v>-6.0120240480961887E-2</c:v>
                </c:pt>
                <c:pt idx="118">
                  <c:v>-6.6132264529058127E-2</c:v>
                </c:pt>
                <c:pt idx="119">
                  <c:v>-6.2124248496994085E-2</c:v>
                </c:pt>
                <c:pt idx="120">
                  <c:v>-5.8116232464929862E-2</c:v>
                </c:pt>
                <c:pt idx="121">
                  <c:v>-5.2104208416833622E-2</c:v>
                </c:pt>
                <c:pt idx="122">
                  <c:v>-5.410821643286582E-2</c:v>
                </c:pt>
                <c:pt idx="123">
                  <c:v>-5.8116232464929862E-2</c:v>
                </c:pt>
                <c:pt idx="124">
                  <c:v>-5.410821643286582E-2</c:v>
                </c:pt>
                <c:pt idx="125">
                  <c:v>-5.410821643286582E-2</c:v>
                </c:pt>
                <c:pt idx="126">
                  <c:v>-5.6112224448897845E-2</c:v>
                </c:pt>
                <c:pt idx="127">
                  <c:v>-5.6112224448897845E-2</c:v>
                </c:pt>
                <c:pt idx="128">
                  <c:v>-6.6132264529058127E-2</c:v>
                </c:pt>
                <c:pt idx="129">
                  <c:v>-7.2144288577154367E-2</c:v>
                </c:pt>
                <c:pt idx="130">
                  <c:v>-6.8136272545090151E-2</c:v>
                </c:pt>
                <c:pt idx="131">
                  <c:v>-7.4148296593186391E-2</c:v>
                </c:pt>
                <c:pt idx="132">
                  <c:v>-6.8136272545090151E-2</c:v>
                </c:pt>
                <c:pt idx="133">
                  <c:v>-6.6132264529058127E-2</c:v>
                </c:pt>
                <c:pt idx="134">
                  <c:v>-6.4128256513026102E-2</c:v>
                </c:pt>
                <c:pt idx="135">
                  <c:v>-7.0140280561122342E-2</c:v>
                </c:pt>
                <c:pt idx="136">
                  <c:v>-6.6132264529058127E-2</c:v>
                </c:pt>
                <c:pt idx="137">
                  <c:v>-7.4148296593186391E-2</c:v>
                </c:pt>
                <c:pt idx="138">
                  <c:v>-6.6132264529058127E-2</c:v>
                </c:pt>
                <c:pt idx="139">
                  <c:v>-6.2124248496994085E-2</c:v>
                </c:pt>
                <c:pt idx="140">
                  <c:v>-7.0140280561122342E-2</c:v>
                </c:pt>
                <c:pt idx="141">
                  <c:v>-7.8156312625250607E-2</c:v>
                </c:pt>
                <c:pt idx="142">
                  <c:v>-9.2184368737474945E-2</c:v>
                </c:pt>
                <c:pt idx="143">
                  <c:v>-8.6172344689378871E-2</c:v>
                </c:pt>
                <c:pt idx="144">
                  <c:v>-8.8176352705410896E-2</c:v>
                </c:pt>
                <c:pt idx="145">
                  <c:v>-8.6172344689378871E-2</c:v>
                </c:pt>
                <c:pt idx="146">
                  <c:v>-8.8176352705410896E-2</c:v>
                </c:pt>
                <c:pt idx="147">
                  <c:v>-9.018036072144292E-2</c:v>
                </c:pt>
                <c:pt idx="148">
                  <c:v>-8.2164328657314656E-2</c:v>
                </c:pt>
                <c:pt idx="149">
                  <c:v>-8.2164328657314656E-2</c:v>
                </c:pt>
                <c:pt idx="150">
                  <c:v>-8.2164328657314656E-2</c:v>
                </c:pt>
                <c:pt idx="151">
                  <c:v>-8.6172344689378871E-2</c:v>
                </c:pt>
                <c:pt idx="152">
                  <c:v>-8.416833667334668E-2</c:v>
                </c:pt>
                <c:pt idx="153">
                  <c:v>-7.8156312625250607E-2</c:v>
                </c:pt>
                <c:pt idx="154">
                  <c:v>-8.0160320641282631E-2</c:v>
                </c:pt>
                <c:pt idx="155">
                  <c:v>-8.6172344689378871E-2</c:v>
                </c:pt>
                <c:pt idx="156">
                  <c:v>-8.2164328657314656E-2</c:v>
                </c:pt>
                <c:pt idx="157">
                  <c:v>-8.0160320641282631E-2</c:v>
                </c:pt>
                <c:pt idx="158">
                  <c:v>-7.4148296593186391E-2</c:v>
                </c:pt>
                <c:pt idx="159">
                  <c:v>-7.6152304609218416E-2</c:v>
                </c:pt>
                <c:pt idx="160">
                  <c:v>-8.0160320641282631E-2</c:v>
                </c:pt>
                <c:pt idx="161">
                  <c:v>-8.416833667334668E-2</c:v>
                </c:pt>
                <c:pt idx="162">
                  <c:v>-8.416833667334668E-2</c:v>
                </c:pt>
                <c:pt idx="163">
                  <c:v>-8.8176352705410896E-2</c:v>
                </c:pt>
                <c:pt idx="164">
                  <c:v>-8.2164328657314656E-2</c:v>
                </c:pt>
                <c:pt idx="165">
                  <c:v>-8.416833667334668E-2</c:v>
                </c:pt>
                <c:pt idx="166">
                  <c:v>-8.416833667334668E-2</c:v>
                </c:pt>
                <c:pt idx="167">
                  <c:v>-8.0160320641282631E-2</c:v>
                </c:pt>
                <c:pt idx="168">
                  <c:v>-7.8156312625250607E-2</c:v>
                </c:pt>
                <c:pt idx="169">
                  <c:v>-8.8176352705410896E-2</c:v>
                </c:pt>
                <c:pt idx="170">
                  <c:v>-8.416833667334668E-2</c:v>
                </c:pt>
                <c:pt idx="171">
                  <c:v>-9.018036072144292E-2</c:v>
                </c:pt>
                <c:pt idx="172">
                  <c:v>-9.2184368737474945E-2</c:v>
                </c:pt>
                <c:pt idx="173">
                  <c:v>-9.4188376753507136E-2</c:v>
                </c:pt>
                <c:pt idx="174">
                  <c:v>-9.2184368737474945E-2</c:v>
                </c:pt>
                <c:pt idx="175">
                  <c:v>-9.2184368737474945E-2</c:v>
                </c:pt>
                <c:pt idx="176">
                  <c:v>-0.10420841683366742</c:v>
                </c:pt>
                <c:pt idx="177">
                  <c:v>-0.11222444889779569</c:v>
                </c:pt>
                <c:pt idx="178">
                  <c:v>-0.11222444889779569</c:v>
                </c:pt>
                <c:pt idx="179">
                  <c:v>-0.10621242484969945</c:v>
                </c:pt>
                <c:pt idx="180">
                  <c:v>-0.10220440881763522</c:v>
                </c:pt>
                <c:pt idx="181">
                  <c:v>-0.10420841683366742</c:v>
                </c:pt>
                <c:pt idx="182">
                  <c:v>-0.10420841683366742</c:v>
                </c:pt>
                <c:pt idx="183">
                  <c:v>-0.11022044088176348</c:v>
                </c:pt>
                <c:pt idx="184">
                  <c:v>-0.11222444889779569</c:v>
                </c:pt>
                <c:pt idx="185">
                  <c:v>-0.11222444889779569</c:v>
                </c:pt>
                <c:pt idx="186">
                  <c:v>-0.11222444889779569</c:v>
                </c:pt>
                <c:pt idx="187">
                  <c:v>-0.10420841683366742</c:v>
                </c:pt>
                <c:pt idx="188">
                  <c:v>-0.10821643286573146</c:v>
                </c:pt>
                <c:pt idx="189">
                  <c:v>-0.11422845691382771</c:v>
                </c:pt>
                <c:pt idx="190">
                  <c:v>-0.11422845691382771</c:v>
                </c:pt>
                <c:pt idx="191">
                  <c:v>-0.11222444889779569</c:v>
                </c:pt>
                <c:pt idx="192">
                  <c:v>-0.11623246492985972</c:v>
                </c:pt>
                <c:pt idx="193">
                  <c:v>-0.11823647294589175</c:v>
                </c:pt>
                <c:pt idx="194">
                  <c:v>-0.11623246492985972</c:v>
                </c:pt>
                <c:pt idx="195">
                  <c:v>-0.11222444889779569</c:v>
                </c:pt>
                <c:pt idx="196">
                  <c:v>-0.11422845691382771</c:v>
                </c:pt>
                <c:pt idx="197">
                  <c:v>-0.12625250501002</c:v>
                </c:pt>
                <c:pt idx="198">
                  <c:v>-0.13827655310621251</c:v>
                </c:pt>
                <c:pt idx="199">
                  <c:v>-0.13426853707414826</c:v>
                </c:pt>
                <c:pt idx="200">
                  <c:v>-0.13627254509018047</c:v>
                </c:pt>
                <c:pt idx="201">
                  <c:v>-0.14028056112224452</c:v>
                </c:pt>
                <c:pt idx="202">
                  <c:v>-0.14028056112224452</c:v>
                </c:pt>
                <c:pt idx="203">
                  <c:v>-0.13426853707414826</c:v>
                </c:pt>
                <c:pt idx="204">
                  <c:v>-0.12625250501002</c:v>
                </c:pt>
                <c:pt idx="205">
                  <c:v>-0.11422845691382771</c:v>
                </c:pt>
                <c:pt idx="206">
                  <c:v>-0.10621242484969945</c:v>
                </c:pt>
                <c:pt idx="207">
                  <c:v>-0.11022044088176348</c:v>
                </c:pt>
                <c:pt idx="208">
                  <c:v>-0.11022044088176348</c:v>
                </c:pt>
                <c:pt idx="209">
                  <c:v>-0.11022044088176348</c:v>
                </c:pt>
                <c:pt idx="210">
                  <c:v>-0.10621242484969945</c:v>
                </c:pt>
                <c:pt idx="211">
                  <c:v>-0.10220440881763522</c:v>
                </c:pt>
                <c:pt idx="212">
                  <c:v>-0.11022044088176348</c:v>
                </c:pt>
                <c:pt idx="213">
                  <c:v>-0.11422845691382771</c:v>
                </c:pt>
                <c:pt idx="214">
                  <c:v>-0.10821643286573146</c:v>
                </c:pt>
                <c:pt idx="215">
                  <c:v>-0.10821643286573146</c:v>
                </c:pt>
                <c:pt idx="216">
                  <c:v>-0.11022044088176348</c:v>
                </c:pt>
                <c:pt idx="217">
                  <c:v>-0.1002004008016032</c:v>
                </c:pt>
                <c:pt idx="218">
                  <c:v>-9.018036072144292E-2</c:v>
                </c:pt>
                <c:pt idx="219">
                  <c:v>-9.4188376753507136E-2</c:v>
                </c:pt>
                <c:pt idx="220">
                  <c:v>-9.018036072144292E-2</c:v>
                </c:pt>
                <c:pt idx="221">
                  <c:v>-9.018036072144292E-2</c:v>
                </c:pt>
                <c:pt idx="222">
                  <c:v>-8.2164328657314656E-2</c:v>
                </c:pt>
                <c:pt idx="223">
                  <c:v>-8.0160320641282631E-2</c:v>
                </c:pt>
                <c:pt idx="224">
                  <c:v>-7.4148296593186391E-2</c:v>
                </c:pt>
                <c:pt idx="225">
                  <c:v>-6.4128256513026102E-2</c:v>
                </c:pt>
                <c:pt idx="226">
                  <c:v>-7.0140280561122342E-2</c:v>
                </c:pt>
                <c:pt idx="227">
                  <c:v>-6.6132264529058127E-2</c:v>
                </c:pt>
                <c:pt idx="228">
                  <c:v>-5.8116232464929862E-2</c:v>
                </c:pt>
                <c:pt idx="229">
                  <c:v>-5.6112224448897845E-2</c:v>
                </c:pt>
                <c:pt idx="230">
                  <c:v>-6.6132264529058127E-2</c:v>
                </c:pt>
                <c:pt idx="231">
                  <c:v>-6.0120240480961887E-2</c:v>
                </c:pt>
                <c:pt idx="232">
                  <c:v>-6.0120240480961887E-2</c:v>
                </c:pt>
                <c:pt idx="233">
                  <c:v>-6.2124248496994085E-2</c:v>
                </c:pt>
                <c:pt idx="234">
                  <c:v>-6.2124248496994085E-2</c:v>
                </c:pt>
                <c:pt idx="235">
                  <c:v>-6.0120240480961887E-2</c:v>
                </c:pt>
                <c:pt idx="236">
                  <c:v>-5.410821643286582E-2</c:v>
                </c:pt>
                <c:pt idx="237">
                  <c:v>-5.2104208416833622E-2</c:v>
                </c:pt>
                <c:pt idx="238">
                  <c:v>-5.410821643286582E-2</c:v>
                </c:pt>
                <c:pt idx="239">
                  <c:v>-5.410821643286582E-2</c:v>
                </c:pt>
                <c:pt idx="240">
                  <c:v>-5.8116232464929862E-2</c:v>
                </c:pt>
                <c:pt idx="241">
                  <c:v>-5.6112224448897845E-2</c:v>
                </c:pt>
                <c:pt idx="242">
                  <c:v>-6.2124248496994085E-2</c:v>
                </c:pt>
                <c:pt idx="243">
                  <c:v>-6.8136272545090151E-2</c:v>
                </c:pt>
                <c:pt idx="244">
                  <c:v>-7.4148296593186391E-2</c:v>
                </c:pt>
                <c:pt idx="245">
                  <c:v>-7.2144288577154367E-2</c:v>
                </c:pt>
                <c:pt idx="246">
                  <c:v>-8.0160320641282631E-2</c:v>
                </c:pt>
                <c:pt idx="247">
                  <c:v>-8.0160320641282631E-2</c:v>
                </c:pt>
                <c:pt idx="248">
                  <c:v>-7.8156312625250607E-2</c:v>
                </c:pt>
                <c:pt idx="249">
                  <c:v>-7.4148296593186391E-2</c:v>
                </c:pt>
                <c:pt idx="250">
                  <c:v>-7.0140280561122342E-2</c:v>
                </c:pt>
                <c:pt idx="251">
                  <c:v>-5.6112224448897845E-2</c:v>
                </c:pt>
                <c:pt idx="252">
                  <c:v>-5.8116232464929862E-2</c:v>
                </c:pt>
                <c:pt idx="253">
                  <c:v>-5.8116232464929862E-2</c:v>
                </c:pt>
                <c:pt idx="254">
                  <c:v>-5.410821643286582E-2</c:v>
                </c:pt>
                <c:pt idx="255">
                  <c:v>-5.2104208416833622E-2</c:v>
                </c:pt>
                <c:pt idx="256">
                  <c:v>-4.809619238476958E-2</c:v>
                </c:pt>
                <c:pt idx="257">
                  <c:v>-4.208416833667334E-2</c:v>
                </c:pt>
                <c:pt idx="258">
                  <c:v>-3.2064128256513051E-2</c:v>
                </c:pt>
                <c:pt idx="259">
                  <c:v>-2.6052104208416811E-2</c:v>
                </c:pt>
                <c:pt idx="260">
                  <c:v>-2.2044088176352769E-2</c:v>
                </c:pt>
                <c:pt idx="261">
                  <c:v>-2.0040080160320748E-2</c:v>
                </c:pt>
                <c:pt idx="262">
                  <c:v>-1.4028056112224505E-2</c:v>
                </c:pt>
                <c:pt idx="263">
                  <c:v>-1.8036072144288547E-2</c:v>
                </c:pt>
                <c:pt idx="264">
                  <c:v>-1.6032064128256526E-2</c:v>
                </c:pt>
                <c:pt idx="265">
                  <c:v>-2.2044088176352769E-2</c:v>
                </c:pt>
                <c:pt idx="266">
                  <c:v>-2.6052104208416811E-2</c:v>
                </c:pt>
                <c:pt idx="267">
                  <c:v>-3.006012024048103E-2</c:v>
                </c:pt>
                <c:pt idx="268">
                  <c:v>-3.4068136272545076E-2</c:v>
                </c:pt>
                <c:pt idx="269">
                  <c:v>-4.4088176352705538E-2</c:v>
                </c:pt>
                <c:pt idx="270">
                  <c:v>-4.4088176352705538E-2</c:v>
                </c:pt>
                <c:pt idx="271">
                  <c:v>-4.208416833667334E-2</c:v>
                </c:pt>
                <c:pt idx="272">
                  <c:v>-3.8076152304609298E-2</c:v>
                </c:pt>
                <c:pt idx="273">
                  <c:v>-3.8076152304609298E-2</c:v>
                </c:pt>
                <c:pt idx="274">
                  <c:v>-4.208416833667334E-2</c:v>
                </c:pt>
                <c:pt idx="275">
                  <c:v>-4.809619238476958E-2</c:v>
                </c:pt>
                <c:pt idx="276">
                  <c:v>-4.6092184368737556E-2</c:v>
                </c:pt>
                <c:pt idx="277">
                  <c:v>-4.208416833667334E-2</c:v>
                </c:pt>
                <c:pt idx="278">
                  <c:v>-3.2064128256513051E-2</c:v>
                </c:pt>
                <c:pt idx="279">
                  <c:v>-2.6052104208416811E-2</c:v>
                </c:pt>
                <c:pt idx="280">
                  <c:v>-3.006012024048103E-2</c:v>
                </c:pt>
                <c:pt idx="281">
                  <c:v>-3.006012024048103E-2</c:v>
                </c:pt>
                <c:pt idx="282">
                  <c:v>-3.8076152304609298E-2</c:v>
                </c:pt>
                <c:pt idx="283">
                  <c:v>-4.208416833667334E-2</c:v>
                </c:pt>
                <c:pt idx="284">
                  <c:v>-4.4088176352705538E-2</c:v>
                </c:pt>
                <c:pt idx="285">
                  <c:v>-4.4088176352705538E-2</c:v>
                </c:pt>
                <c:pt idx="286">
                  <c:v>-4.4088176352705538E-2</c:v>
                </c:pt>
                <c:pt idx="287">
                  <c:v>-4.208416833667334E-2</c:v>
                </c:pt>
                <c:pt idx="288">
                  <c:v>-3.8076152304609298E-2</c:v>
                </c:pt>
                <c:pt idx="289">
                  <c:v>-3.2064128256513051E-2</c:v>
                </c:pt>
                <c:pt idx="290">
                  <c:v>-2.404809619238479E-2</c:v>
                </c:pt>
                <c:pt idx="291">
                  <c:v>-2.8056112224449009E-2</c:v>
                </c:pt>
                <c:pt idx="292">
                  <c:v>-3.006012024048103E-2</c:v>
                </c:pt>
                <c:pt idx="293">
                  <c:v>-3.006012024048103E-2</c:v>
                </c:pt>
                <c:pt idx="294">
                  <c:v>-3.4068136272545076E-2</c:v>
                </c:pt>
                <c:pt idx="295">
                  <c:v>-3.6072144288577274E-2</c:v>
                </c:pt>
                <c:pt idx="296">
                  <c:v>-3.006012024048103E-2</c:v>
                </c:pt>
                <c:pt idx="297">
                  <c:v>-2.2044088176352769E-2</c:v>
                </c:pt>
                <c:pt idx="298">
                  <c:v>-1.8036072144288547E-2</c:v>
                </c:pt>
                <c:pt idx="299">
                  <c:v>-3.6072144288577274E-2</c:v>
                </c:pt>
                <c:pt idx="300">
                  <c:v>-3.6072144288577274E-2</c:v>
                </c:pt>
                <c:pt idx="301">
                  <c:v>-3.4068136272545076E-2</c:v>
                </c:pt>
                <c:pt idx="302">
                  <c:v>-2.2044088176352769E-2</c:v>
                </c:pt>
                <c:pt idx="303">
                  <c:v>-2.2044088176352769E-2</c:v>
                </c:pt>
                <c:pt idx="304">
                  <c:v>-2.0040080160320748E-2</c:v>
                </c:pt>
                <c:pt idx="305">
                  <c:v>-1.0020040080160284E-2</c:v>
                </c:pt>
                <c:pt idx="306">
                  <c:v>-4.0080160320642207E-3</c:v>
                </c:pt>
                <c:pt idx="307">
                  <c:v>0</c:v>
                </c:pt>
              </c:numCache>
            </c:numRef>
          </c:val>
          <c:smooth val="0"/>
          <c:extLst>
            <c:ext xmlns:c16="http://schemas.microsoft.com/office/drawing/2014/chart" uri="{C3380CC4-5D6E-409C-BE32-E72D297353CC}">
              <c16:uniqueId val="{00000000-5A47-4294-A25D-735981ABB29A}"/>
            </c:ext>
          </c:extLst>
        </c:ser>
        <c:dLbls>
          <c:showLegendKey val="0"/>
          <c:showVal val="0"/>
          <c:showCatName val="0"/>
          <c:showSerName val="0"/>
          <c:showPercent val="0"/>
          <c:showBubbleSize val="0"/>
        </c:dLbls>
        <c:smooth val="0"/>
        <c:axId val="733512688"/>
        <c:axId val="733505008"/>
      </c:lineChart>
      <c:dateAx>
        <c:axId val="733512688"/>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ediolanum Sans" panose="00000506000000000000" pitchFamily="50" charset="0"/>
                <a:ea typeface="+mn-ea"/>
                <a:cs typeface="+mn-cs"/>
              </a:defRPr>
            </a:pPr>
            <a:endParaRPr lang="de-DE"/>
          </a:p>
        </c:txPr>
        <c:crossAx val="733505008"/>
        <c:crosses val="autoZero"/>
        <c:auto val="1"/>
        <c:lblOffset val="100"/>
        <c:baseTimeUnit val="days"/>
      </c:dateAx>
      <c:valAx>
        <c:axId val="733505008"/>
        <c:scaling>
          <c:orientation val="minMax"/>
        </c:scaling>
        <c:delete val="0"/>
        <c:axPos val="l"/>
        <c:majorGridlines>
          <c:spPr>
            <a:ln w="9525" cap="flat" cmpd="sng" algn="ctr">
              <a:solidFill>
                <a:schemeClr val="tx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ediolanum Sans" panose="00000506000000000000" pitchFamily="50" charset="0"/>
                <a:ea typeface="+mn-ea"/>
                <a:cs typeface="+mn-cs"/>
              </a:defRPr>
            </a:pPr>
            <a:endParaRPr lang="de-DE"/>
          </a:p>
        </c:txPr>
        <c:crossAx val="7335126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2"/>
          </a:solidFill>
          <a:latin typeface="Mediolanum Sans" panose="00000506000000000000" pitchFamily="50"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5803482203549"/>
          <c:y val="0.23049821809109458"/>
          <c:w val="0.40421309184938742"/>
          <c:h val="0.71627620838895878"/>
        </c:manualLayout>
      </c:layout>
      <c:doughnutChart>
        <c:varyColors val="1"/>
        <c:ser>
          <c:idx val="0"/>
          <c:order val="0"/>
          <c:spPr>
            <a:ln>
              <a:noFill/>
            </a:ln>
          </c:spPr>
          <c:dPt>
            <c:idx val="0"/>
            <c:bubble3D val="0"/>
            <c:spPr>
              <a:solidFill>
                <a:schemeClr val="bg2"/>
              </a:solidFill>
              <a:ln w="19050">
                <a:noFill/>
              </a:ln>
              <a:effectLst/>
            </c:spPr>
            <c:extLst>
              <c:ext xmlns:c16="http://schemas.microsoft.com/office/drawing/2014/chart" uri="{C3380CC4-5D6E-409C-BE32-E72D297353CC}">
                <c16:uniqueId val="{00000001-7515-C44E-A4BC-65F14A14D09D}"/>
              </c:ext>
            </c:extLst>
          </c:dPt>
          <c:dPt>
            <c:idx val="1"/>
            <c:bubble3D val="0"/>
            <c:spPr>
              <a:solidFill>
                <a:schemeClr val="accent1"/>
              </a:solidFill>
              <a:ln w="19050">
                <a:noFill/>
              </a:ln>
              <a:effectLst/>
            </c:spPr>
            <c:extLst>
              <c:ext xmlns:c16="http://schemas.microsoft.com/office/drawing/2014/chart" uri="{C3380CC4-5D6E-409C-BE32-E72D297353CC}">
                <c16:uniqueId val="{00000003-7515-C44E-A4BC-65F14A14D09D}"/>
              </c:ext>
            </c:extLst>
          </c:dPt>
          <c:dPt>
            <c:idx val="2"/>
            <c:bubble3D val="0"/>
            <c:spPr>
              <a:solidFill>
                <a:schemeClr val="accent4"/>
              </a:solidFill>
              <a:ln w="19050">
                <a:noFill/>
              </a:ln>
              <a:effectLst/>
            </c:spPr>
            <c:extLst>
              <c:ext xmlns:c16="http://schemas.microsoft.com/office/drawing/2014/chart" uri="{C3380CC4-5D6E-409C-BE32-E72D297353CC}">
                <c16:uniqueId val="{00000005-7515-C44E-A4BC-65F14A14D09D}"/>
              </c:ext>
            </c:extLst>
          </c:dPt>
          <c:cat>
            <c:strRef>
              <c:f>Sheet1!$A$12:$A$14</c:f>
              <c:strCache>
                <c:ptCount val="3"/>
                <c:pt idx="0">
                  <c:v>Banca Mediolanum - Italia</c:v>
                </c:pt>
                <c:pt idx="1">
                  <c:v>Banco Mediolanum - Spagna</c:v>
                </c:pt>
                <c:pt idx="2">
                  <c:v>Bankhaus August Lenz - Germania</c:v>
                </c:pt>
              </c:strCache>
            </c:strRef>
          </c:cat>
          <c:val>
            <c:numRef>
              <c:f>Sheet1!$B$12:$B$14</c:f>
              <c:numCache>
                <c:formatCode>0.00%</c:formatCode>
                <c:ptCount val="3"/>
                <c:pt idx="0">
                  <c:v>0.92330000000000001</c:v>
                </c:pt>
                <c:pt idx="1">
                  <c:v>7.17E-2</c:v>
                </c:pt>
                <c:pt idx="2">
                  <c:v>4.8999999999999998E-3</c:v>
                </c:pt>
              </c:numCache>
            </c:numRef>
          </c:val>
          <c:extLst>
            <c:ext xmlns:c16="http://schemas.microsoft.com/office/drawing/2014/chart" uri="{C3380CC4-5D6E-409C-BE32-E72D297353CC}">
              <c16:uniqueId val="{00000006-7515-C44E-A4BC-65F14A14D09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3762"/>
          </a:solidFill>
          <a:latin typeface="Arial" panose="020B0604020202020204" pitchFamily="34" charset="0"/>
          <a:cs typeface="Arial" panose="020B0604020202020204" pitchFamily="34" charset="0"/>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3621365512416449"/>
          <c:h val="0.85097363664853942"/>
        </c:manualLayout>
      </c:layout>
      <c:doughnutChart>
        <c:varyColors val="1"/>
        <c:ser>
          <c:idx val="0"/>
          <c:order val="0"/>
          <c:tx>
            <c:v>Series1</c:v>
          </c:tx>
          <c:dPt>
            <c:idx val="0"/>
            <c:bubble3D val="0"/>
            <c:spPr>
              <a:solidFill>
                <a:schemeClr val="accent1"/>
              </a:solidFill>
              <a:ln>
                <a:noFill/>
              </a:ln>
              <a:effectLst/>
            </c:spPr>
            <c:extLst>
              <c:ext xmlns:c16="http://schemas.microsoft.com/office/drawing/2014/chart" uri="{C3380CC4-5D6E-409C-BE32-E72D297353CC}">
                <c16:uniqueId val="{00000001-FABB-E647-A718-8121FF0DBF05}"/>
              </c:ext>
            </c:extLst>
          </c:dPt>
          <c:dPt>
            <c:idx val="1"/>
            <c:bubble3D val="0"/>
            <c:spPr>
              <a:solidFill>
                <a:schemeClr val="accent4"/>
              </a:solidFill>
              <a:ln>
                <a:noFill/>
              </a:ln>
              <a:effectLst/>
            </c:spPr>
            <c:extLst>
              <c:ext xmlns:c16="http://schemas.microsoft.com/office/drawing/2014/chart" uri="{C3380CC4-5D6E-409C-BE32-E72D297353CC}">
                <c16:uniqueId val="{00000003-FABB-E647-A718-8121FF0DBF05}"/>
              </c:ext>
            </c:extLst>
          </c:dPt>
          <c:dPt>
            <c:idx val="2"/>
            <c:bubble3D val="0"/>
            <c:spPr>
              <a:solidFill>
                <a:schemeClr val="bg2"/>
              </a:solidFill>
              <a:ln>
                <a:noFill/>
              </a:ln>
              <a:effectLst/>
            </c:spPr>
            <c:extLst>
              <c:ext xmlns:c16="http://schemas.microsoft.com/office/drawing/2014/chart" uri="{C3380CC4-5D6E-409C-BE32-E72D297353CC}">
                <c16:uniqueId val="{00000005-FABB-E647-A718-8121FF0DBF05}"/>
              </c:ext>
            </c:extLst>
          </c:dPt>
          <c:dLbls>
            <c:dLbl>
              <c:idx val="0"/>
              <c:layout>
                <c:manualLayout>
                  <c:x val="0"/>
                  <c:y val="0.475034441236288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ABB-E647-A718-8121FF0DBF05}"/>
                </c:ext>
              </c:extLst>
            </c:dLbl>
            <c:dLbl>
              <c:idx val="1"/>
              <c:layout>
                <c:manualLayout>
                  <c:x val="0.17643921384179023"/>
                  <c:y val="-2.861653260459568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ABB-E647-A718-8121FF0DBF05}"/>
                </c:ext>
              </c:extLst>
            </c:dLbl>
            <c:dLbl>
              <c:idx val="2"/>
              <c:layout>
                <c:manualLayout>
                  <c:x val="0.10228360222712476"/>
                  <c:y val="0.2060390347530889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ABB-E647-A718-8121FF0DBF05}"/>
                </c:ext>
              </c:extLst>
            </c:dLbl>
            <c:spPr>
              <a:noFill/>
              <a:ln>
                <a:noFill/>
              </a:ln>
              <a:effectLst/>
            </c:spPr>
            <c:txPr>
              <a:bodyPr rot="0" spcFirstLastPara="1" vertOverflow="ellipsis" vert="horz" wrap="square" anchor="ctr" anchorCtr="1"/>
              <a:lstStyle/>
              <a:p>
                <a:pPr>
                  <a:defRPr lang="en-US" sz="1200" b="0" i="0" u="none" strike="noStrike" kern="1200" baseline="0">
                    <a:solidFill>
                      <a:schemeClr val="bg2"/>
                    </a:solidFill>
                    <a:latin typeface="+mn-lt"/>
                    <a:ea typeface="+mn-ea"/>
                    <a:cs typeface="+mn-cs"/>
                  </a:defRPr>
                </a:pPr>
                <a:endParaRPr lang="de-DE"/>
              </a:p>
            </c:txPr>
            <c:showLegendKey val="0"/>
            <c:showVal val="0"/>
            <c:showCatName val="0"/>
            <c:showSerName val="0"/>
            <c:showPercent val="1"/>
            <c:showBubbleSize val="0"/>
            <c:showLeaderLines val="1"/>
            <c:leaderLines>
              <c:spPr>
                <a:ln w="6350" cap="flat" cmpd="sng" algn="ctr">
                  <a:solidFill>
                    <a:schemeClr val="bg1">
                      <a:lumMod val="50000"/>
                    </a:schemeClr>
                  </a:solidFill>
                  <a:prstDash val="solid"/>
                  <a:round/>
                </a:ln>
                <a:effectLst/>
              </c:spPr>
            </c:leaderLines>
            <c:extLst>
              <c:ext xmlns:c15="http://schemas.microsoft.com/office/drawing/2012/chart" uri="{CE6537A1-D6FC-4f65-9D91-7224C49458BB}"/>
            </c:extLst>
          </c:dLbls>
          <c:cat>
            <c:strLit>
              <c:ptCount val="3"/>
              <c:pt idx="0">
                <c:v>Challenge</c:v>
              </c:pt>
              <c:pt idx="1">
                <c:v>Gamax</c:v>
              </c:pt>
              <c:pt idx="2">
                <c:v>Best Brands</c:v>
              </c:pt>
            </c:strLit>
          </c:cat>
          <c:val>
            <c:numLit>
              <c:formatCode>General</c:formatCode>
              <c:ptCount val="3"/>
              <c:pt idx="0">
                <c:v>41</c:v>
              </c:pt>
              <c:pt idx="1">
                <c:v>3</c:v>
              </c:pt>
              <c:pt idx="2">
                <c:v>56</c:v>
              </c:pt>
            </c:numLit>
          </c:val>
          <c:extLst>
            <c:ext xmlns:c16="http://schemas.microsoft.com/office/drawing/2014/chart" uri="{C3380CC4-5D6E-409C-BE32-E72D297353CC}">
              <c16:uniqueId val="{00000006-FABB-E647-A718-8121FF0DBF05}"/>
            </c:ext>
          </c:extLst>
        </c:ser>
        <c:dLbls>
          <c:showLegendKey val="0"/>
          <c:showVal val="1"/>
          <c:showCatName val="0"/>
          <c:showSerName val="0"/>
          <c:showPercent val="0"/>
          <c:showBubbleSize val="0"/>
          <c:showLeaderLines val="1"/>
        </c:dLbls>
        <c:firstSliceAng val="206"/>
        <c:holeSize val="70"/>
      </c:doughnutChart>
      <c:spPr>
        <a:noFill/>
        <a:ln>
          <a:noFill/>
        </a:ln>
        <a:effectLst/>
      </c:spPr>
    </c:plotArea>
    <c:legend>
      <c:legendPos val="r"/>
      <c:layout>
        <c:manualLayout>
          <c:xMode val="edge"/>
          <c:yMode val="edge"/>
          <c:x val="0.43468867043452308"/>
          <c:y val="0.16625844920024677"/>
          <c:w val="0.25716871587987794"/>
          <c:h val="0.52439998792247133"/>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chemeClr val="bg2"/>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lIns="0" tIns="0" rIns="0" bIns="0"/>
    <a:lstStyle/>
    <a:p>
      <a:pPr marL="0" marR="0" indent="0" defTabSz="914400" fontAlgn="auto" hangingPunct="1">
        <a:lnSpc>
          <a:spcPct val="100000"/>
        </a:lnSpc>
        <a:spcBef>
          <a:spcPts val="0"/>
        </a:spcBef>
        <a:spcAft>
          <a:spcPts val="0"/>
        </a:spcAft>
        <a:tabLst/>
        <a:defRPr lang="en-US" sz="1200" b="0" i="0" u="none" strike="noStrike" kern="1200" baseline="0">
          <a:solidFill>
            <a:schemeClr val="tx1"/>
          </a:solidFill>
          <a:latin typeface="+mn-lt"/>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AFA-472F-949A-85C320EEB00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AFA-472F-949A-85C320EEB00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AFA-472F-949A-85C320EEB00D}"/>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1AFA-472F-949A-85C320EEB00D}"/>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1AFA-472F-949A-85C320EEB00D}"/>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1</c:v>
                </c:pt>
                <c:pt idx="1">
                  <c:v>1</c:v>
                </c:pt>
                <c:pt idx="2">
                  <c:v>1</c:v>
                </c:pt>
                <c:pt idx="3">
                  <c:v>1</c:v>
                </c:pt>
              </c:numCache>
            </c:numRef>
          </c:val>
          <c:extLst>
            <c:ext xmlns:c16="http://schemas.microsoft.com/office/drawing/2014/chart" uri="{C3380CC4-5D6E-409C-BE32-E72D297353CC}">
              <c16:uniqueId val="{0000000A-1AFA-472F-949A-85C320EEB0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1-263F-4B98-A7E2-509ADDB60361}"/>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263F-4B98-A7E2-509ADDB60361}"/>
              </c:ext>
            </c:extLst>
          </c:dPt>
          <c:dPt>
            <c:idx val="2"/>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5-263F-4B98-A7E2-509ADDB60361}"/>
              </c:ext>
            </c:extLst>
          </c:dPt>
          <c:dPt>
            <c:idx val="3"/>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7-263F-4B98-A7E2-509ADDB60361}"/>
              </c:ext>
            </c:extLst>
          </c:dPt>
          <c:dPt>
            <c:idx val="4"/>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9-263F-4B98-A7E2-509ADDB60361}"/>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1</c:v>
                </c:pt>
                <c:pt idx="1">
                  <c:v>1</c:v>
                </c:pt>
                <c:pt idx="2">
                  <c:v>1</c:v>
                </c:pt>
                <c:pt idx="3">
                  <c:v>1</c:v>
                </c:pt>
              </c:numCache>
            </c:numRef>
          </c:val>
          <c:extLst>
            <c:ext xmlns:c16="http://schemas.microsoft.com/office/drawing/2014/chart" uri="{C3380CC4-5D6E-409C-BE32-E72D297353CC}">
              <c16:uniqueId val="{0000000A-263F-4B98-A7E2-509ADDB603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664-4041-ABBB-71A55CE4B08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664-4041-ABBB-71A55CE4B08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664-4041-ABBB-71A55CE4B088}"/>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5664-4041-ABBB-71A55CE4B088}"/>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5664-4041-ABBB-71A55CE4B088}"/>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1</c:v>
                </c:pt>
                <c:pt idx="1">
                  <c:v>1</c:v>
                </c:pt>
                <c:pt idx="2">
                  <c:v>1</c:v>
                </c:pt>
                <c:pt idx="3">
                  <c:v>1</c:v>
                </c:pt>
              </c:numCache>
            </c:numRef>
          </c:val>
          <c:extLst>
            <c:ext xmlns:c16="http://schemas.microsoft.com/office/drawing/2014/chart" uri="{C3380CC4-5D6E-409C-BE32-E72D297353CC}">
              <c16:uniqueId val="{0000000A-5664-4041-ABBB-71A55CE4B0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9290745641767097E-2"/>
          <c:y val="0.10025904391154995"/>
          <c:w val="0.8380717432779915"/>
          <c:h val="0.79948196737794575"/>
        </c:manualLayout>
      </c:layout>
      <c:pie3DChart>
        <c:varyColors val="1"/>
        <c:ser>
          <c:idx val="0"/>
          <c:order val="0"/>
          <c:explosion val="6"/>
          <c:dPt>
            <c:idx val="0"/>
            <c:bubble3D val="0"/>
            <c:explosion val="1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DE7-4790-B566-F18D680BC4E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DE7-4790-B566-F18D680BC4E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DE7-4790-B566-F18D680BC4E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DE7-4790-B566-F18D680BC4E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DE7-4790-B566-F18D680BC4E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DE7-4790-B566-F18D680BC4E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6DE7-4790-B566-F18D680BC4E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6DE7-4790-B566-F18D680BC4E3}"/>
              </c:ext>
            </c:extLst>
          </c:dPt>
          <c:cat>
            <c:strRef>
              <c:f>Sheet1!$D$8:$D$15</c:f>
              <c:strCache>
                <c:ptCount val="8"/>
                <c:pt idx="0">
                  <c:v>Electricity / Heat </c:v>
                </c:pt>
                <c:pt idx="1">
                  <c:v>Transportation</c:v>
                </c:pt>
                <c:pt idx="2">
                  <c:v>Manufacturing / Construction</c:v>
                </c:pt>
                <c:pt idx="3">
                  <c:v>Agriculture</c:v>
                </c:pt>
                <c:pt idx="4">
                  <c:v>Buildings</c:v>
                </c:pt>
                <c:pt idx="5">
                  <c:v>Industrial Processes</c:v>
                </c:pt>
                <c:pt idx="6">
                  <c:v>Land use &amp; forestry</c:v>
                </c:pt>
                <c:pt idx="7">
                  <c:v>Waste</c:v>
                </c:pt>
              </c:strCache>
            </c:strRef>
          </c:cat>
          <c:val>
            <c:numRef>
              <c:f>Sheet1!$E$8:$E$15</c:f>
              <c:numCache>
                <c:formatCode>0.0%</c:formatCode>
                <c:ptCount val="8"/>
                <c:pt idx="0">
                  <c:v>0.39</c:v>
                </c:pt>
                <c:pt idx="1">
                  <c:v>0.18</c:v>
                </c:pt>
                <c:pt idx="2">
                  <c:v>0.13</c:v>
                </c:pt>
                <c:pt idx="3">
                  <c:v>0.12</c:v>
                </c:pt>
                <c:pt idx="4">
                  <c:v>0.06</c:v>
                </c:pt>
                <c:pt idx="5">
                  <c:v>0.06</c:v>
                </c:pt>
                <c:pt idx="6">
                  <c:v>0.03</c:v>
                </c:pt>
                <c:pt idx="7">
                  <c:v>0.03</c:v>
                </c:pt>
              </c:numCache>
            </c:numRef>
          </c:val>
          <c:extLst>
            <c:ext xmlns:c16="http://schemas.microsoft.com/office/drawing/2014/chart" uri="{C3380CC4-5D6E-409C-BE32-E72D297353CC}">
              <c16:uniqueId val="{00000010-6DE7-4790-B566-F18D680BC4E3}"/>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1420390837076985"/>
          <c:y val="0.10758674626165707"/>
          <c:w val="0.64578375839505653"/>
          <c:h val="0.72748235577959197"/>
        </c:manualLayout>
      </c:layout>
      <c:barChart>
        <c:barDir val="col"/>
        <c:grouping val="stacked"/>
        <c:varyColors val="0"/>
        <c:ser>
          <c:idx val="0"/>
          <c:order val="0"/>
          <c:tx>
            <c:strRef>
              <c:f>'Agr emissions'!$H$8</c:f>
              <c:strCache>
                <c:ptCount val="1"/>
                <c:pt idx="0">
                  <c:v>Rice methane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 emissions'!$I$14:$K$14</c:f>
              <c:strCache>
                <c:ptCount val="3"/>
                <c:pt idx="0">
                  <c:v>2010</c:v>
                </c:pt>
                <c:pt idx="1">
                  <c:v>2050 (baseline)</c:v>
                </c:pt>
                <c:pt idx="2">
                  <c:v>2050 (No productivity gains after 2010)</c:v>
                </c:pt>
              </c:strCache>
            </c:strRef>
          </c:cat>
          <c:val>
            <c:numRef>
              <c:f>'Agr emissions'!$I$8:$K$8</c:f>
              <c:numCache>
                <c:formatCode>General</c:formatCode>
                <c:ptCount val="3"/>
                <c:pt idx="0">
                  <c:v>1120</c:v>
                </c:pt>
                <c:pt idx="1">
                  <c:v>1266</c:v>
                </c:pt>
                <c:pt idx="2">
                  <c:v>1696</c:v>
                </c:pt>
              </c:numCache>
            </c:numRef>
          </c:val>
          <c:extLst>
            <c:ext xmlns:c16="http://schemas.microsoft.com/office/drawing/2014/chart" uri="{C3380CC4-5D6E-409C-BE32-E72D297353CC}">
              <c16:uniqueId val="{00000000-3EA8-44D7-821E-CDDE2DD4825A}"/>
            </c:ext>
          </c:extLst>
        </c:ser>
        <c:ser>
          <c:idx val="1"/>
          <c:order val="1"/>
          <c:tx>
            <c:strRef>
              <c:f>'Agr emissions'!$H$9</c:f>
              <c:strCache>
                <c:ptCount val="1"/>
                <c:pt idx="0">
                  <c:v>Soil ferilization</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 emissions'!$I$14:$K$14</c:f>
              <c:strCache>
                <c:ptCount val="3"/>
                <c:pt idx="0">
                  <c:v>2010</c:v>
                </c:pt>
                <c:pt idx="1">
                  <c:v>2050 (baseline)</c:v>
                </c:pt>
                <c:pt idx="2">
                  <c:v>2050 (No productivity gains after 2010)</c:v>
                </c:pt>
              </c:strCache>
            </c:strRef>
          </c:cat>
          <c:val>
            <c:numRef>
              <c:f>'Agr emissions'!$I$9:$K$9</c:f>
              <c:numCache>
                <c:formatCode>General</c:formatCode>
                <c:ptCount val="3"/>
                <c:pt idx="0">
                  <c:v>853</c:v>
                </c:pt>
                <c:pt idx="1">
                  <c:v>1274</c:v>
                </c:pt>
                <c:pt idx="2">
                  <c:v>1298</c:v>
                </c:pt>
              </c:numCache>
            </c:numRef>
          </c:val>
          <c:extLst>
            <c:ext xmlns:c16="http://schemas.microsoft.com/office/drawing/2014/chart" uri="{C3380CC4-5D6E-409C-BE32-E72D297353CC}">
              <c16:uniqueId val="{00000001-3EA8-44D7-821E-CDDE2DD4825A}"/>
            </c:ext>
          </c:extLst>
        </c:ser>
        <c:ser>
          <c:idx val="2"/>
          <c:order val="2"/>
          <c:tx>
            <c:strRef>
              <c:f>'Agr emissions'!$H$10</c:f>
              <c:strCache>
                <c:ptCount val="1"/>
                <c:pt idx="0">
                  <c:v>Energy</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 emissions'!$I$14:$K$14</c:f>
              <c:strCache>
                <c:ptCount val="3"/>
                <c:pt idx="0">
                  <c:v>2010</c:v>
                </c:pt>
                <c:pt idx="1">
                  <c:v>2050 (baseline)</c:v>
                </c:pt>
                <c:pt idx="2">
                  <c:v>2050 (No productivity gains after 2010)</c:v>
                </c:pt>
              </c:strCache>
            </c:strRef>
          </c:cat>
          <c:val>
            <c:numRef>
              <c:f>'Agr emissions'!$I$10:$K$10</c:f>
              <c:numCache>
                <c:formatCode>General</c:formatCode>
                <c:ptCount val="3"/>
                <c:pt idx="0">
                  <c:v>1502</c:v>
                </c:pt>
                <c:pt idx="1">
                  <c:v>1642</c:v>
                </c:pt>
                <c:pt idx="2">
                  <c:v>1982</c:v>
                </c:pt>
              </c:numCache>
            </c:numRef>
          </c:val>
          <c:extLst>
            <c:ext xmlns:c16="http://schemas.microsoft.com/office/drawing/2014/chart" uri="{C3380CC4-5D6E-409C-BE32-E72D297353CC}">
              <c16:uniqueId val="{00000002-3EA8-44D7-821E-CDDE2DD4825A}"/>
            </c:ext>
          </c:extLst>
        </c:ser>
        <c:ser>
          <c:idx val="3"/>
          <c:order val="3"/>
          <c:tx>
            <c:strRef>
              <c:f>'Agr emissions'!$H$11</c:f>
              <c:strCache>
                <c:ptCount val="1"/>
                <c:pt idx="0">
                  <c:v>Manure management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 emissions'!$I$14:$K$14</c:f>
              <c:strCache>
                <c:ptCount val="3"/>
                <c:pt idx="0">
                  <c:v>2010</c:v>
                </c:pt>
                <c:pt idx="1">
                  <c:v>2050 (baseline)</c:v>
                </c:pt>
                <c:pt idx="2">
                  <c:v>2050 (No productivity gains after 2010)</c:v>
                </c:pt>
              </c:strCache>
            </c:strRef>
          </c:cat>
          <c:val>
            <c:numRef>
              <c:f>'Agr emissions'!$I$11:$K$11</c:f>
              <c:numCache>
                <c:formatCode>General</c:formatCode>
                <c:ptCount val="3"/>
                <c:pt idx="0">
                  <c:v>588</c:v>
                </c:pt>
                <c:pt idx="1">
                  <c:v>770</c:v>
                </c:pt>
                <c:pt idx="2">
                  <c:v>972</c:v>
                </c:pt>
              </c:numCache>
            </c:numRef>
          </c:val>
          <c:extLst>
            <c:ext xmlns:c16="http://schemas.microsoft.com/office/drawing/2014/chart" uri="{C3380CC4-5D6E-409C-BE32-E72D297353CC}">
              <c16:uniqueId val="{00000003-3EA8-44D7-821E-CDDE2DD4825A}"/>
            </c:ext>
          </c:extLst>
        </c:ser>
        <c:ser>
          <c:idx val="4"/>
          <c:order val="4"/>
          <c:tx>
            <c:strRef>
              <c:f>'Agr emissions'!$H$12</c:f>
              <c:strCache>
                <c:ptCount val="1"/>
                <c:pt idx="0">
                  <c:v>Ruminant wastes on pastures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 emissions'!$I$14:$K$14</c:f>
              <c:strCache>
                <c:ptCount val="3"/>
                <c:pt idx="0">
                  <c:v>2010</c:v>
                </c:pt>
                <c:pt idx="1">
                  <c:v>2050 (baseline)</c:v>
                </c:pt>
                <c:pt idx="2">
                  <c:v>2050 (No productivity gains after 2010)</c:v>
                </c:pt>
              </c:strCache>
            </c:strRef>
          </c:cat>
          <c:val>
            <c:numRef>
              <c:f>'Agr emissions'!$I$12:$K$12</c:f>
              <c:numCache>
                <c:formatCode>General</c:formatCode>
                <c:ptCount val="3"/>
                <c:pt idx="0">
                  <c:v>446</c:v>
                </c:pt>
                <c:pt idx="1">
                  <c:v>653</c:v>
                </c:pt>
                <c:pt idx="2">
                  <c:v>871</c:v>
                </c:pt>
              </c:numCache>
            </c:numRef>
          </c:val>
          <c:extLst>
            <c:ext xmlns:c16="http://schemas.microsoft.com/office/drawing/2014/chart" uri="{C3380CC4-5D6E-409C-BE32-E72D297353CC}">
              <c16:uniqueId val="{00000004-3EA8-44D7-821E-CDDE2DD4825A}"/>
            </c:ext>
          </c:extLst>
        </c:ser>
        <c:ser>
          <c:idx val="5"/>
          <c:order val="5"/>
          <c:tx>
            <c:strRef>
              <c:f>'Agr emissions'!$H$13</c:f>
              <c:strCache>
                <c:ptCount val="1"/>
                <c:pt idx="0">
                  <c:v>Ruminant enteric fermentation</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 emissions'!$I$14:$K$14</c:f>
              <c:strCache>
                <c:ptCount val="3"/>
                <c:pt idx="0">
                  <c:v>2010</c:v>
                </c:pt>
                <c:pt idx="1">
                  <c:v>2050 (baseline)</c:v>
                </c:pt>
                <c:pt idx="2">
                  <c:v>2050 (No productivity gains after 2010)</c:v>
                </c:pt>
              </c:strCache>
            </c:strRef>
          </c:cat>
          <c:val>
            <c:numRef>
              <c:f>'Agr emissions'!$I$13:$K$13</c:f>
              <c:numCache>
                <c:formatCode>General</c:formatCode>
                <c:ptCount val="3"/>
                <c:pt idx="0">
                  <c:v>2260</c:v>
                </c:pt>
                <c:pt idx="1">
                  <c:v>3419</c:v>
                </c:pt>
                <c:pt idx="2">
                  <c:v>4432</c:v>
                </c:pt>
              </c:numCache>
            </c:numRef>
          </c:val>
          <c:extLst>
            <c:ext xmlns:c16="http://schemas.microsoft.com/office/drawing/2014/chart" uri="{C3380CC4-5D6E-409C-BE32-E72D297353CC}">
              <c16:uniqueId val="{00000005-3EA8-44D7-821E-CDDE2DD4825A}"/>
            </c:ext>
          </c:extLst>
        </c:ser>
        <c:dLbls>
          <c:showLegendKey val="0"/>
          <c:showVal val="1"/>
          <c:showCatName val="0"/>
          <c:showSerName val="0"/>
          <c:showPercent val="0"/>
          <c:showBubbleSize val="0"/>
        </c:dLbls>
        <c:gapWidth val="70"/>
        <c:overlap val="100"/>
        <c:axId val="1098100640"/>
        <c:axId val="1098109792"/>
      </c:barChart>
      <c:catAx>
        <c:axId val="1098100640"/>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1" i="0" u="none" strike="noStrike" kern="1200" baseline="0">
                <a:solidFill>
                  <a:schemeClr val="bg2"/>
                </a:solidFill>
                <a:latin typeface="+mn-lt"/>
                <a:ea typeface="+mn-ea"/>
                <a:cs typeface="+mn-cs"/>
              </a:defRPr>
            </a:pPr>
            <a:endParaRPr lang="de-DE"/>
          </a:p>
        </c:txPr>
        <c:crossAx val="1098109792"/>
        <c:crosses val="autoZero"/>
        <c:auto val="1"/>
        <c:lblAlgn val="ctr"/>
        <c:lblOffset val="100"/>
        <c:noMultiLvlLbl val="0"/>
      </c:catAx>
      <c:valAx>
        <c:axId val="1098109792"/>
        <c:scaling>
          <c:orientation val="minMax"/>
        </c:scaling>
        <c:delete val="0"/>
        <c:axPos val="l"/>
        <c:majorGridlines>
          <c:spPr>
            <a:ln w="9525" cap="flat" cmpd="sng" algn="ctr">
              <a:solidFill>
                <a:schemeClr val="bg2"/>
              </a:solidFill>
              <a:prstDash val="sys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de-DE"/>
          </a:p>
        </c:txPr>
        <c:crossAx val="1098100640"/>
        <c:crosses val="autoZero"/>
        <c:crossBetween val="between"/>
      </c:valAx>
      <c:spPr>
        <a:noFill/>
        <a:ln>
          <a:noFill/>
        </a:ln>
        <a:effectLst/>
      </c:spPr>
    </c:plotArea>
    <c:legend>
      <c:legendPos val="r"/>
      <c:layout>
        <c:manualLayout>
          <c:xMode val="edge"/>
          <c:yMode val="edge"/>
          <c:x val="0.74965445476748638"/>
          <c:y val="7.3934603545515787E-2"/>
          <c:w val="0.218774541732357"/>
          <c:h val="0.8103597021864330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solidFill>
              <a:latin typeface="+mn-lt"/>
              <a:ea typeface="+mn-ea"/>
              <a:cs typeface="+mn-cs"/>
            </a:defRPr>
          </a:pPr>
          <a:endParaRPr lang="de-DE"/>
        </a:p>
      </c:txPr>
    </c:legend>
    <c:plotVisOnly val="1"/>
    <c:dispBlanksAs val="gap"/>
    <c:showDLblsOverMax val="0"/>
  </c:chart>
  <c:spPr>
    <a:noFill/>
    <a:ln w="9525" cap="flat" cmpd="sng" algn="ctr">
      <a:noFill/>
      <a:round/>
    </a:ln>
    <a:effectLst/>
  </c:spPr>
  <c:txPr>
    <a:bodyPr/>
    <a:lstStyle/>
    <a:p>
      <a:pPr>
        <a:defRPr>
          <a:solidFill>
            <a:schemeClr val="bg2"/>
          </a:solidFill>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D553_E8B25F87.xml><?xml version="1.0" encoding="utf-8"?>
<p188:cmLst xmlns:a="http://schemas.openxmlformats.org/drawingml/2006/main" xmlns:r="http://schemas.openxmlformats.org/officeDocument/2006/relationships" xmlns:p188="http://schemas.microsoft.com/office/powerpoint/2018/8/main">
  <p188:cm id="{51CCF89E-7CB4-4EAE-ACF2-76B942F9E5E3}" authorId="{D62A5141-369D-CFDD-7CA0-901686F6BB8B}" created="2024-06-10T10:24:46.539">
    <pc:sldMkLst xmlns:pc="http://schemas.microsoft.com/office/powerpoint/2013/main/command">
      <pc:docMk/>
      <pc:sldMk cId="4192307451" sldId="300"/>
    </pc:sldMkLst>
    <p188:replyLst>
      <p188:reply id="{CA7FEFF1-46D5-4347-BA4B-F3643ED18DF7}" authorId="{D62A5141-369D-CFDD-7CA0-901686F6BB8B}" created="2024-06-14T10:25:29.239">
        <p188:txBody>
          <a:bodyPr/>
          <a:lstStyle/>
          <a:p>
            <a:r>
              <a:rPr lang="en-IE"/>
              <a:t>[@Simona Merzagora]  [@Cian Gough]  the new disclaimer is too long for one page only so I spread it through two pages</a:t>
            </a:r>
          </a:p>
        </p188:txBody>
      </p188:reply>
    </p188:replyLst>
    <p188:txBody>
      <a:bodyPr/>
      <a:lstStyle/>
      <a:p>
        <a:r>
          <a:rPr lang="en-IE"/>
          <a:t>[@Cian Gough] please translate title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0E86C-02FC-46F1-B9C0-2194E674D1F5}"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IE"/>
        </a:p>
      </dgm:t>
    </dgm:pt>
    <dgm:pt modelId="{CF8DEB4C-5044-412E-B904-10196F715FAE}">
      <dgm:prSet phldrT="[Text]" custT="1"/>
      <dgm:spPr>
        <a:solidFill>
          <a:schemeClr val="tx2">
            <a:lumMod val="20000"/>
            <a:lumOff val="80000"/>
          </a:schemeClr>
        </a:solidFill>
        <a:ln>
          <a:noFill/>
        </a:ln>
      </dgm:spPr>
      <dgm:t>
        <a:bodyPr/>
        <a:lstStyle/>
        <a:p>
          <a:r>
            <a:rPr lang="de-DE" sz="1200" b="1" dirty="0">
              <a:solidFill>
                <a:schemeClr val="tx2"/>
              </a:solidFill>
              <a:latin typeface="Mediolanum Sans" panose="00000506000000000000" pitchFamily="50" charset="0"/>
            </a:rPr>
            <a:t>Führende Multi-Management-Gesellschaft in Europa mit </a:t>
          </a:r>
          <a:br>
            <a:rPr lang="de-DE" sz="1200" b="1" dirty="0">
              <a:solidFill>
                <a:schemeClr val="tx2"/>
              </a:solidFill>
              <a:latin typeface="Mediolanum Sans" panose="00000506000000000000" pitchFamily="50" charset="0"/>
            </a:rPr>
          </a:br>
          <a:r>
            <a:rPr lang="de-DE" sz="1200" b="1" dirty="0">
              <a:solidFill>
                <a:schemeClr val="tx2"/>
              </a:solidFill>
              <a:latin typeface="Mediolanum Sans" panose="00000506000000000000" pitchFamily="50" charset="0"/>
            </a:rPr>
            <a:t>55 Mrd. EUR an AUM </a:t>
          </a:r>
          <a:endParaRPr lang="en-IE" sz="1200" dirty="0">
            <a:solidFill>
              <a:schemeClr val="tx2"/>
            </a:solidFill>
          </a:endParaRPr>
        </a:p>
      </dgm:t>
    </dgm:pt>
    <dgm:pt modelId="{AEACC340-C885-493D-8194-F1A96447D5E1}" type="parTrans" cxnId="{C8123DC9-DED8-4903-9B6D-5DF6C1F66E15}">
      <dgm:prSet/>
      <dgm:spPr/>
      <dgm:t>
        <a:bodyPr/>
        <a:lstStyle/>
        <a:p>
          <a:endParaRPr lang="en-IE"/>
        </a:p>
      </dgm:t>
    </dgm:pt>
    <dgm:pt modelId="{81814FD5-07F7-4DCE-A0DC-8E4C417E912F}" type="sibTrans" cxnId="{C8123DC9-DED8-4903-9B6D-5DF6C1F66E15}">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dgm:spPr>
      <dgm:t>
        <a:bodyPr/>
        <a:lstStyle/>
        <a:p>
          <a:endParaRPr lang="en-IE"/>
        </a:p>
      </dgm:t>
    </dgm:pt>
    <dgm:pt modelId="{0A235120-3961-493A-B25B-1F538B7E2464}">
      <dgm:prSet phldrT="[Text]" custT="1"/>
      <dgm:spPr>
        <a:solidFill>
          <a:schemeClr val="accent1">
            <a:lumMod val="20000"/>
            <a:lumOff val="80000"/>
          </a:schemeClr>
        </a:solidFill>
        <a:ln>
          <a:noFill/>
        </a:ln>
      </dgm:spPr>
      <dgm:t>
        <a:bodyPr/>
        <a:lstStyle/>
        <a:p>
          <a:r>
            <a:rPr lang="de-DE" sz="1200" b="1" kern="1200" dirty="0">
              <a:solidFill>
                <a:schemeClr val="accent2"/>
              </a:solidFill>
              <a:latin typeface="Mediolanum Sans" panose="00000506000000000000" pitchFamily="50" charset="0"/>
            </a:rPr>
            <a:t>Langfristige Partnerschaften mit mehr als 100 externen Managern</a:t>
          </a:r>
          <a:endParaRPr lang="en-IE" sz="1200" b="1" kern="1200" dirty="0">
            <a:solidFill>
              <a:srgbClr val="1C9AD6"/>
            </a:solidFill>
            <a:latin typeface="Mediolanum Sans" panose="00000506000000000000" pitchFamily="50" charset="0"/>
            <a:ea typeface="+mn-ea"/>
            <a:cs typeface="+mn-cs"/>
          </a:endParaRPr>
        </a:p>
      </dgm:t>
    </dgm:pt>
    <dgm:pt modelId="{490B9261-1859-45B6-97A1-DEED1D5018BD}" type="parTrans" cxnId="{7EC1C0CA-5FB4-49AB-9492-5897F4515B98}">
      <dgm:prSet/>
      <dgm:spPr/>
      <dgm:t>
        <a:bodyPr/>
        <a:lstStyle/>
        <a:p>
          <a:endParaRPr lang="en-IE"/>
        </a:p>
      </dgm:t>
    </dgm:pt>
    <dgm:pt modelId="{67F14C1E-80E7-4D97-9F32-6316A28BD399}" type="sibTrans" cxnId="{7EC1C0CA-5FB4-49AB-9492-5897F4515B98}">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a:noFill/>
        </a:ln>
      </dgm:spPr>
      <dgm:t>
        <a:bodyPr/>
        <a:lstStyle/>
        <a:p>
          <a:endParaRPr lang="en-IE"/>
        </a:p>
      </dgm:t>
    </dgm:pt>
    <dgm:pt modelId="{E9CF0265-F4DE-465A-ADD1-D3044699F42E}">
      <dgm:prSet phldrT="[Text]" custT="1"/>
      <dgm:spPr>
        <a:solidFill>
          <a:schemeClr val="accent4">
            <a:lumMod val="20000"/>
            <a:lumOff val="80000"/>
          </a:schemeClr>
        </a:solidFill>
        <a:ln>
          <a:noFill/>
        </a:ln>
      </dgm:spPr>
      <dgm:t>
        <a:bodyPr/>
        <a:lstStyle/>
        <a:p>
          <a:r>
            <a:rPr lang="de-DE" sz="1200" b="1" dirty="0">
              <a:solidFill>
                <a:schemeClr val="accent4"/>
              </a:solidFill>
              <a:latin typeface="Mediolanum Sans"/>
            </a:rPr>
            <a:t>Einzigartige Kombination von Anlageexpertise mit 63 Investment-experten in Dublin</a:t>
          </a:r>
          <a:endParaRPr lang="en-IE" sz="1200" dirty="0"/>
        </a:p>
      </dgm:t>
    </dgm:pt>
    <dgm:pt modelId="{F39D4A56-E108-43E1-AAFA-1F3D3ED3DD17}" type="parTrans" cxnId="{E83C912A-546C-4F0F-9FCB-1D0441B08596}">
      <dgm:prSet/>
      <dgm:spPr/>
      <dgm:t>
        <a:bodyPr/>
        <a:lstStyle/>
        <a:p>
          <a:endParaRPr lang="en-IE"/>
        </a:p>
      </dgm:t>
    </dgm:pt>
    <dgm:pt modelId="{F7DF5C64-6D8E-4A81-B096-530C865E26D9}" type="sibTrans" cxnId="{E83C912A-546C-4F0F-9FCB-1D0441B08596}">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a:noFill/>
        </a:ln>
      </dgm:spPr>
      <dgm:t>
        <a:bodyPr/>
        <a:lstStyle/>
        <a:p>
          <a:endParaRPr lang="en-IE"/>
        </a:p>
      </dgm:t>
    </dgm:pt>
    <dgm:pt modelId="{A8DD0712-E416-4529-9DB6-DB3AEA9A62BD}" type="pres">
      <dgm:prSet presAssocID="{6690E86C-02FC-46F1-B9C0-2194E674D1F5}" presName="Name0" presStyleCnt="0">
        <dgm:presLayoutVars>
          <dgm:chMax val="21"/>
          <dgm:chPref val="21"/>
        </dgm:presLayoutVars>
      </dgm:prSet>
      <dgm:spPr/>
    </dgm:pt>
    <dgm:pt modelId="{FC68CC3F-E15C-4119-90BD-535B5385B243}" type="pres">
      <dgm:prSet presAssocID="{CF8DEB4C-5044-412E-B904-10196F715FAE}" presName="text1" presStyleCnt="0"/>
      <dgm:spPr/>
    </dgm:pt>
    <dgm:pt modelId="{E8D53836-F358-42C4-987A-5C85D2C18145}" type="pres">
      <dgm:prSet presAssocID="{CF8DEB4C-5044-412E-B904-10196F715FAE}" presName="textRepeatNode" presStyleLbl="alignNode1" presStyleIdx="0" presStyleCnt="3">
        <dgm:presLayoutVars>
          <dgm:chMax val="0"/>
          <dgm:chPref val="0"/>
          <dgm:bulletEnabled val="1"/>
        </dgm:presLayoutVars>
      </dgm:prSet>
      <dgm:spPr/>
    </dgm:pt>
    <dgm:pt modelId="{373FCE76-081A-4E44-925D-2B309E219C48}" type="pres">
      <dgm:prSet presAssocID="{CF8DEB4C-5044-412E-B904-10196F715FAE}" presName="textaccent1" presStyleCnt="0"/>
      <dgm:spPr/>
    </dgm:pt>
    <dgm:pt modelId="{996EAC3E-33F8-4228-8FEF-2AE94C5A8143}" type="pres">
      <dgm:prSet presAssocID="{CF8DEB4C-5044-412E-B904-10196F715FAE}" presName="accentRepeatNode" presStyleLbl="solidAlignAcc1" presStyleIdx="0" presStyleCnt="6" custLinFactX="-200000" custLinFactY="-853189" custLinFactNeighborX="-229777" custLinFactNeighborY="-900000"/>
      <dgm:spPr>
        <a:ln>
          <a:noFill/>
        </a:ln>
      </dgm:spPr>
    </dgm:pt>
    <dgm:pt modelId="{B13E2316-FC1B-4B14-8A9C-4C45978BD7DF}" type="pres">
      <dgm:prSet presAssocID="{81814FD5-07F7-4DCE-A0DC-8E4C417E912F}" presName="image1" presStyleCnt="0"/>
      <dgm:spPr/>
    </dgm:pt>
    <dgm:pt modelId="{8BCB32E4-CCFF-43CA-9F80-EE3818E11691}" type="pres">
      <dgm:prSet presAssocID="{81814FD5-07F7-4DCE-A0DC-8E4C417E912F}" presName="imageRepeatNode" presStyleLbl="alignAcc1" presStyleIdx="0" presStyleCnt="3"/>
      <dgm:spPr/>
    </dgm:pt>
    <dgm:pt modelId="{8E4D2A2B-46C7-4DF1-96D0-D2880BDD4431}" type="pres">
      <dgm:prSet presAssocID="{81814FD5-07F7-4DCE-A0DC-8E4C417E912F}" presName="imageaccent1" presStyleCnt="0"/>
      <dgm:spPr/>
    </dgm:pt>
    <dgm:pt modelId="{3853B871-5360-4A34-BBF3-C3BFF67232F5}" type="pres">
      <dgm:prSet presAssocID="{81814FD5-07F7-4DCE-A0DC-8E4C417E912F}" presName="accentRepeatNode" presStyleLbl="solidAlignAcc1" presStyleIdx="1" presStyleCnt="6" custLinFactX="-8794" custLinFactY="200000" custLinFactNeighborX="-100000" custLinFactNeighborY="225440"/>
      <dgm:spPr>
        <a:ln>
          <a:noFill/>
        </a:ln>
      </dgm:spPr>
    </dgm:pt>
    <dgm:pt modelId="{4F865870-A96B-49E6-AA19-6BFAE3CE7E35}" type="pres">
      <dgm:prSet presAssocID="{0A235120-3961-493A-B25B-1F538B7E2464}" presName="text2" presStyleCnt="0"/>
      <dgm:spPr/>
    </dgm:pt>
    <dgm:pt modelId="{927797A3-8BEA-4C88-A3ED-1C65B4036569}" type="pres">
      <dgm:prSet presAssocID="{0A235120-3961-493A-B25B-1F538B7E2464}" presName="textRepeatNode" presStyleLbl="alignNode1" presStyleIdx="1" presStyleCnt="3">
        <dgm:presLayoutVars>
          <dgm:chMax val="0"/>
          <dgm:chPref val="0"/>
          <dgm:bulletEnabled val="1"/>
        </dgm:presLayoutVars>
      </dgm:prSet>
      <dgm:spPr/>
    </dgm:pt>
    <dgm:pt modelId="{6C44162F-EC78-4E33-ADE4-287282E416F5}" type="pres">
      <dgm:prSet presAssocID="{0A235120-3961-493A-B25B-1F538B7E2464}" presName="textaccent2" presStyleCnt="0"/>
      <dgm:spPr/>
    </dgm:pt>
    <dgm:pt modelId="{2AD0D176-410C-4F83-B2C8-D1265664DA2C}" type="pres">
      <dgm:prSet presAssocID="{0A235120-3961-493A-B25B-1F538B7E2464}" presName="accentRepeatNode" presStyleLbl="solidAlignAcc1" presStyleIdx="2" presStyleCnt="6" custLinFactX="-69026" custLinFactY="188039" custLinFactNeighborX="-100000" custLinFactNeighborY="200000"/>
      <dgm:spPr>
        <a:ln>
          <a:noFill/>
        </a:ln>
      </dgm:spPr>
    </dgm:pt>
    <dgm:pt modelId="{DE15517E-13C8-4062-9EC8-00A11AB5A986}" type="pres">
      <dgm:prSet presAssocID="{67F14C1E-80E7-4D97-9F32-6316A28BD399}" presName="image2" presStyleCnt="0"/>
      <dgm:spPr/>
    </dgm:pt>
    <dgm:pt modelId="{D698CCB3-8DE4-49A5-BC62-0551DE2A0626}" type="pres">
      <dgm:prSet presAssocID="{67F14C1E-80E7-4D97-9F32-6316A28BD399}" presName="imageRepeatNode" presStyleLbl="alignAcc1" presStyleIdx="1" presStyleCnt="3"/>
      <dgm:spPr/>
    </dgm:pt>
    <dgm:pt modelId="{38E63519-CE32-4606-BCB2-F0D9E525599A}" type="pres">
      <dgm:prSet presAssocID="{67F14C1E-80E7-4D97-9F32-6316A28BD399}" presName="imageaccent2" presStyleCnt="0"/>
      <dgm:spPr/>
    </dgm:pt>
    <dgm:pt modelId="{7B46B7E8-DAEA-457A-9DA7-8C215B9F7C5E}" type="pres">
      <dgm:prSet presAssocID="{67F14C1E-80E7-4D97-9F32-6316A28BD399}" presName="accentRepeatNode" presStyleLbl="solidAlignAcc1" presStyleIdx="3" presStyleCnt="6" custFlipVert="1" custScaleY="207692" custLinFactX="200000" custLinFactY="-500000" custLinFactNeighborX="249690" custLinFactNeighborY="-556589"/>
      <dgm:spPr>
        <a:ln>
          <a:noFill/>
        </a:ln>
      </dgm:spPr>
    </dgm:pt>
    <dgm:pt modelId="{7034D36D-6FFB-458F-96C5-39244C360199}" type="pres">
      <dgm:prSet presAssocID="{E9CF0265-F4DE-465A-ADD1-D3044699F42E}" presName="text3" presStyleCnt="0"/>
      <dgm:spPr/>
    </dgm:pt>
    <dgm:pt modelId="{0F030784-CBA5-40DB-B76E-A06152D0443A}" type="pres">
      <dgm:prSet presAssocID="{E9CF0265-F4DE-465A-ADD1-D3044699F42E}" presName="textRepeatNode" presStyleLbl="alignNode1" presStyleIdx="2" presStyleCnt="3" custScaleX="101081">
        <dgm:presLayoutVars>
          <dgm:chMax val="0"/>
          <dgm:chPref val="0"/>
          <dgm:bulletEnabled val="1"/>
        </dgm:presLayoutVars>
      </dgm:prSet>
      <dgm:spPr/>
    </dgm:pt>
    <dgm:pt modelId="{074D3671-21AD-48F9-AEF4-AE08EDDE5F4C}" type="pres">
      <dgm:prSet presAssocID="{E9CF0265-F4DE-465A-ADD1-D3044699F42E}" presName="textaccent3" presStyleCnt="0"/>
      <dgm:spPr/>
    </dgm:pt>
    <dgm:pt modelId="{0C41A2BA-E32C-4032-9977-FAF24B0D2FF6}" type="pres">
      <dgm:prSet presAssocID="{E9CF0265-F4DE-465A-ADD1-D3044699F42E}" presName="accentRepeatNode" presStyleLbl="solidAlignAcc1" presStyleIdx="4" presStyleCnt="6" custLinFactX="-69235" custLinFactY="-100000" custLinFactNeighborX="-100000" custLinFactNeighborY="-189861"/>
      <dgm:spPr>
        <a:solidFill>
          <a:schemeClr val="tx1"/>
        </a:solidFill>
        <a:ln>
          <a:noFill/>
        </a:ln>
      </dgm:spPr>
    </dgm:pt>
    <dgm:pt modelId="{5ADAE62C-5B23-4375-B61B-E4DA7BBD9A47}" type="pres">
      <dgm:prSet presAssocID="{F7DF5C64-6D8E-4A81-B096-530C865E26D9}" presName="image3" presStyleCnt="0"/>
      <dgm:spPr/>
    </dgm:pt>
    <dgm:pt modelId="{08B2540F-B66F-452D-BA85-9F2E7024FFE6}" type="pres">
      <dgm:prSet presAssocID="{F7DF5C64-6D8E-4A81-B096-530C865E26D9}" presName="imageRepeatNode" presStyleLbl="alignAcc1" presStyleIdx="2" presStyleCnt="3"/>
      <dgm:spPr/>
    </dgm:pt>
    <dgm:pt modelId="{E158C8F1-42DB-4979-8BA5-F3524D934D48}" type="pres">
      <dgm:prSet presAssocID="{F7DF5C64-6D8E-4A81-B096-530C865E26D9}" presName="imageaccent3" presStyleCnt="0"/>
      <dgm:spPr/>
    </dgm:pt>
    <dgm:pt modelId="{1EB4DD3C-F207-4EDE-BC67-78E0F98439A2}" type="pres">
      <dgm:prSet presAssocID="{F7DF5C64-6D8E-4A81-B096-530C865E26D9}" presName="accentRepeatNode" presStyleLbl="solidAlignAcc1" presStyleIdx="5" presStyleCnt="6" custLinFactX="500000" custLinFactY="77901" custLinFactNeighborX="525222" custLinFactNeighborY="100000"/>
      <dgm:spPr>
        <a:ln>
          <a:noFill/>
        </a:ln>
      </dgm:spPr>
    </dgm:pt>
  </dgm:ptLst>
  <dgm:cxnLst>
    <dgm:cxn modelId="{3EF5BA0A-A515-4290-AA7E-CBDD2E0D8587}" type="presOf" srcId="{0A235120-3961-493A-B25B-1F538B7E2464}" destId="{927797A3-8BEA-4C88-A3ED-1C65B4036569}" srcOrd="0" destOrd="0" presId="urn:microsoft.com/office/officeart/2008/layout/HexagonCluster"/>
    <dgm:cxn modelId="{4E010412-79CD-4C3B-B402-A954A24E1229}" type="presOf" srcId="{E9CF0265-F4DE-465A-ADD1-D3044699F42E}" destId="{0F030784-CBA5-40DB-B76E-A06152D0443A}" srcOrd="0" destOrd="0" presId="urn:microsoft.com/office/officeart/2008/layout/HexagonCluster"/>
    <dgm:cxn modelId="{9932CB28-2AE0-4DBC-8613-BB82D132CD2D}" type="presOf" srcId="{6690E86C-02FC-46F1-B9C0-2194E674D1F5}" destId="{A8DD0712-E416-4529-9DB6-DB3AEA9A62BD}" srcOrd="0" destOrd="0" presId="urn:microsoft.com/office/officeart/2008/layout/HexagonCluster"/>
    <dgm:cxn modelId="{E83C912A-546C-4F0F-9FCB-1D0441B08596}" srcId="{6690E86C-02FC-46F1-B9C0-2194E674D1F5}" destId="{E9CF0265-F4DE-465A-ADD1-D3044699F42E}" srcOrd="2" destOrd="0" parTransId="{F39D4A56-E108-43E1-AAFA-1F3D3ED3DD17}" sibTransId="{F7DF5C64-6D8E-4A81-B096-530C865E26D9}"/>
    <dgm:cxn modelId="{C39EC63F-30A8-4B9D-879D-3298B3FACDE6}" type="presOf" srcId="{67F14C1E-80E7-4D97-9F32-6316A28BD399}" destId="{D698CCB3-8DE4-49A5-BC62-0551DE2A0626}" srcOrd="0" destOrd="0" presId="urn:microsoft.com/office/officeart/2008/layout/HexagonCluster"/>
    <dgm:cxn modelId="{D905A280-1595-437E-90AB-1B4EBAC7BBE9}" type="presOf" srcId="{81814FD5-07F7-4DCE-A0DC-8E4C417E912F}" destId="{8BCB32E4-CCFF-43CA-9F80-EE3818E11691}" srcOrd="0" destOrd="0" presId="urn:microsoft.com/office/officeart/2008/layout/HexagonCluster"/>
    <dgm:cxn modelId="{6DB53BB6-1E11-4FBE-832B-66783F47E6B7}" type="presOf" srcId="{CF8DEB4C-5044-412E-B904-10196F715FAE}" destId="{E8D53836-F358-42C4-987A-5C85D2C18145}" srcOrd="0" destOrd="0" presId="urn:microsoft.com/office/officeart/2008/layout/HexagonCluster"/>
    <dgm:cxn modelId="{C8123DC9-DED8-4903-9B6D-5DF6C1F66E15}" srcId="{6690E86C-02FC-46F1-B9C0-2194E674D1F5}" destId="{CF8DEB4C-5044-412E-B904-10196F715FAE}" srcOrd="0" destOrd="0" parTransId="{AEACC340-C885-493D-8194-F1A96447D5E1}" sibTransId="{81814FD5-07F7-4DCE-A0DC-8E4C417E912F}"/>
    <dgm:cxn modelId="{7EC1C0CA-5FB4-49AB-9492-5897F4515B98}" srcId="{6690E86C-02FC-46F1-B9C0-2194E674D1F5}" destId="{0A235120-3961-493A-B25B-1F538B7E2464}" srcOrd="1" destOrd="0" parTransId="{490B9261-1859-45B6-97A1-DEED1D5018BD}" sibTransId="{67F14C1E-80E7-4D97-9F32-6316A28BD399}"/>
    <dgm:cxn modelId="{5CAB96E0-304F-4DB4-AE8A-CD482FE7D3B2}" type="presOf" srcId="{F7DF5C64-6D8E-4A81-B096-530C865E26D9}" destId="{08B2540F-B66F-452D-BA85-9F2E7024FFE6}" srcOrd="0" destOrd="0" presId="urn:microsoft.com/office/officeart/2008/layout/HexagonCluster"/>
    <dgm:cxn modelId="{92D702DA-7AE5-4F3D-91AE-CF0F1A01BB23}" type="presParOf" srcId="{A8DD0712-E416-4529-9DB6-DB3AEA9A62BD}" destId="{FC68CC3F-E15C-4119-90BD-535B5385B243}" srcOrd="0" destOrd="0" presId="urn:microsoft.com/office/officeart/2008/layout/HexagonCluster"/>
    <dgm:cxn modelId="{6409294A-6B68-400E-BA63-FEAB9A72FCDE}" type="presParOf" srcId="{FC68CC3F-E15C-4119-90BD-535B5385B243}" destId="{E8D53836-F358-42C4-987A-5C85D2C18145}" srcOrd="0" destOrd="0" presId="urn:microsoft.com/office/officeart/2008/layout/HexagonCluster"/>
    <dgm:cxn modelId="{A79581AC-EE12-4293-BC48-BD6B0855C147}" type="presParOf" srcId="{A8DD0712-E416-4529-9DB6-DB3AEA9A62BD}" destId="{373FCE76-081A-4E44-925D-2B309E219C48}" srcOrd="1" destOrd="0" presId="urn:microsoft.com/office/officeart/2008/layout/HexagonCluster"/>
    <dgm:cxn modelId="{C680C3F4-E9DE-4BEA-BBC5-F6B40B73E464}" type="presParOf" srcId="{373FCE76-081A-4E44-925D-2B309E219C48}" destId="{996EAC3E-33F8-4228-8FEF-2AE94C5A8143}" srcOrd="0" destOrd="0" presId="urn:microsoft.com/office/officeart/2008/layout/HexagonCluster"/>
    <dgm:cxn modelId="{082C6458-C17B-42FB-98FE-BC581F18B526}" type="presParOf" srcId="{A8DD0712-E416-4529-9DB6-DB3AEA9A62BD}" destId="{B13E2316-FC1B-4B14-8A9C-4C45978BD7DF}" srcOrd="2" destOrd="0" presId="urn:microsoft.com/office/officeart/2008/layout/HexagonCluster"/>
    <dgm:cxn modelId="{B46816AA-DEAD-4E5A-BC7B-29E84F8C938A}" type="presParOf" srcId="{B13E2316-FC1B-4B14-8A9C-4C45978BD7DF}" destId="{8BCB32E4-CCFF-43CA-9F80-EE3818E11691}" srcOrd="0" destOrd="0" presId="urn:microsoft.com/office/officeart/2008/layout/HexagonCluster"/>
    <dgm:cxn modelId="{27722E99-9FEB-4DAF-AC91-0AD7DA47BA8C}" type="presParOf" srcId="{A8DD0712-E416-4529-9DB6-DB3AEA9A62BD}" destId="{8E4D2A2B-46C7-4DF1-96D0-D2880BDD4431}" srcOrd="3" destOrd="0" presId="urn:microsoft.com/office/officeart/2008/layout/HexagonCluster"/>
    <dgm:cxn modelId="{36A71C9E-C7FA-40D1-83C4-B5FD0A5BD5E9}" type="presParOf" srcId="{8E4D2A2B-46C7-4DF1-96D0-D2880BDD4431}" destId="{3853B871-5360-4A34-BBF3-C3BFF67232F5}" srcOrd="0" destOrd="0" presId="urn:microsoft.com/office/officeart/2008/layout/HexagonCluster"/>
    <dgm:cxn modelId="{35F856CE-756A-4351-94BB-52E6D2664DB5}" type="presParOf" srcId="{A8DD0712-E416-4529-9DB6-DB3AEA9A62BD}" destId="{4F865870-A96B-49E6-AA19-6BFAE3CE7E35}" srcOrd="4" destOrd="0" presId="urn:microsoft.com/office/officeart/2008/layout/HexagonCluster"/>
    <dgm:cxn modelId="{811799E3-DA39-4C72-ABB4-4573BEBDE5CD}" type="presParOf" srcId="{4F865870-A96B-49E6-AA19-6BFAE3CE7E35}" destId="{927797A3-8BEA-4C88-A3ED-1C65B4036569}" srcOrd="0" destOrd="0" presId="urn:microsoft.com/office/officeart/2008/layout/HexagonCluster"/>
    <dgm:cxn modelId="{FB4A86EE-2D3A-4506-A149-C98155507CA0}" type="presParOf" srcId="{A8DD0712-E416-4529-9DB6-DB3AEA9A62BD}" destId="{6C44162F-EC78-4E33-ADE4-287282E416F5}" srcOrd="5" destOrd="0" presId="urn:microsoft.com/office/officeart/2008/layout/HexagonCluster"/>
    <dgm:cxn modelId="{6DCE0EB3-D5B0-4B94-9AA8-A510D91B6ACD}" type="presParOf" srcId="{6C44162F-EC78-4E33-ADE4-287282E416F5}" destId="{2AD0D176-410C-4F83-B2C8-D1265664DA2C}" srcOrd="0" destOrd="0" presId="urn:microsoft.com/office/officeart/2008/layout/HexagonCluster"/>
    <dgm:cxn modelId="{1155DE46-1ABD-4873-962E-199727CAF5B8}" type="presParOf" srcId="{A8DD0712-E416-4529-9DB6-DB3AEA9A62BD}" destId="{DE15517E-13C8-4062-9EC8-00A11AB5A986}" srcOrd="6" destOrd="0" presId="urn:microsoft.com/office/officeart/2008/layout/HexagonCluster"/>
    <dgm:cxn modelId="{E778BAF9-0574-4AE1-BF01-FF60F9E0FBCC}" type="presParOf" srcId="{DE15517E-13C8-4062-9EC8-00A11AB5A986}" destId="{D698CCB3-8DE4-49A5-BC62-0551DE2A0626}" srcOrd="0" destOrd="0" presId="urn:microsoft.com/office/officeart/2008/layout/HexagonCluster"/>
    <dgm:cxn modelId="{D50FB13C-6268-433D-A126-11E2EE6DA0D1}" type="presParOf" srcId="{A8DD0712-E416-4529-9DB6-DB3AEA9A62BD}" destId="{38E63519-CE32-4606-BCB2-F0D9E525599A}" srcOrd="7" destOrd="0" presId="urn:microsoft.com/office/officeart/2008/layout/HexagonCluster"/>
    <dgm:cxn modelId="{9458337F-35FE-4D4A-9382-B9C4282658D4}" type="presParOf" srcId="{38E63519-CE32-4606-BCB2-F0D9E525599A}" destId="{7B46B7E8-DAEA-457A-9DA7-8C215B9F7C5E}" srcOrd="0" destOrd="0" presId="urn:microsoft.com/office/officeart/2008/layout/HexagonCluster"/>
    <dgm:cxn modelId="{B468F943-FF39-4FAC-B852-6F6966B56084}" type="presParOf" srcId="{A8DD0712-E416-4529-9DB6-DB3AEA9A62BD}" destId="{7034D36D-6FFB-458F-96C5-39244C360199}" srcOrd="8" destOrd="0" presId="urn:microsoft.com/office/officeart/2008/layout/HexagonCluster"/>
    <dgm:cxn modelId="{2B119CE0-4CC9-48E0-BAB0-61720B6FCCF9}" type="presParOf" srcId="{7034D36D-6FFB-458F-96C5-39244C360199}" destId="{0F030784-CBA5-40DB-B76E-A06152D0443A}" srcOrd="0" destOrd="0" presId="urn:microsoft.com/office/officeart/2008/layout/HexagonCluster"/>
    <dgm:cxn modelId="{97E67A35-1BC8-4BFB-9507-7453A455D850}" type="presParOf" srcId="{A8DD0712-E416-4529-9DB6-DB3AEA9A62BD}" destId="{074D3671-21AD-48F9-AEF4-AE08EDDE5F4C}" srcOrd="9" destOrd="0" presId="urn:microsoft.com/office/officeart/2008/layout/HexagonCluster"/>
    <dgm:cxn modelId="{ECBE6120-239B-420C-B997-20D6A9D4D6DB}" type="presParOf" srcId="{074D3671-21AD-48F9-AEF4-AE08EDDE5F4C}" destId="{0C41A2BA-E32C-4032-9977-FAF24B0D2FF6}" srcOrd="0" destOrd="0" presId="urn:microsoft.com/office/officeart/2008/layout/HexagonCluster"/>
    <dgm:cxn modelId="{39F1D857-B695-4790-8F5F-F0BD957640CD}" type="presParOf" srcId="{A8DD0712-E416-4529-9DB6-DB3AEA9A62BD}" destId="{5ADAE62C-5B23-4375-B61B-E4DA7BBD9A47}" srcOrd="10" destOrd="0" presId="urn:microsoft.com/office/officeart/2008/layout/HexagonCluster"/>
    <dgm:cxn modelId="{FFA8652D-1931-409A-A543-29ACFCE3A9AA}" type="presParOf" srcId="{5ADAE62C-5B23-4375-B61B-E4DA7BBD9A47}" destId="{08B2540F-B66F-452D-BA85-9F2E7024FFE6}" srcOrd="0" destOrd="0" presId="urn:microsoft.com/office/officeart/2008/layout/HexagonCluster"/>
    <dgm:cxn modelId="{476FEA94-D9D5-4269-AE0C-49DCEEB97755}" type="presParOf" srcId="{A8DD0712-E416-4529-9DB6-DB3AEA9A62BD}" destId="{E158C8F1-42DB-4979-8BA5-F3524D934D48}" srcOrd="11" destOrd="0" presId="urn:microsoft.com/office/officeart/2008/layout/HexagonCluster"/>
    <dgm:cxn modelId="{28FAC249-A8E7-4993-8130-4B2DD2579341}" type="presParOf" srcId="{E158C8F1-42DB-4979-8BA5-F3524D934D48}" destId="{1EB4DD3C-F207-4EDE-BC67-78E0F98439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53836-F358-42C4-987A-5C85D2C18145}">
      <dsp:nvSpPr>
        <dsp:cNvPr id="0" name=""/>
        <dsp:cNvSpPr/>
      </dsp:nvSpPr>
      <dsp:spPr>
        <a:xfrm>
          <a:off x="1454901" y="2619981"/>
          <a:ext cx="1702028" cy="1467445"/>
        </a:xfrm>
        <a:prstGeom prst="hexagon">
          <a:avLst>
            <a:gd name="adj" fmla="val 25000"/>
            <a:gd name="vf" fmla="val 115470"/>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solidFill>
                <a:schemeClr val="tx2"/>
              </a:solidFill>
              <a:latin typeface="Mediolanum Sans" panose="00000506000000000000" pitchFamily="50" charset="0"/>
            </a:rPr>
            <a:t>Führende Multi-Management-Gesellschaft in Europa mit </a:t>
          </a:r>
          <a:br>
            <a:rPr lang="de-DE" sz="1200" b="1" kern="1200" dirty="0">
              <a:solidFill>
                <a:schemeClr val="tx2"/>
              </a:solidFill>
              <a:latin typeface="Mediolanum Sans" panose="00000506000000000000" pitchFamily="50" charset="0"/>
            </a:rPr>
          </a:br>
          <a:r>
            <a:rPr lang="de-DE" sz="1200" b="1" kern="1200" dirty="0">
              <a:solidFill>
                <a:schemeClr val="tx2"/>
              </a:solidFill>
              <a:latin typeface="Mediolanum Sans" panose="00000506000000000000" pitchFamily="50" charset="0"/>
            </a:rPr>
            <a:t>55 Mrd. EUR an AUM </a:t>
          </a:r>
          <a:endParaRPr lang="en-IE" sz="1200" kern="1200" dirty="0">
            <a:solidFill>
              <a:schemeClr val="tx2"/>
            </a:solidFill>
          </a:endParaRPr>
        </a:p>
      </dsp:txBody>
      <dsp:txXfrm>
        <a:off x="1719024" y="2847701"/>
        <a:ext cx="1173782" cy="1012005"/>
      </dsp:txXfrm>
    </dsp:sp>
    <dsp:sp modelId="{996EAC3E-33F8-4228-8FEF-2AE94C5A8143}">
      <dsp:nvSpPr>
        <dsp:cNvPr id="0" name=""/>
        <dsp:cNvSpPr/>
      </dsp:nvSpPr>
      <dsp:spPr>
        <a:xfrm>
          <a:off x="642672" y="256705"/>
          <a:ext cx="199276" cy="171751"/>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CB32E4-CCFF-43CA-9F80-EE3818E11691}">
      <dsp:nvSpPr>
        <dsp:cNvPr id="0" name=""/>
        <dsp:cNvSpPr/>
      </dsp:nvSpPr>
      <dsp:spPr>
        <a:xfrm>
          <a:off x="0" y="1831787"/>
          <a:ext cx="1702028" cy="1467445"/>
        </a:xfrm>
        <a:prstGeom prst="hexagon">
          <a:avLst>
            <a:gd name="adj" fmla="val 25000"/>
            <a:gd name="vf" fmla="val 11547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853B871-5360-4A34-BBF3-C3BFF67232F5}">
      <dsp:nvSpPr>
        <dsp:cNvPr id="0" name=""/>
        <dsp:cNvSpPr/>
      </dsp:nvSpPr>
      <dsp:spPr>
        <a:xfrm>
          <a:off x="941910" y="3836080"/>
          <a:ext cx="199276" cy="171751"/>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27797A3-8BEA-4C88-A3ED-1C65B4036569}">
      <dsp:nvSpPr>
        <dsp:cNvPr id="0" name=""/>
        <dsp:cNvSpPr/>
      </dsp:nvSpPr>
      <dsp:spPr>
        <a:xfrm>
          <a:off x="2904956" y="1814340"/>
          <a:ext cx="1702028" cy="1467445"/>
        </a:xfrm>
        <a:prstGeom prst="hexagon">
          <a:avLst>
            <a:gd name="adj" fmla="val 25000"/>
            <a:gd name="vf" fmla="val 115470"/>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solidFill>
                <a:schemeClr val="accent2"/>
              </a:solidFill>
              <a:latin typeface="Mediolanum Sans" panose="00000506000000000000" pitchFamily="50" charset="0"/>
            </a:rPr>
            <a:t>Langfristige Partnerschaften mit mehr als 100 externen Managern</a:t>
          </a:r>
          <a:endParaRPr lang="en-IE" sz="1200" b="1" kern="1200" dirty="0">
            <a:solidFill>
              <a:srgbClr val="1C9AD6"/>
            </a:solidFill>
            <a:latin typeface="Mediolanum Sans" panose="00000506000000000000" pitchFamily="50" charset="0"/>
            <a:ea typeface="+mn-ea"/>
            <a:cs typeface="+mn-cs"/>
          </a:endParaRPr>
        </a:p>
      </dsp:txBody>
      <dsp:txXfrm>
        <a:off x="3169079" y="2042060"/>
        <a:ext cx="1173782" cy="1012005"/>
      </dsp:txXfrm>
    </dsp:sp>
    <dsp:sp modelId="{2AD0D176-410C-4F83-B2C8-D1265664DA2C}">
      <dsp:nvSpPr>
        <dsp:cNvPr id="0" name=""/>
        <dsp:cNvSpPr/>
      </dsp:nvSpPr>
      <dsp:spPr>
        <a:xfrm>
          <a:off x="3731685" y="3752846"/>
          <a:ext cx="199276" cy="171751"/>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698CCB3-8DE4-49A5-BC62-0551DE2A0626}">
      <dsp:nvSpPr>
        <dsp:cNvPr id="0" name=""/>
        <dsp:cNvSpPr/>
      </dsp:nvSpPr>
      <dsp:spPr>
        <a:xfrm>
          <a:off x="4355012" y="2619981"/>
          <a:ext cx="1702028" cy="1467445"/>
        </a:xfrm>
        <a:prstGeom prst="hexagon">
          <a:avLst>
            <a:gd name="adj" fmla="val 25000"/>
            <a:gd name="vf" fmla="val 11547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46B7E8-DAEA-457A-9DA7-8C215B9F7C5E}">
      <dsp:nvSpPr>
        <dsp:cNvPr id="0" name=""/>
        <dsp:cNvSpPr/>
      </dsp:nvSpPr>
      <dsp:spPr>
        <a:xfrm flipV="1">
          <a:off x="5295356" y="1360643"/>
          <a:ext cx="199276" cy="356713"/>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030784-CBA5-40DB-B76E-A06152D0443A}">
      <dsp:nvSpPr>
        <dsp:cNvPr id="0" name=""/>
        <dsp:cNvSpPr/>
      </dsp:nvSpPr>
      <dsp:spPr>
        <a:xfrm>
          <a:off x="1445701" y="1012188"/>
          <a:ext cx="1720427" cy="1467445"/>
        </a:xfrm>
        <a:prstGeom prst="hexagon">
          <a:avLst>
            <a:gd name="adj" fmla="val 25000"/>
            <a:gd name="vf" fmla="val 11547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solidFill>
                <a:schemeClr val="accent4"/>
              </a:solidFill>
              <a:latin typeface="Mediolanum Sans"/>
            </a:rPr>
            <a:t>Einzigartige Kombination von Anlageexpertise mit 63 Investment-experten in Dublin</a:t>
          </a:r>
          <a:endParaRPr lang="en-IE" sz="1200" kern="1200" dirty="0"/>
        </a:p>
      </dsp:txBody>
      <dsp:txXfrm>
        <a:off x="1711357" y="1238780"/>
        <a:ext cx="1189115" cy="1014261"/>
      </dsp:txXfrm>
    </dsp:sp>
    <dsp:sp modelId="{0C41A2BA-E32C-4032-9977-FAF24B0D2FF6}">
      <dsp:nvSpPr>
        <dsp:cNvPr id="0" name=""/>
        <dsp:cNvSpPr/>
      </dsp:nvSpPr>
      <dsp:spPr>
        <a:xfrm>
          <a:off x="2271521" y="546140"/>
          <a:ext cx="199276" cy="171751"/>
        </a:xfrm>
        <a:prstGeom prst="hexagon">
          <a:avLst>
            <a:gd name="adj" fmla="val 25000"/>
            <a:gd name="vf" fmla="val 115470"/>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B2540F-B66F-452D-BA85-9F2E7024FFE6}">
      <dsp:nvSpPr>
        <dsp:cNvPr id="0" name=""/>
        <dsp:cNvSpPr/>
      </dsp:nvSpPr>
      <dsp:spPr>
        <a:xfrm>
          <a:off x="2904956" y="210424"/>
          <a:ext cx="1702028" cy="1467445"/>
        </a:xfrm>
        <a:prstGeom prst="hexagon">
          <a:avLst>
            <a:gd name="adj" fmla="val 25000"/>
            <a:gd name="vf" fmla="val 11547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B4DD3C-F207-4EDE-BC67-78E0F98439A2}">
      <dsp:nvSpPr>
        <dsp:cNvPr id="0" name=""/>
        <dsp:cNvSpPr/>
      </dsp:nvSpPr>
      <dsp:spPr>
        <a:xfrm>
          <a:off x="4998258" y="1160329"/>
          <a:ext cx="199276" cy="171751"/>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0.32955</cdr:x>
      <cdr:y>0.86943</cdr:y>
    </cdr:from>
    <cdr:to>
      <cdr:x>0.95638</cdr:x>
      <cdr:y>0.97798</cdr:y>
    </cdr:to>
    <cdr:sp macro="" textlink="">
      <cdr:nvSpPr>
        <cdr:cNvPr id="2" name="Rectangle 1">
          <a:extLst xmlns:a="http://schemas.openxmlformats.org/drawingml/2006/main">
            <a:ext uri="{FF2B5EF4-FFF2-40B4-BE49-F238E27FC236}">
              <a16:creationId xmlns:a16="http://schemas.microsoft.com/office/drawing/2014/main" id="{4B03791E-2B47-B89B-3781-38E5B1B5F7D6}"/>
            </a:ext>
          </a:extLst>
        </cdr:cNvPr>
        <cdr:cNvSpPr/>
      </cdr:nvSpPr>
      <cdr:spPr>
        <a:xfrm xmlns:a="http://schemas.openxmlformats.org/drawingml/2006/main">
          <a:off x="1308319" y="1976387"/>
          <a:ext cx="2488519" cy="246764"/>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de-DE" dirty="0">
              <a:solidFill>
                <a:schemeClr val="bg2"/>
              </a:solidFill>
              <a:latin typeface="Mediolanum Sans" panose="00000506000000000000" pitchFamily="50" charset="0"/>
            </a:rPr>
            <a:t>Anzahl der unterernährten Menschen</a:t>
          </a:r>
        </a:p>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0.7216</cdr:x>
      <cdr:y>0.20135</cdr:y>
    </cdr:from>
    <cdr:to>
      <cdr:x>1</cdr:x>
      <cdr:y>0.82655</cdr:y>
    </cdr:to>
    <cdr:grpSp>
      <cdr:nvGrpSpPr>
        <cdr:cNvPr id="6" name="Group 5">
          <a:extLst xmlns:a="http://schemas.openxmlformats.org/drawingml/2006/main">
            <a:ext uri="{FF2B5EF4-FFF2-40B4-BE49-F238E27FC236}">
              <a16:creationId xmlns:a16="http://schemas.microsoft.com/office/drawing/2014/main" id="{F79BFDF1-FDA6-9C9C-F49E-5F5477A89BD4}"/>
            </a:ext>
          </a:extLst>
        </cdr:cNvPr>
        <cdr:cNvGrpSpPr/>
      </cdr:nvGrpSpPr>
      <cdr:grpSpPr>
        <a:xfrm xmlns:a="http://schemas.openxmlformats.org/drawingml/2006/main">
          <a:off x="4478157" y="646987"/>
          <a:ext cx="1727714" cy="2008922"/>
          <a:chOff x="4478151" y="646989"/>
          <a:chExt cx="1727720" cy="2008909"/>
        </a:xfrm>
      </cdr:grpSpPr>
      <cdr:sp macro="" textlink="">
        <cdr:nvSpPr>
          <cdr:cNvPr id="2" name="Rectangle 1">
            <a:extLst xmlns:a="http://schemas.openxmlformats.org/drawingml/2006/main">
              <a:ext uri="{FF2B5EF4-FFF2-40B4-BE49-F238E27FC236}">
                <a16:creationId xmlns:a16="http://schemas.microsoft.com/office/drawing/2014/main" id="{145AD276-9C00-297A-D6EB-61A2EEF57086}"/>
              </a:ext>
            </a:extLst>
          </cdr:cNvPr>
          <cdr:cNvSpPr/>
        </cdr:nvSpPr>
        <cdr:spPr>
          <a:xfrm xmlns:a="http://schemas.openxmlformats.org/drawingml/2006/main">
            <a:off x="4520823" y="646989"/>
            <a:ext cx="1551709" cy="238575"/>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dirty="0">
                <a:solidFill>
                  <a:schemeClr val="bg2"/>
                </a:solidFill>
                <a:latin typeface="Mediolanum Sans" panose="00000506000000000000" pitchFamily="50" charset="0"/>
              </a:rPr>
              <a:t>Nicht verschwendet</a:t>
            </a:r>
          </a:p>
          <a:p xmlns:a="http://schemas.openxmlformats.org/drawingml/2006/main">
            <a:endParaRPr lang="en-US" dirty="0"/>
          </a:p>
        </cdr:txBody>
      </cdr:sp>
      <cdr:sp macro="" textlink="">
        <cdr:nvSpPr>
          <cdr:cNvPr id="3" name="Rectangle 2">
            <a:extLst xmlns:a="http://schemas.openxmlformats.org/drawingml/2006/main">
              <a:ext uri="{FF2B5EF4-FFF2-40B4-BE49-F238E27FC236}">
                <a16:creationId xmlns:a16="http://schemas.microsoft.com/office/drawing/2014/main" id="{C69C477A-CB53-7FEE-57A0-3BBADEF03641}"/>
              </a:ext>
            </a:extLst>
          </cdr:cNvPr>
          <cdr:cNvSpPr/>
        </cdr:nvSpPr>
        <cdr:spPr>
          <a:xfrm xmlns:a="http://schemas.openxmlformats.org/drawingml/2006/main">
            <a:off x="4478151" y="1087933"/>
            <a:ext cx="1727720" cy="385341"/>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dirty="0">
                <a:solidFill>
                  <a:schemeClr val="bg2"/>
                </a:solidFill>
              </a:rPr>
              <a:t>Von Verbrauchern verschwendet</a:t>
            </a:r>
          </a:p>
          <a:p xmlns:a="http://schemas.openxmlformats.org/drawingml/2006/main">
            <a:endParaRPr lang="en-US" dirty="0"/>
          </a:p>
        </cdr:txBody>
      </cdr:sp>
      <cdr:sp macro="" textlink="">
        <cdr:nvSpPr>
          <cdr:cNvPr id="4" name="Rectangle 3">
            <a:extLst xmlns:a="http://schemas.openxmlformats.org/drawingml/2006/main">
              <a:ext uri="{FF2B5EF4-FFF2-40B4-BE49-F238E27FC236}">
                <a16:creationId xmlns:a16="http://schemas.microsoft.com/office/drawing/2014/main" id="{C69C477A-CB53-7FEE-57A0-3BBADEF03641}"/>
              </a:ext>
            </a:extLst>
          </cdr:cNvPr>
          <cdr:cNvSpPr/>
        </cdr:nvSpPr>
        <cdr:spPr>
          <a:xfrm xmlns:a="http://schemas.openxmlformats.org/drawingml/2006/main">
            <a:off x="4478151" y="1587572"/>
            <a:ext cx="1685048" cy="409725"/>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dirty="0">
                <a:solidFill>
                  <a:schemeClr val="bg2"/>
                </a:solidFill>
              </a:rPr>
              <a:t>Von Händlern verschwendet</a:t>
            </a:r>
          </a:p>
          <a:p xmlns:a="http://schemas.openxmlformats.org/drawingml/2006/main">
            <a:endParaRPr lang="en-US" dirty="0"/>
          </a:p>
        </cdr:txBody>
      </cdr:sp>
      <cdr:sp macro="" textlink="">
        <cdr:nvSpPr>
          <cdr:cNvPr id="5" name="Rectangle 4">
            <a:extLst xmlns:a="http://schemas.openxmlformats.org/drawingml/2006/main">
              <a:ext uri="{FF2B5EF4-FFF2-40B4-BE49-F238E27FC236}">
                <a16:creationId xmlns:a16="http://schemas.microsoft.com/office/drawing/2014/main" id="{C69C477A-CB53-7FEE-57A0-3BBADEF03641}"/>
              </a:ext>
            </a:extLst>
          </cdr:cNvPr>
          <cdr:cNvSpPr/>
        </cdr:nvSpPr>
        <cdr:spPr>
          <a:xfrm xmlns:a="http://schemas.openxmlformats.org/drawingml/2006/main">
            <a:off x="4518369" y="2032209"/>
            <a:ext cx="1685048" cy="623689"/>
          </a:xfrm>
          <a:prstGeom xmlns:a="http://schemas.openxmlformats.org/drawingml/2006/main" prst="rect">
            <a:avLst/>
          </a:prstGeom>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dirty="0">
                <a:solidFill>
                  <a:schemeClr val="bg2"/>
                </a:solidFill>
              </a:rPr>
              <a:t>Während der Lagerung bzw. des Transports verschwendet</a:t>
            </a:r>
          </a:p>
          <a:p xmlns:a="http://schemas.openxmlformats.org/drawingml/2006/main">
            <a:endParaRPr lang="en-US"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1C303-7D47-40C8-B0CC-6A93504F5CE5}" type="datetimeFigureOut">
              <a:rPr lang="en-IE" smtClean="0"/>
              <a:t>17/09/2024</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58034-BC02-45E2-AE91-9F2EBC8A8EAB}" type="slidenum">
              <a:rPr lang="en-IE" smtClean="0"/>
              <a:t>‹Nr.›</a:t>
            </a:fld>
            <a:endParaRPr lang="en-IE" dirty="0"/>
          </a:p>
        </p:txBody>
      </p:sp>
    </p:spTree>
    <p:extLst>
      <p:ext uri="{BB962C8B-B14F-4D97-AF65-F5344CB8AC3E}">
        <p14:creationId xmlns:p14="http://schemas.microsoft.com/office/powerpoint/2010/main" val="2256785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6</a:t>
            </a:fld>
            <a:endParaRPr lang="en-IE" dirty="0"/>
          </a:p>
        </p:txBody>
      </p:sp>
    </p:spTree>
    <p:extLst>
      <p:ext uri="{BB962C8B-B14F-4D97-AF65-F5344CB8AC3E}">
        <p14:creationId xmlns:p14="http://schemas.microsoft.com/office/powerpoint/2010/main" val="17500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16</a:t>
            </a:fld>
            <a:endParaRPr lang="en-IE" dirty="0"/>
          </a:p>
        </p:txBody>
      </p:sp>
    </p:spTree>
    <p:extLst>
      <p:ext uri="{BB962C8B-B14F-4D97-AF65-F5344CB8AC3E}">
        <p14:creationId xmlns:p14="http://schemas.microsoft.com/office/powerpoint/2010/main" val="202662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17</a:t>
            </a:fld>
            <a:endParaRPr lang="en-IE" dirty="0"/>
          </a:p>
        </p:txBody>
      </p:sp>
    </p:spTree>
    <p:extLst>
      <p:ext uri="{BB962C8B-B14F-4D97-AF65-F5344CB8AC3E}">
        <p14:creationId xmlns:p14="http://schemas.microsoft.com/office/powerpoint/2010/main" val="4088302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18</a:t>
            </a:fld>
            <a:endParaRPr lang="en-IE" dirty="0"/>
          </a:p>
        </p:txBody>
      </p:sp>
    </p:spTree>
    <p:extLst>
      <p:ext uri="{BB962C8B-B14F-4D97-AF65-F5344CB8AC3E}">
        <p14:creationId xmlns:p14="http://schemas.microsoft.com/office/powerpoint/2010/main" val="106800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19</a:t>
            </a:fld>
            <a:endParaRPr lang="en-IE" dirty="0"/>
          </a:p>
        </p:txBody>
      </p:sp>
    </p:spTree>
    <p:extLst>
      <p:ext uri="{BB962C8B-B14F-4D97-AF65-F5344CB8AC3E}">
        <p14:creationId xmlns:p14="http://schemas.microsoft.com/office/powerpoint/2010/main" val="413687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20</a:t>
            </a:fld>
            <a:endParaRPr lang="en-IE" dirty="0"/>
          </a:p>
        </p:txBody>
      </p:sp>
    </p:spTree>
    <p:extLst>
      <p:ext uri="{BB962C8B-B14F-4D97-AF65-F5344CB8AC3E}">
        <p14:creationId xmlns:p14="http://schemas.microsoft.com/office/powerpoint/2010/main" val="37119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23</a:t>
            </a:fld>
            <a:endParaRPr lang="en-IE" dirty="0"/>
          </a:p>
        </p:txBody>
      </p:sp>
    </p:spTree>
    <p:extLst>
      <p:ext uri="{BB962C8B-B14F-4D97-AF65-F5344CB8AC3E}">
        <p14:creationId xmlns:p14="http://schemas.microsoft.com/office/powerpoint/2010/main" val="318460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27</a:t>
            </a:fld>
            <a:endParaRPr lang="en-IE" dirty="0"/>
          </a:p>
        </p:txBody>
      </p:sp>
    </p:spTree>
    <p:extLst>
      <p:ext uri="{BB962C8B-B14F-4D97-AF65-F5344CB8AC3E}">
        <p14:creationId xmlns:p14="http://schemas.microsoft.com/office/powerpoint/2010/main" val="276179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28</a:t>
            </a:fld>
            <a:endParaRPr lang="en-IE" dirty="0"/>
          </a:p>
        </p:txBody>
      </p:sp>
    </p:spTree>
    <p:extLst>
      <p:ext uri="{BB962C8B-B14F-4D97-AF65-F5344CB8AC3E}">
        <p14:creationId xmlns:p14="http://schemas.microsoft.com/office/powerpoint/2010/main" val="3324391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34</a:t>
            </a:fld>
            <a:endParaRPr lang="en-IE" dirty="0"/>
          </a:p>
        </p:txBody>
      </p:sp>
    </p:spTree>
    <p:extLst>
      <p:ext uri="{BB962C8B-B14F-4D97-AF65-F5344CB8AC3E}">
        <p14:creationId xmlns:p14="http://schemas.microsoft.com/office/powerpoint/2010/main" val="135363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8</a:t>
            </a:fld>
            <a:endParaRPr lang="en-IE" dirty="0"/>
          </a:p>
        </p:txBody>
      </p:sp>
    </p:spTree>
    <p:extLst>
      <p:ext uri="{BB962C8B-B14F-4D97-AF65-F5344CB8AC3E}">
        <p14:creationId xmlns:p14="http://schemas.microsoft.com/office/powerpoint/2010/main" val="308140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9</a:t>
            </a:fld>
            <a:endParaRPr lang="en-IE" dirty="0"/>
          </a:p>
        </p:txBody>
      </p:sp>
    </p:spTree>
    <p:extLst>
      <p:ext uri="{BB962C8B-B14F-4D97-AF65-F5344CB8AC3E}">
        <p14:creationId xmlns:p14="http://schemas.microsoft.com/office/powerpoint/2010/main" val="421000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10</a:t>
            </a:fld>
            <a:endParaRPr lang="en-IE" dirty="0"/>
          </a:p>
        </p:txBody>
      </p:sp>
    </p:spTree>
    <p:extLst>
      <p:ext uri="{BB962C8B-B14F-4D97-AF65-F5344CB8AC3E}">
        <p14:creationId xmlns:p14="http://schemas.microsoft.com/office/powerpoint/2010/main" val="147538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11</a:t>
            </a:fld>
            <a:endParaRPr lang="en-IE" dirty="0"/>
          </a:p>
        </p:txBody>
      </p:sp>
    </p:spTree>
    <p:extLst>
      <p:ext uri="{BB962C8B-B14F-4D97-AF65-F5344CB8AC3E}">
        <p14:creationId xmlns:p14="http://schemas.microsoft.com/office/powerpoint/2010/main" val="27392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12</a:t>
            </a:fld>
            <a:endParaRPr lang="en-IE" dirty="0"/>
          </a:p>
        </p:txBody>
      </p:sp>
    </p:spTree>
    <p:extLst>
      <p:ext uri="{BB962C8B-B14F-4D97-AF65-F5344CB8AC3E}">
        <p14:creationId xmlns:p14="http://schemas.microsoft.com/office/powerpoint/2010/main" val="297470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13</a:t>
            </a:fld>
            <a:endParaRPr lang="en-IE" dirty="0"/>
          </a:p>
        </p:txBody>
      </p:sp>
    </p:spTree>
    <p:extLst>
      <p:ext uri="{BB962C8B-B14F-4D97-AF65-F5344CB8AC3E}">
        <p14:creationId xmlns:p14="http://schemas.microsoft.com/office/powerpoint/2010/main" val="286108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14</a:t>
            </a:fld>
            <a:endParaRPr lang="en-IE" dirty="0"/>
          </a:p>
        </p:txBody>
      </p:sp>
    </p:spTree>
    <p:extLst>
      <p:ext uri="{BB962C8B-B14F-4D97-AF65-F5344CB8AC3E}">
        <p14:creationId xmlns:p14="http://schemas.microsoft.com/office/powerpoint/2010/main" val="267636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0158034-BC02-45E2-AE91-9F2EBC8A8EAB}" type="slidenum">
              <a:rPr lang="en-IE" smtClean="0"/>
              <a:t>15</a:t>
            </a:fld>
            <a:endParaRPr lang="en-IE" dirty="0"/>
          </a:p>
        </p:txBody>
      </p:sp>
    </p:spTree>
    <p:extLst>
      <p:ext uri="{BB962C8B-B14F-4D97-AF65-F5344CB8AC3E}">
        <p14:creationId xmlns:p14="http://schemas.microsoft.com/office/powerpoint/2010/main" val="2998140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chart" Target="../charts/chart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D72E-3704-401E-87C0-13E21628860C}"/>
              </a:ext>
            </a:extLst>
          </p:cNvPr>
          <p:cNvSpPr>
            <a:spLocks noGrp="1"/>
          </p:cNvSpPr>
          <p:nvPr>
            <p:ph type="ctrTitle"/>
          </p:nvPr>
        </p:nvSpPr>
        <p:spPr>
          <a:xfrm>
            <a:off x="4140000" y="1699200"/>
            <a:ext cx="4644001" cy="1103923"/>
          </a:xfrm>
        </p:spPr>
        <p:txBody>
          <a:bodyPr anchor="t">
            <a:normAutofit/>
          </a:bodyPr>
          <a:lstStyle>
            <a:lvl1pPr algn="l">
              <a:defRPr sz="3600"/>
            </a:lvl1pPr>
          </a:lstStyle>
          <a:p>
            <a:r>
              <a:rPr lang="en-US"/>
              <a:t>Click to edit Master title style</a:t>
            </a:r>
            <a:endParaRPr lang="en-IE"/>
          </a:p>
        </p:txBody>
      </p:sp>
      <p:sp>
        <p:nvSpPr>
          <p:cNvPr id="3" name="Subtitle 2">
            <a:extLst>
              <a:ext uri="{FF2B5EF4-FFF2-40B4-BE49-F238E27FC236}">
                <a16:creationId xmlns:a16="http://schemas.microsoft.com/office/drawing/2014/main" id="{79C4C8B3-6EFF-488E-AA79-6B29BDC30920}"/>
              </a:ext>
            </a:extLst>
          </p:cNvPr>
          <p:cNvSpPr>
            <a:spLocks noGrp="1"/>
          </p:cNvSpPr>
          <p:nvPr>
            <p:ph type="subTitle" idx="1"/>
          </p:nvPr>
        </p:nvSpPr>
        <p:spPr>
          <a:xfrm>
            <a:off x="4139999" y="2839426"/>
            <a:ext cx="4644001" cy="1103923"/>
          </a:xfrm>
        </p:spPr>
        <p:txBody>
          <a:bodyPr>
            <a:normAutofit/>
          </a:bodyPr>
          <a:lstStyle>
            <a:lvl1pPr marL="0" indent="0" algn="l">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pic>
        <p:nvPicPr>
          <p:cNvPr id="8" name="Picture 7">
            <a:extLst>
              <a:ext uri="{FF2B5EF4-FFF2-40B4-BE49-F238E27FC236}">
                <a16:creationId xmlns:a16="http://schemas.microsoft.com/office/drawing/2014/main" id="{1D9AE8F6-09FB-3646-A325-4C680278EB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2588" y="311867"/>
            <a:ext cx="2411412" cy="554738"/>
          </a:xfrm>
          <a:prstGeom prst="rect">
            <a:avLst/>
          </a:prstGeom>
        </p:spPr>
      </p:pic>
    </p:spTree>
    <p:extLst>
      <p:ext uri="{BB962C8B-B14F-4D97-AF65-F5344CB8AC3E}">
        <p14:creationId xmlns:p14="http://schemas.microsoft.com/office/powerpoint/2010/main" val="79121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ple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p>
            <a:r>
              <a:rPr lang="en-US"/>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6" name="Chart Placeholder 5">
            <a:extLst>
              <a:ext uri="{FF2B5EF4-FFF2-40B4-BE49-F238E27FC236}">
                <a16:creationId xmlns:a16="http://schemas.microsoft.com/office/drawing/2014/main" id="{F83CAF86-B09E-4864-8E99-B89C1904E0B1}"/>
              </a:ext>
            </a:extLst>
          </p:cNvPr>
          <p:cNvSpPr>
            <a:spLocks noGrp="1"/>
          </p:cNvSpPr>
          <p:nvPr>
            <p:ph type="chart" sz="quarter" idx="13"/>
          </p:nvPr>
        </p:nvSpPr>
        <p:spPr>
          <a:xfrm>
            <a:off x="360362" y="995362"/>
            <a:ext cx="2664000" cy="3377535"/>
          </a:xfrm>
        </p:spPr>
        <p:txBody>
          <a:bodyPr anchor="ctr"/>
          <a:lstStyle>
            <a:lvl1pPr marL="0" indent="0" algn="ctr">
              <a:buNone/>
              <a:defRPr/>
            </a:lvl1pPr>
          </a:lstStyle>
          <a:p>
            <a:r>
              <a:rPr lang="en-US" dirty="0"/>
              <a:t>Click icon to add chart</a:t>
            </a:r>
            <a:endParaRPr lang="en-IE" dirty="0"/>
          </a:p>
        </p:txBody>
      </p:sp>
      <p:sp>
        <p:nvSpPr>
          <p:cNvPr id="7" name="Chart Placeholder 5">
            <a:extLst>
              <a:ext uri="{FF2B5EF4-FFF2-40B4-BE49-F238E27FC236}">
                <a16:creationId xmlns:a16="http://schemas.microsoft.com/office/drawing/2014/main" id="{77EDCE34-8E71-4217-A10F-0D763D8F8942}"/>
              </a:ext>
            </a:extLst>
          </p:cNvPr>
          <p:cNvSpPr>
            <a:spLocks noGrp="1"/>
          </p:cNvSpPr>
          <p:nvPr>
            <p:ph type="chart" sz="quarter" idx="14"/>
          </p:nvPr>
        </p:nvSpPr>
        <p:spPr>
          <a:xfrm>
            <a:off x="6120361" y="995361"/>
            <a:ext cx="2664000" cy="3377535"/>
          </a:xfrm>
        </p:spPr>
        <p:txBody>
          <a:bodyPr anchor="ctr"/>
          <a:lstStyle>
            <a:lvl1pPr marL="0" indent="0" algn="ctr">
              <a:buNone/>
              <a:defRPr/>
            </a:lvl1pPr>
          </a:lstStyle>
          <a:p>
            <a:r>
              <a:rPr lang="en-US" dirty="0"/>
              <a:t>Click icon to add chart</a:t>
            </a:r>
            <a:endParaRPr lang="en-IE" dirty="0"/>
          </a:p>
        </p:txBody>
      </p:sp>
      <p:sp>
        <p:nvSpPr>
          <p:cNvPr id="8" name="Chart Placeholder 5">
            <a:extLst>
              <a:ext uri="{FF2B5EF4-FFF2-40B4-BE49-F238E27FC236}">
                <a16:creationId xmlns:a16="http://schemas.microsoft.com/office/drawing/2014/main" id="{F1A71357-4B1A-45CF-A0F7-D4AB5D839F3A}"/>
              </a:ext>
            </a:extLst>
          </p:cNvPr>
          <p:cNvSpPr>
            <a:spLocks noGrp="1"/>
          </p:cNvSpPr>
          <p:nvPr>
            <p:ph type="chart" sz="quarter" idx="15"/>
          </p:nvPr>
        </p:nvSpPr>
        <p:spPr>
          <a:xfrm>
            <a:off x="3240361" y="995361"/>
            <a:ext cx="2664000" cy="3377535"/>
          </a:xfrm>
        </p:spPr>
        <p:txBody>
          <a:bodyPr anchor="ctr"/>
          <a:lstStyle>
            <a:lvl1pPr marL="0" indent="0" algn="ctr">
              <a:buNone/>
              <a:defRPr/>
            </a:lvl1pPr>
          </a:lstStyle>
          <a:p>
            <a:r>
              <a:rPr lang="en-US" dirty="0"/>
              <a:t>Click icon to add chart</a:t>
            </a:r>
            <a:endParaRPr lang="en-IE" dirty="0"/>
          </a:p>
        </p:txBody>
      </p:sp>
    </p:spTree>
    <p:extLst>
      <p:ext uri="{BB962C8B-B14F-4D97-AF65-F5344CB8AC3E}">
        <p14:creationId xmlns:p14="http://schemas.microsoft.com/office/powerpoint/2010/main" val="3285869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Cha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p>
            <a:r>
              <a:rPr lang="en-US"/>
              <a:t>Click to edit Master title style</a:t>
            </a:r>
            <a:endParaRPr lang="en-IE"/>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tx1"/>
                </a:solidFill>
              </a:defRPr>
            </a:lvl1pPr>
          </a:lstStyle>
          <a:p>
            <a:fld id="{34792895-D8E1-4817-8F28-70423B694AB5}" type="slidenum">
              <a:rPr lang="en-IE" smtClean="0"/>
              <a:pPr/>
              <a:t>‹Nr.›</a:t>
            </a:fld>
            <a:endParaRPr lang="en-IE" dirty="0"/>
          </a:p>
        </p:txBody>
      </p:sp>
      <p:sp>
        <p:nvSpPr>
          <p:cNvPr id="6" name="Content Placeholder 3">
            <a:extLst>
              <a:ext uri="{FF2B5EF4-FFF2-40B4-BE49-F238E27FC236}">
                <a16:creationId xmlns:a16="http://schemas.microsoft.com/office/drawing/2014/main" id="{587899BC-B4B8-4A65-AC89-4EE2720072A6}"/>
              </a:ext>
            </a:extLst>
          </p:cNvPr>
          <p:cNvSpPr>
            <a:spLocks noGrp="1"/>
          </p:cNvSpPr>
          <p:nvPr>
            <p:ph sz="half" idx="13"/>
          </p:nvPr>
        </p:nvSpPr>
        <p:spPr>
          <a:xfrm>
            <a:off x="5328931"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77416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p>
            <a:r>
              <a:rPr lang="en-US"/>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7" name="Table Placeholder 6">
            <a:extLst>
              <a:ext uri="{FF2B5EF4-FFF2-40B4-BE49-F238E27FC236}">
                <a16:creationId xmlns:a16="http://schemas.microsoft.com/office/drawing/2014/main" id="{697FF655-C402-48AC-8ACC-6E3F6AB92446}"/>
              </a:ext>
            </a:extLst>
          </p:cNvPr>
          <p:cNvSpPr>
            <a:spLocks noGrp="1"/>
          </p:cNvSpPr>
          <p:nvPr>
            <p:ph type="tbl" sz="quarter" idx="13"/>
          </p:nvPr>
        </p:nvSpPr>
        <p:spPr>
          <a:xfrm>
            <a:off x="360363" y="1152000"/>
            <a:ext cx="8423275" cy="3139781"/>
          </a:xfrm>
        </p:spPr>
        <p:txBody>
          <a:bodyPr anchor="ctr"/>
          <a:lstStyle>
            <a:lvl1pPr marL="0" indent="0" algn="ctr">
              <a:buNone/>
              <a:defRPr/>
            </a:lvl1pPr>
          </a:lstStyle>
          <a:p>
            <a:r>
              <a:rPr lang="en-US" dirty="0"/>
              <a:t>Click icon to add table</a:t>
            </a:r>
            <a:endParaRPr lang="en-IE" dirty="0"/>
          </a:p>
        </p:txBody>
      </p:sp>
    </p:spTree>
    <p:extLst>
      <p:ext uri="{BB962C8B-B14F-4D97-AF65-F5344CB8AC3E}">
        <p14:creationId xmlns:p14="http://schemas.microsoft.com/office/powerpoint/2010/main" val="3622395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p>
            <a:r>
              <a:rPr lang="en-US"/>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Tree>
    <p:extLst>
      <p:ext uri="{BB962C8B-B14F-4D97-AF65-F5344CB8AC3E}">
        <p14:creationId xmlns:p14="http://schemas.microsoft.com/office/powerpoint/2010/main" val="2084504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C5E174-7FD8-452E-A80A-093E39691E29}"/>
              </a:ext>
            </a:extLst>
          </p:cNvPr>
          <p:cNvSpPr>
            <a:spLocks noGrp="1"/>
          </p:cNvSpPr>
          <p:nvPr>
            <p:ph type="sldNum" sz="quarter" idx="12"/>
          </p:nvPr>
        </p:nvSpPr>
        <p:spPr/>
        <p:txBody>
          <a:bodyPr/>
          <a:lstStyle/>
          <a:p>
            <a:fld id="{34792895-D8E1-4817-8F28-70423B694AB5}" type="slidenum">
              <a:rPr lang="en-IE" smtClean="0"/>
              <a:t>‹Nr.›</a:t>
            </a:fld>
            <a:endParaRPr lang="en-IE" dirty="0"/>
          </a:p>
        </p:txBody>
      </p:sp>
    </p:spTree>
    <p:extLst>
      <p:ext uri="{BB962C8B-B14F-4D97-AF65-F5344CB8AC3E}">
        <p14:creationId xmlns:p14="http://schemas.microsoft.com/office/powerpoint/2010/main" val="2496873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34944C-9408-D342-B1EF-9CB10FDFCAE2}"/>
              </a:ext>
            </a:extLst>
          </p:cNvPr>
          <p:cNvSpPr/>
          <p:nvPr userDrawn="1"/>
        </p:nvSpPr>
        <p:spPr>
          <a:xfrm>
            <a:off x="0" y="0"/>
            <a:ext cx="7056466" cy="52441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IE"/>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tx1"/>
                </a:solidFill>
              </a:defRPr>
            </a:lvl1pPr>
          </a:lstStyle>
          <a:p>
            <a:fld id="{34792895-D8E1-4817-8F28-70423B694AB5}" type="slidenum">
              <a:rPr lang="en-IE" smtClean="0"/>
              <a:pPr/>
              <a:t>‹Nr.›</a:t>
            </a:fld>
            <a:endParaRPr lang="en-IE" dirty="0"/>
          </a:p>
        </p:txBody>
      </p:sp>
      <p:sp>
        <p:nvSpPr>
          <p:cNvPr id="6" name="Content Placeholder 3">
            <a:extLst>
              <a:ext uri="{FF2B5EF4-FFF2-40B4-BE49-F238E27FC236}">
                <a16:creationId xmlns:a16="http://schemas.microsoft.com/office/drawing/2014/main" id="{587899BC-B4B8-4A65-AC89-4EE2720072A6}"/>
              </a:ext>
            </a:extLst>
          </p:cNvPr>
          <p:cNvSpPr>
            <a:spLocks noGrp="1"/>
          </p:cNvSpPr>
          <p:nvPr>
            <p:ph sz="half" idx="13"/>
          </p:nvPr>
        </p:nvSpPr>
        <p:spPr>
          <a:xfrm>
            <a:off x="5328931"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8" name="Picture 7">
            <a:extLst>
              <a:ext uri="{FF2B5EF4-FFF2-40B4-BE49-F238E27FC236}">
                <a16:creationId xmlns:a16="http://schemas.microsoft.com/office/drawing/2014/main" id="{6A6B8727-E984-134F-93F1-6738D552D5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6292" y="4399880"/>
            <a:ext cx="424698" cy="405961"/>
          </a:xfrm>
          <a:prstGeom prst="rect">
            <a:avLst/>
          </a:prstGeom>
        </p:spPr>
      </p:pic>
    </p:spTree>
    <p:extLst>
      <p:ext uri="{BB962C8B-B14F-4D97-AF65-F5344CB8AC3E}">
        <p14:creationId xmlns:p14="http://schemas.microsoft.com/office/powerpoint/2010/main" val="3664743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Only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B73D63-B900-6141-AE8F-1D3D83F7DEA2}"/>
              </a:ext>
            </a:extLst>
          </p:cNvPr>
          <p:cNvSpPr/>
          <p:nvPr userDrawn="1"/>
        </p:nvSpPr>
        <p:spPr>
          <a:xfrm>
            <a:off x="0" y="-1"/>
            <a:ext cx="7166708" cy="930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3948552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nt Only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B73D63-B900-6141-AE8F-1D3D83F7DEA2}"/>
              </a:ext>
            </a:extLst>
          </p:cNvPr>
          <p:cNvSpPr/>
          <p:nvPr userDrawn="1"/>
        </p:nvSpPr>
        <p:spPr>
          <a:xfrm>
            <a:off x="0" y="-1"/>
            <a:ext cx="7166708" cy="930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tx1"/>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3737096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ontent Only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B73D63-B900-6141-AE8F-1D3D83F7DEA2}"/>
              </a:ext>
            </a:extLst>
          </p:cNvPr>
          <p:cNvSpPr/>
          <p:nvPr userDrawn="1"/>
        </p:nvSpPr>
        <p:spPr>
          <a:xfrm>
            <a:off x="0" y="-1"/>
            <a:ext cx="7166708" cy="930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a:xfrm>
            <a:off x="8241684" y="4636151"/>
            <a:ext cx="797541" cy="273844"/>
          </a:xfrm>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1441069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B2E771-AA57-48C7-AFD1-6C50DBDEA460}"/>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D1F7EC34-31A7-4F8D-B925-C7E83430BC6F}"/>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7" name="Title 1">
            <a:extLst>
              <a:ext uri="{FF2B5EF4-FFF2-40B4-BE49-F238E27FC236}">
                <a16:creationId xmlns:a16="http://schemas.microsoft.com/office/drawing/2014/main" id="{03BCB8FD-764E-4120-9916-AEFA775C2432}"/>
              </a:ext>
            </a:extLst>
          </p:cNvPr>
          <p:cNvSpPr>
            <a:spLocks noGrp="1"/>
          </p:cNvSpPr>
          <p:nvPr>
            <p:ph type="title"/>
          </p:nvPr>
        </p:nvSpPr>
        <p:spPr>
          <a:xfrm>
            <a:off x="360000" y="360000"/>
            <a:ext cx="6581976" cy="472513"/>
          </a:xfrm>
        </p:spPr>
        <p:txBody>
          <a:bodyPr/>
          <a:lstStyle>
            <a:lvl1pPr>
              <a:defRPr>
                <a:solidFill>
                  <a:schemeClr val="bg2"/>
                </a:solidFill>
              </a:defRPr>
            </a:lvl1pPr>
          </a:lstStyle>
          <a:p>
            <a:r>
              <a:rPr lang="en-GB"/>
              <a:t>Click to edit Master title style</a:t>
            </a:r>
            <a:endParaRPr lang="en-IE"/>
          </a:p>
        </p:txBody>
      </p:sp>
      <p:sp>
        <p:nvSpPr>
          <p:cNvPr id="8" name="Content Placeholder 2">
            <a:extLst>
              <a:ext uri="{FF2B5EF4-FFF2-40B4-BE49-F238E27FC236}">
                <a16:creationId xmlns:a16="http://schemas.microsoft.com/office/drawing/2014/main" id="{8BC5DB52-46BD-48D7-8B0D-8C91C6857F4B}"/>
              </a:ext>
            </a:extLst>
          </p:cNvPr>
          <p:cNvSpPr>
            <a:spLocks noGrp="1"/>
          </p:cNvSpPr>
          <p:nvPr>
            <p:ph idx="1"/>
          </p:nvPr>
        </p:nvSpPr>
        <p:spPr>
          <a:xfrm>
            <a:off x="360000" y="1296000"/>
            <a:ext cx="3454549" cy="30235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Content Placeholder 2">
            <a:extLst>
              <a:ext uri="{FF2B5EF4-FFF2-40B4-BE49-F238E27FC236}">
                <a16:creationId xmlns:a16="http://schemas.microsoft.com/office/drawing/2014/main" id="{C03B2314-B6AB-47CA-9301-259024C22BC6}"/>
              </a:ext>
            </a:extLst>
          </p:cNvPr>
          <p:cNvSpPr>
            <a:spLocks noGrp="1"/>
          </p:cNvSpPr>
          <p:nvPr>
            <p:ph idx="13"/>
          </p:nvPr>
        </p:nvSpPr>
        <p:spPr>
          <a:xfrm>
            <a:off x="4783541" y="1296000"/>
            <a:ext cx="4000462" cy="30235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Tree>
    <p:extLst>
      <p:ext uri="{BB962C8B-B14F-4D97-AF65-F5344CB8AC3E}">
        <p14:creationId xmlns:p14="http://schemas.microsoft.com/office/powerpoint/2010/main" val="358140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D72E-3704-401E-87C0-13E21628860C}"/>
              </a:ext>
            </a:extLst>
          </p:cNvPr>
          <p:cNvSpPr>
            <a:spLocks noGrp="1"/>
          </p:cNvSpPr>
          <p:nvPr>
            <p:ph type="ctrTitle"/>
          </p:nvPr>
        </p:nvSpPr>
        <p:spPr>
          <a:xfrm>
            <a:off x="2437200" y="1717200"/>
            <a:ext cx="4644001" cy="1103923"/>
          </a:xfrm>
        </p:spPr>
        <p:txBody>
          <a:bodyPr anchor="t">
            <a:normAutofit/>
          </a:bodyPr>
          <a:lstStyle>
            <a:lvl1pPr algn="l">
              <a:defRPr sz="3600"/>
            </a:lvl1pPr>
          </a:lstStyle>
          <a:p>
            <a:r>
              <a:rPr lang="en-US"/>
              <a:t>Click to edit Master title style</a:t>
            </a:r>
            <a:endParaRPr lang="en-IE"/>
          </a:p>
        </p:txBody>
      </p:sp>
      <p:sp>
        <p:nvSpPr>
          <p:cNvPr id="5" name="Footer Placeholder 4">
            <a:extLst>
              <a:ext uri="{FF2B5EF4-FFF2-40B4-BE49-F238E27FC236}">
                <a16:creationId xmlns:a16="http://schemas.microsoft.com/office/drawing/2014/main" id="{401FC599-26E4-4A21-B367-D5C83F141669}"/>
              </a:ext>
            </a:extLst>
          </p:cNvPr>
          <p:cNvSpPr>
            <a:spLocks noGrp="1"/>
          </p:cNvSpPr>
          <p:nvPr>
            <p:ph type="ftr" sz="quarter" idx="11"/>
          </p:nvPr>
        </p:nvSpPr>
        <p:spPr>
          <a:xfrm>
            <a:off x="4139999" y="4571072"/>
            <a:ext cx="3646902" cy="273844"/>
          </a:xfrm>
        </p:spPr>
        <p:txBody>
          <a:bodyPr/>
          <a:lstStyle>
            <a:lvl1pPr>
              <a:defRPr>
                <a:solidFill>
                  <a:schemeClr val="bg2"/>
                </a:solidFill>
              </a:defRPr>
            </a:lvl1pPr>
          </a:lstStyle>
          <a:p>
            <a:endParaRPr lang="en-IE" dirty="0"/>
          </a:p>
        </p:txBody>
      </p:sp>
      <p:sp>
        <p:nvSpPr>
          <p:cNvPr id="6" name="Slide Number Placeholder 5">
            <a:extLst>
              <a:ext uri="{FF2B5EF4-FFF2-40B4-BE49-F238E27FC236}">
                <a16:creationId xmlns:a16="http://schemas.microsoft.com/office/drawing/2014/main" id="{68896D34-09E2-4E41-BB4E-22CC30919D10}"/>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3992678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360000" y="1296000"/>
            <a:ext cx="3886200" cy="29741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5040000" y="1296000"/>
            <a:ext cx="3455071" cy="3386613"/>
          </a:xfrm>
        </p:spPr>
        <p:txBody>
          <a:bodyPr/>
          <a:lstStyle>
            <a:lvl1pPr marL="265113" indent="-265113">
              <a:buFont typeface="+mj-lt"/>
              <a:buAutoNum type="alphaLcPeriod"/>
              <a:defRPr/>
            </a:lvl1pPr>
            <a:lvl2pPr marL="627063" indent="-284163">
              <a:buFont typeface="+mj-lt"/>
              <a:buAutoNum type="alphaLcPeriod"/>
              <a:defRPr/>
            </a:lvl2pPr>
            <a:lvl3pPr marL="987425" indent="-301625">
              <a:buFont typeface="+mj-lt"/>
              <a:buAutoNum type="alphaLcPeriod"/>
              <a:defRPr/>
            </a:lvl3pPr>
            <a:lvl4pPr marL="1341438" indent="-312738">
              <a:buFont typeface="+mj-lt"/>
              <a:buAutoNum type="alphaLcPeriod"/>
              <a:defRPr/>
            </a:lvl4pPr>
            <a:lvl5pPr marL="1703388" indent="-331788">
              <a:buFont typeface="+mj-lt"/>
              <a:buAutoNum type="alphaL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3854463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bulle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360000" y="1296000"/>
            <a:ext cx="3886200" cy="29741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5040000" y="1296000"/>
            <a:ext cx="3455071" cy="3386613"/>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2108331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Tab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1229538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Cha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976702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6" name="Chart Placeholder 5">
            <a:extLst>
              <a:ext uri="{FF2B5EF4-FFF2-40B4-BE49-F238E27FC236}">
                <a16:creationId xmlns:a16="http://schemas.microsoft.com/office/drawing/2014/main" id="{F83CAF86-B09E-4864-8E99-B89C1904E0B1}"/>
              </a:ext>
            </a:extLst>
          </p:cNvPr>
          <p:cNvSpPr>
            <a:spLocks noGrp="1"/>
          </p:cNvSpPr>
          <p:nvPr>
            <p:ph type="chart" sz="quarter" idx="13"/>
          </p:nvPr>
        </p:nvSpPr>
        <p:spPr>
          <a:xfrm>
            <a:off x="360362" y="1152001"/>
            <a:ext cx="8423637" cy="3125032"/>
          </a:xfrm>
        </p:spPr>
        <p:txBody>
          <a:bodyPr anchor="ctr"/>
          <a:lstStyle>
            <a:lvl1pPr marL="0" indent="0" algn="ctr">
              <a:buNone/>
              <a:defRPr/>
            </a:lvl1pPr>
          </a:lstStyle>
          <a:p>
            <a:r>
              <a:rPr lang="en-GB" dirty="0"/>
              <a:t>Click icon to add chart</a:t>
            </a:r>
            <a:endParaRPr lang="en-IE" dirty="0"/>
          </a:p>
        </p:txBody>
      </p:sp>
    </p:spTree>
    <p:extLst>
      <p:ext uri="{BB962C8B-B14F-4D97-AF65-F5344CB8AC3E}">
        <p14:creationId xmlns:p14="http://schemas.microsoft.com/office/powerpoint/2010/main" val="2203314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6" name="Chart Placeholder 5">
            <a:extLst>
              <a:ext uri="{FF2B5EF4-FFF2-40B4-BE49-F238E27FC236}">
                <a16:creationId xmlns:a16="http://schemas.microsoft.com/office/drawing/2014/main" id="{F83CAF86-B09E-4864-8E99-B89C1904E0B1}"/>
              </a:ext>
            </a:extLst>
          </p:cNvPr>
          <p:cNvSpPr>
            <a:spLocks noGrp="1"/>
          </p:cNvSpPr>
          <p:nvPr>
            <p:ph type="chart" sz="quarter" idx="13"/>
          </p:nvPr>
        </p:nvSpPr>
        <p:spPr>
          <a:xfrm>
            <a:off x="360362" y="995362"/>
            <a:ext cx="2664000" cy="3377535"/>
          </a:xfrm>
        </p:spPr>
        <p:txBody>
          <a:bodyPr anchor="ctr"/>
          <a:lstStyle>
            <a:lvl1pPr marL="0" indent="0" algn="ctr">
              <a:buNone/>
              <a:defRPr/>
            </a:lvl1pPr>
          </a:lstStyle>
          <a:p>
            <a:r>
              <a:rPr lang="en-GB" dirty="0"/>
              <a:t>Click icon to add chart</a:t>
            </a:r>
            <a:endParaRPr lang="en-IE" dirty="0"/>
          </a:p>
        </p:txBody>
      </p:sp>
      <p:sp>
        <p:nvSpPr>
          <p:cNvPr id="7" name="Chart Placeholder 5">
            <a:extLst>
              <a:ext uri="{FF2B5EF4-FFF2-40B4-BE49-F238E27FC236}">
                <a16:creationId xmlns:a16="http://schemas.microsoft.com/office/drawing/2014/main" id="{77EDCE34-8E71-4217-A10F-0D763D8F8942}"/>
              </a:ext>
            </a:extLst>
          </p:cNvPr>
          <p:cNvSpPr>
            <a:spLocks noGrp="1"/>
          </p:cNvSpPr>
          <p:nvPr>
            <p:ph type="chart" sz="quarter" idx="14"/>
          </p:nvPr>
        </p:nvSpPr>
        <p:spPr>
          <a:xfrm>
            <a:off x="6120361" y="995361"/>
            <a:ext cx="2664000" cy="3377535"/>
          </a:xfrm>
        </p:spPr>
        <p:txBody>
          <a:bodyPr anchor="ctr"/>
          <a:lstStyle>
            <a:lvl1pPr marL="0" indent="0" algn="ctr">
              <a:buNone/>
              <a:defRPr/>
            </a:lvl1pPr>
          </a:lstStyle>
          <a:p>
            <a:r>
              <a:rPr lang="en-GB" dirty="0"/>
              <a:t>Click icon to add chart</a:t>
            </a:r>
            <a:endParaRPr lang="en-IE" dirty="0"/>
          </a:p>
        </p:txBody>
      </p:sp>
      <p:sp>
        <p:nvSpPr>
          <p:cNvPr id="8" name="Chart Placeholder 5">
            <a:extLst>
              <a:ext uri="{FF2B5EF4-FFF2-40B4-BE49-F238E27FC236}">
                <a16:creationId xmlns:a16="http://schemas.microsoft.com/office/drawing/2014/main" id="{F1A71357-4B1A-45CF-A0F7-D4AB5D839F3A}"/>
              </a:ext>
            </a:extLst>
          </p:cNvPr>
          <p:cNvSpPr>
            <a:spLocks noGrp="1"/>
          </p:cNvSpPr>
          <p:nvPr>
            <p:ph type="chart" sz="quarter" idx="15"/>
          </p:nvPr>
        </p:nvSpPr>
        <p:spPr>
          <a:xfrm>
            <a:off x="3240361" y="995361"/>
            <a:ext cx="2664000" cy="3377535"/>
          </a:xfrm>
        </p:spPr>
        <p:txBody>
          <a:bodyPr anchor="ctr"/>
          <a:lstStyle>
            <a:lvl1pPr marL="0" indent="0" algn="ctr">
              <a:buNone/>
              <a:defRPr/>
            </a:lvl1pPr>
          </a:lstStyle>
          <a:p>
            <a:r>
              <a:rPr lang="en-GB" dirty="0"/>
              <a:t>Click icon to add chart</a:t>
            </a:r>
            <a:endParaRPr lang="en-IE" dirty="0"/>
          </a:p>
        </p:txBody>
      </p:sp>
    </p:spTree>
    <p:extLst>
      <p:ext uri="{BB962C8B-B14F-4D97-AF65-F5344CB8AC3E}">
        <p14:creationId xmlns:p14="http://schemas.microsoft.com/office/powerpoint/2010/main" val="2131961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Cha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tx1"/>
                </a:solidFill>
              </a:defRPr>
            </a:lvl1pPr>
          </a:lstStyle>
          <a:p>
            <a:fld id="{34792895-D8E1-4817-8F28-70423B694AB5}" type="slidenum">
              <a:rPr lang="en-IE" smtClean="0"/>
              <a:pPr/>
              <a:t>‹Nr.›</a:t>
            </a:fld>
            <a:endParaRPr lang="en-IE" dirty="0"/>
          </a:p>
        </p:txBody>
      </p:sp>
      <p:sp>
        <p:nvSpPr>
          <p:cNvPr id="6" name="Content Placeholder 3">
            <a:extLst>
              <a:ext uri="{FF2B5EF4-FFF2-40B4-BE49-F238E27FC236}">
                <a16:creationId xmlns:a16="http://schemas.microsoft.com/office/drawing/2014/main" id="{587899BC-B4B8-4A65-AC89-4EE2720072A6}"/>
              </a:ext>
            </a:extLst>
          </p:cNvPr>
          <p:cNvSpPr>
            <a:spLocks noGrp="1"/>
          </p:cNvSpPr>
          <p:nvPr>
            <p:ph sz="half" idx="13"/>
          </p:nvPr>
        </p:nvSpPr>
        <p:spPr>
          <a:xfrm>
            <a:off x="5328931"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Tree>
    <p:extLst>
      <p:ext uri="{BB962C8B-B14F-4D97-AF65-F5344CB8AC3E}">
        <p14:creationId xmlns:p14="http://schemas.microsoft.com/office/powerpoint/2010/main" val="1461513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7" name="Table Placeholder 6">
            <a:extLst>
              <a:ext uri="{FF2B5EF4-FFF2-40B4-BE49-F238E27FC236}">
                <a16:creationId xmlns:a16="http://schemas.microsoft.com/office/drawing/2014/main" id="{697FF655-C402-48AC-8ACC-6E3F6AB92446}"/>
              </a:ext>
            </a:extLst>
          </p:cNvPr>
          <p:cNvSpPr>
            <a:spLocks noGrp="1"/>
          </p:cNvSpPr>
          <p:nvPr>
            <p:ph type="tbl" sz="quarter" idx="13"/>
          </p:nvPr>
        </p:nvSpPr>
        <p:spPr>
          <a:xfrm>
            <a:off x="360363" y="1152000"/>
            <a:ext cx="8423275" cy="3139781"/>
          </a:xfrm>
        </p:spPr>
        <p:txBody>
          <a:bodyPr anchor="ctr"/>
          <a:lstStyle>
            <a:lvl1pPr marL="0" indent="0" algn="ctr">
              <a:buNone/>
              <a:defRPr/>
            </a:lvl1pPr>
          </a:lstStyle>
          <a:p>
            <a:r>
              <a:rPr lang="en-GB" dirty="0"/>
              <a:t>Click icon to add table</a:t>
            </a:r>
            <a:endParaRPr lang="en-IE" dirty="0"/>
          </a:p>
        </p:txBody>
      </p:sp>
      <p:pic>
        <p:nvPicPr>
          <p:cNvPr id="6" name="Picture 5">
            <a:extLst>
              <a:ext uri="{FF2B5EF4-FFF2-40B4-BE49-F238E27FC236}">
                <a16:creationId xmlns:a16="http://schemas.microsoft.com/office/drawing/2014/main" id="{00CA996B-3A63-6942-A149-7D252F85FB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0000" y="4422495"/>
            <a:ext cx="377667" cy="361005"/>
          </a:xfrm>
          <a:prstGeom prst="rect">
            <a:avLst/>
          </a:prstGeom>
        </p:spPr>
      </p:pic>
    </p:spTree>
    <p:extLst>
      <p:ext uri="{BB962C8B-B14F-4D97-AF65-F5344CB8AC3E}">
        <p14:creationId xmlns:p14="http://schemas.microsoft.com/office/powerpoint/2010/main" val="2075522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pic>
        <p:nvPicPr>
          <p:cNvPr id="6" name="Picture 5">
            <a:extLst>
              <a:ext uri="{FF2B5EF4-FFF2-40B4-BE49-F238E27FC236}">
                <a16:creationId xmlns:a16="http://schemas.microsoft.com/office/drawing/2014/main" id="{D3F1E470-8113-9F4C-94E5-729712C028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0000" y="4422495"/>
            <a:ext cx="377667" cy="361005"/>
          </a:xfrm>
          <a:prstGeom prst="rect">
            <a:avLst/>
          </a:prstGeom>
        </p:spPr>
      </p:pic>
    </p:spTree>
    <p:extLst>
      <p:ext uri="{BB962C8B-B14F-4D97-AF65-F5344CB8AC3E}">
        <p14:creationId xmlns:p14="http://schemas.microsoft.com/office/powerpoint/2010/main" val="2279348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C5E174-7FD8-452E-A80A-093E39691E29}"/>
              </a:ext>
            </a:extLst>
          </p:cNvPr>
          <p:cNvSpPr>
            <a:spLocks noGrp="1"/>
          </p:cNvSpPr>
          <p:nvPr>
            <p:ph type="sldNum" sz="quarter" idx="12"/>
          </p:nvPr>
        </p:nvSpPr>
        <p:spPr/>
        <p:txBody>
          <a:bodyPr/>
          <a:lstStyle/>
          <a:p>
            <a:fld id="{34792895-D8E1-4817-8F28-70423B694AB5}" type="slidenum">
              <a:rPr lang="en-IE" smtClean="0"/>
              <a:t>‹Nr.›</a:t>
            </a:fld>
            <a:endParaRPr lang="en-IE" dirty="0"/>
          </a:p>
        </p:txBody>
      </p:sp>
      <p:pic>
        <p:nvPicPr>
          <p:cNvPr id="3" name="Picture 2">
            <a:extLst>
              <a:ext uri="{FF2B5EF4-FFF2-40B4-BE49-F238E27FC236}">
                <a16:creationId xmlns:a16="http://schemas.microsoft.com/office/drawing/2014/main" id="{7A0F8FA2-523C-C94C-BBF0-65C0328E36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0000" y="4422495"/>
            <a:ext cx="377667" cy="361005"/>
          </a:xfrm>
          <a:prstGeom prst="rect">
            <a:avLst/>
          </a:prstGeom>
        </p:spPr>
      </p:pic>
    </p:spTree>
    <p:extLst>
      <p:ext uri="{BB962C8B-B14F-4D97-AF65-F5344CB8AC3E}">
        <p14:creationId xmlns:p14="http://schemas.microsoft.com/office/powerpoint/2010/main" val="371805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7BCC-1F35-4321-AF8C-DB514E8B940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600BF-3CB2-4F0E-ACDE-8491462EB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0DA710-FF7C-4AC4-8CC8-194612CD3BAF}"/>
              </a:ext>
            </a:extLst>
          </p:cNvPr>
          <p:cNvSpPr>
            <a:spLocks noGrp="1"/>
          </p:cNvSpPr>
          <p:nvPr>
            <p:ph type="dt" sz="half" idx="10"/>
          </p:nvPr>
        </p:nvSpPr>
        <p:spPr>
          <a:xfrm>
            <a:off x="628650" y="4571072"/>
            <a:ext cx="2057400" cy="273844"/>
          </a:xfrm>
          <a:prstGeom prst="rect">
            <a:avLst/>
          </a:prstGeom>
        </p:spPr>
        <p:txBody>
          <a:bodyPr/>
          <a:lstStyle/>
          <a:p>
            <a:endParaRPr lang="en-IE" dirty="0"/>
          </a:p>
        </p:txBody>
      </p:sp>
      <p:sp>
        <p:nvSpPr>
          <p:cNvPr id="5" name="Footer Placeholder 4">
            <a:extLst>
              <a:ext uri="{FF2B5EF4-FFF2-40B4-BE49-F238E27FC236}">
                <a16:creationId xmlns:a16="http://schemas.microsoft.com/office/drawing/2014/main" id="{D5A4B370-9FD8-4957-BE42-E6A177DC8F19}"/>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D81F3F84-6130-41F7-BA2A-0C5EAA749ED1}"/>
              </a:ext>
            </a:extLst>
          </p:cNvPr>
          <p:cNvSpPr>
            <a:spLocks noGrp="1"/>
          </p:cNvSpPr>
          <p:nvPr>
            <p:ph type="sldNum" sz="quarter" idx="12"/>
          </p:nvPr>
        </p:nvSpPr>
        <p:spPr/>
        <p:txBody>
          <a:bodyPr/>
          <a:lstStyle/>
          <a:p>
            <a:fld id="{34792895-D8E1-4817-8F28-70423B694AB5}" type="slidenum">
              <a:rPr lang="en-IE" smtClean="0"/>
              <a:t>‹Nr.›</a:t>
            </a:fld>
            <a:endParaRPr lang="en-IE" dirty="0"/>
          </a:p>
        </p:txBody>
      </p:sp>
    </p:spTree>
    <p:extLst>
      <p:ext uri="{BB962C8B-B14F-4D97-AF65-F5344CB8AC3E}">
        <p14:creationId xmlns:p14="http://schemas.microsoft.com/office/powerpoint/2010/main" val="1411629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015204-7E40-CB44-877B-C85E689BACE8}"/>
              </a:ext>
            </a:extLst>
          </p:cNvPr>
          <p:cNvSpPr>
            <a:spLocks noGrp="1"/>
          </p:cNvSpPr>
          <p:nvPr>
            <p:ph type="sldNum" sz="quarter" idx="12"/>
          </p:nvPr>
        </p:nvSpPr>
        <p:spPr/>
        <p:txBody>
          <a:bodyPr/>
          <a:lstStyle/>
          <a:p>
            <a:fld id="{34792895-D8E1-4817-8F28-70423B694AB5}" type="slidenum">
              <a:rPr lang="en-IE" smtClean="0"/>
              <a:pPr/>
              <a:t>‹Nr.›</a:t>
            </a:fld>
            <a:endParaRPr lang="en-IE" dirty="0"/>
          </a:p>
        </p:txBody>
      </p:sp>
      <p:grpSp>
        <p:nvGrpSpPr>
          <p:cNvPr id="6" name="Group 5">
            <a:extLst>
              <a:ext uri="{FF2B5EF4-FFF2-40B4-BE49-F238E27FC236}">
                <a16:creationId xmlns:a16="http://schemas.microsoft.com/office/drawing/2014/main" id="{476BD11C-A320-0441-8D0B-A5B1671DAC49}"/>
              </a:ext>
            </a:extLst>
          </p:cNvPr>
          <p:cNvGrpSpPr/>
          <p:nvPr userDrawn="1"/>
        </p:nvGrpSpPr>
        <p:grpSpPr>
          <a:xfrm>
            <a:off x="602266" y="1584956"/>
            <a:ext cx="4024322" cy="419361"/>
            <a:chOff x="918519" y="1495167"/>
            <a:chExt cx="12419134" cy="2117133"/>
          </a:xfrm>
        </p:grpSpPr>
        <p:sp>
          <p:nvSpPr>
            <p:cNvPr id="7" name="Rectangle: Top Corners Rounded 4">
              <a:extLst>
                <a:ext uri="{FF2B5EF4-FFF2-40B4-BE49-F238E27FC236}">
                  <a16:creationId xmlns:a16="http://schemas.microsoft.com/office/drawing/2014/main" id="{8E4BD1F4-9147-EE46-B375-D036EBBA6FC6}"/>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Rectangle: Top Corners Rounded 5">
              <a:extLst>
                <a:ext uri="{FF2B5EF4-FFF2-40B4-BE49-F238E27FC236}">
                  <a16:creationId xmlns:a16="http://schemas.microsoft.com/office/drawing/2014/main" id="{2A23E534-B8B6-8E4D-9208-877FE396F52B}"/>
                </a:ext>
              </a:extLst>
            </p:cNvPr>
            <p:cNvSpPr/>
            <p:nvPr/>
          </p:nvSpPr>
          <p:spPr>
            <a:xfrm rot="5400000">
              <a:off x="7146619" y="-2578734"/>
              <a:ext cx="2117126" cy="1026494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9" name="Group 8">
            <a:extLst>
              <a:ext uri="{FF2B5EF4-FFF2-40B4-BE49-F238E27FC236}">
                <a16:creationId xmlns:a16="http://schemas.microsoft.com/office/drawing/2014/main" id="{69DA672F-7776-2549-86AF-55AA3BA67937}"/>
              </a:ext>
            </a:extLst>
          </p:cNvPr>
          <p:cNvGrpSpPr/>
          <p:nvPr userDrawn="1"/>
        </p:nvGrpSpPr>
        <p:grpSpPr>
          <a:xfrm>
            <a:off x="602266" y="2126959"/>
            <a:ext cx="4024322" cy="419361"/>
            <a:chOff x="918519" y="1495167"/>
            <a:chExt cx="12419134" cy="2117133"/>
          </a:xfrm>
        </p:grpSpPr>
        <p:sp>
          <p:nvSpPr>
            <p:cNvPr id="10" name="Rectangle: Top Corners Rounded 4">
              <a:extLst>
                <a:ext uri="{FF2B5EF4-FFF2-40B4-BE49-F238E27FC236}">
                  <a16:creationId xmlns:a16="http://schemas.microsoft.com/office/drawing/2014/main" id="{CF0F3993-C369-354D-ADE5-11B998662734}"/>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Rectangle: Top Corners Rounded 5">
              <a:extLst>
                <a:ext uri="{FF2B5EF4-FFF2-40B4-BE49-F238E27FC236}">
                  <a16:creationId xmlns:a16="http://schemas.microsoft.com/office/drawing/2014/main" id="{BA20DB28-FC28-1A4E-B79B-96411E3A8D9F}"/>
                </a:ext>
              </a:extLst>
            </p:cNvPr>
            <p:cNvSpPr/>
            <p:nvPr/>
          </p:nvSpPr>
          <p:spPr>
            <a:xfrm rot="5400000">
              <a:off x="7146619" y="-2578734"/>
              <a:ext cx="2117126" cy="1026494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2" name="Group 11">
            <a:extLst>
              <a:ext uri="{FF2B5EF4-FFF2-40B4-BE49-F238E27FC236}">
                <a16:creationId xmlns:a16="http://schemas.microsoft.com/office/drawing/2014/main" id="{FDADEC25-7E51-0943-A1E1-BEEBFF7C8491}"/>
              </a:ext>
            </a:extLst>
          </p:cNvPr>
          <p:cNvGrpSpPr/>
          <p:nvPr userDrawn="1"/>
        </p:nvGrpSpPr>
        <p:grpSpPr>
          <a:xfrm>
            <a:off x="602266" y="2668962"/>
            <a:ext cx="4024322" cy="419361"/>
            <a:chOff x="918519" y="1495167"/>
            <a:chExt cx="12419134" cy="2117133"/>
          </a:xfrm>
        </p:grpSpPr>
        <p:sp>
          <p:nvSpPr>
            <p:cNvPr id="13" name="Rectangle: Top Corners Rounded 4">
              <a:extLst>
                <a:ext uri="{FF2B5EF4-FFF2-40B4-BE49-F238E27FC236}">
                  <a16:creationId xmlns:a16="http://schemas.microsoft.com/office/drawing/2014/main" id="{22D92560-F746-EE43-BAE1-0DACF46FFCF3}"/>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Top Corners Rounded 5">
              <a:extLst>
                <a:ext uri="{FF2B5EF4-FFF2-40B4-BE49-F238E27FC236}">
                  <a16:creationId xmlns:a16="http://schemas.microsoft.com/office/drawing/2014/main" id="{ABA0EC68-5114-8D4F-8313-8FA3AF70BC76}"/>
                </a:ext>
              </a:extLst>
            </p:cNvPr>
            <p:cNvSpPr/>
            <p:nvPr/>
          </p:nvSpPr>
          <p:spPr>
            <a:xfrm rot="5400000">
              <a:off x="7146619" y="-2578734"/>
              <a:ext cx="2117126" cy="1026494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5" name="Group 14">
            <a:extLst>
              <a:ext uri="{FF2B5EF4-FFF2-40B4-BE49-F238E27FC236}">
                <a16:creationId xmlns:a16="http://schemas.microsoft.com/office/drawing/2014/main" id="{20541AF6-7CE7-5245-9365-6D9A08FC4E7A}"/>
              </a:ext>
            </a:extLst>
          </p:cNvPr>
          <p:cNvGrpSpPr/>
          <p:nvPr userDrawn="1"/>
        </p:nvGrpSpPr>
        <p:grpSpPr>
          <a:xfrm>
            <a:off x="602266" y="3210966"/>
            <a:ext cx="4024322" cy="419361"/>
            <a:chOff x="918519" y="1495167"/>
            <a:chExt cx="12419134" cy="2117133"/>
          </a:xfrm>
        </p:grpSpPr>
        <p:sp>
          <p:nvSpPr>
            <p:cNvPr id="16" name="Rectangle: Top Corners Rounded 4">
              <a:extLst>
                <a:ext uri="{FF2B5EF4-FFF2-40B4-BE49-F238E27FC236}">
                  <a16:creationId xmlns:a16="http://schemas.microsoft.com/office/drawing/2014/main" id="{2325E95C-A973-294B-900C-D63B3DAE5919}"/>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Rectangle: Top Corners Rounded 5">
              <a:extLst>
                <a:ext uri="{FF2B5EF4-FFF2-40B4-BE49-F238E27FC236}">
                  <a16:creationId xmlns:a16="http://schemas.microsoft.com/office/drawing/2014/main" id="{BA9DF540-0C3F-1D4E-938A-E2AD1DA458B9}"/>
                </a:ext>
              </a:extLst>
            </p:cNvPr>
            <p:cNvSpPr/>
            <p:nvPr/>
          </p:nvSpPr>
          <p:spPr>
            <a:xfrm rot="5400000">
              <a:off x="7146619" y="-2578734"/>
              <a:ext cx="2117126" cy="1026494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oup 17">
            <a:extLst>
              <a:ext uri="{FF2B5EF4-FFF2-40B4-BE49-F238E27FC236}">
                <a16:creationId xmlns:a16="http://schemas.microsoft.com/office/drawing/2014/main" id="{90A0448C-5CF2-7044-8C84-165EB137CCA5}"/>
              </a:ext>
            </a:extLst>
          </p:cNvPr>
          <p:cNvGrpSpPr/>
          <p:nvPr userDrawn="1"/>
        </p:nvGrpSpPr>
        <p:grpSpPr>
          <a:xfrm>
            <a:off x="609214" y="3801863"/>
            <a:ext cx="4024322" cy="419361"/>
            <a:chOff x="918519" y="1495167"/>
            <a:chExt cx="12419134" cy="2117133"/>
          </a:xfrm>
        </p:grpSpPr>
        <p:sp>
          <p:nvSpPr>
            <p:cNvPr id="19" name="Rectangle: Top Corners Rounded 4">
              <a:extLst>
                <a:ext uri="{FF2B5EF4-FFF2-40B4-BE49-F238E27FC236}">
                  <a16:creationId xmlns:a16="http://schemas.microsoft.com/office/drawing/2014/main" id="{C8F5E9CF-DCAA-0A49-A742-BC0A136DCC09}"/>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Rectangle: Top Corners Rounded 5">
              <a:extLst>
                <a:ext uri="{FF2B5EF4-FFF2-40B4-BE49-F238E27FC236}">
                  <a16:creationId xmlns:a16="http://schemas.microsoft.com/office/drawing/2014/main" id="{BD9C591D-591B-A344-BA26-2D9B14E23EB2}"/>
                </a:ext>
              </a:extLst>
            </p:cNvPr>
            <p:cNvSpPr/>
            <p:nvPr/>
          </p:nvSpPr>
          <p:spPr>
            <a:xfrm rot="5400000">
              <a:off x="7146619" y="-2578734"/>
              <a:ext cx="2117126" cy="1026494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2" name="Slide Number Placeholder 4">
            <a:extLst>
              <a:ext uri="{FF2B5EF4-FFF2-40B4-BE49-F238E27FC236}">
                <a16:creationId xmlns:a16="http://schemas.microsoft.com/office/drawing/2014/main" id="{E1EDA146-623B-A444-A186-9B78172D14E2}"/>
              </a:ext>
            </a:extLst>
          </p:cNvPr>
          <p:cNvSpPr txBox="1">
            <a:spLocks/>
          </p:cNvSpPr>
          <p:nvPr userDrawn="1"/>
        </p:nvSpPr>
        <p:spPr>
          <a:xfrm>
            <a:off x="7986459" y="4571072"/>
            <a:ext cx="797541" cy="273844"/>
          </a:xfrm>
          <a:prstGeom prst="rect">
            <a:avLst/>
          </a:prstGeom>
        </p:spPr>
        <p:txBody>
          <a:bodyPr vert="horz" lIns="91440" tIns="45720" rIns="91440" bIns="45720" rtlCol="0" anchor="b"/>
          <a:lstStyle>
            <a:defPPr>
              <a:defRPr lang="en-US"/>
            </a:defPPr>
            <a:lvl1pPr marL="0" algn="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792895-D8E1-4817-8F28-70423B694AB5}" type="slidenum">
              <a:rPr lang="en-IE" smtClean="0"/>
              <a:pPr/>
              <a:t>‹Nr.›</a:t>
            </a:fld>
            <a:endParaRPr lang="en-IE" dirty="0"/>
          </a:p>
        </p:txBody>
      </p:sp>
      <p:sp>
        <p:nvSpPr>
          <p:cNvPr id="23" name="TextBox 22">
            <a:extLst>
              <a:ext uri="{FF2B5EF4-FFF2-40B4-BE49-F238E27FC236}">
                <a16:creationId xmlns:a16="http://schemas.microsoft.com/office/drawing/2014/main" id="{67AD20AF-337B-C043-95D5-A8B4AEA1B845}"/>
              </a:ext>
            </a:extLst>
          </p:cNvPr>
          <p:cNvSpPr txBox="1"/>
          <p:nvPr userDrawn="1"/>
        </p:nvSpPr>
        <p:spPr>
          <a:xfrm>
            <a:off x="1270691" y="1663831"/>
            <a:ext cx="3087952" cy="261610"/>
          </a:xfrm>
          <a:prstGeom prst="rect">
            <a:avLst/>
          </a:prstGeom>
          <a:noFill/>
        </p:spPr>
        <p:txBody>
          <a:bodyPr wrap="square" rtlCol="0">
            <a:spAutoFit/>
          </a:bodyPr>
          <a:lstStyle/>
          <a:p>
            <a:pPr lvl="0" defTabSz="622300">
              <a:spcBef>
                <a:spcPct val="0"/>
              </a:spcBef>
            </a:pPr>
            <a:r>
              <a:rPr lang="it-IT" sz="1100" b="1" dirty="0">
                <a:solidFill>
                  <a:schemeClr val="bg2"/>
                </a:solidFill>
                <a:latin typeface="Arial" panose="020B0604020202020204" pitchFamily="34" charset="0"/>
                <a:cs typeface="Arial" panose="020B0604020202020204" pitchFamily="34" charset="0"/>
              </a:rPr>
              <a:t>Established in Dublin in 1997</a:t>
            </a:r>
          </a:p>
        </p:txBody>
      </p:sp>
      <p:sp>
        <p:nvSpPr>
          <p:cNvPr id="24" name="TextBox 23">
            <a:extLst>
              <a:ext uri="{FF2B5EF4-FFF2-40B4-BE49-F238E27FC236}">
                <a16:creationId xmlns:a16="http://schemas.microsoft.com/office/drawing/2014/main" id="{0636FA86-DF2F-D340-952B-E680E7E8B9B3}"/>
              </a:ext>
            </a:extLst>
          </p:cNvPr>
          <p:cNvSpPr txBox="1"/>
          <p:nvPr userDrawn="1"/>
        </p:nvSpPr>
        <p:spPr>
          <a:xfrm>
            <a:off x="1270691" y="2214298"/>
            <a:ext cx="1690165" cy="244682"/>
          </a:xfrm>
          <a:prstGeom prst="rect">
            <a:avLst/>
          </a:prstGeom>
          <a:noFill/>
        </p:spPr>
        <p:txBody>
          <a:bodyPr wrap="square" rtlCol="0">
            <a:spAutoFit/>
          </a:bodyPr>
          <a:lstStyle/>
          <a:p>
            <a:pPr lvl="0" defTabSz="622300">
              <a:lnSpc>
                <a:spcPct val="90000"/>
              </a:lnSpc>
              <a:spcBef>
                <a:spcPct val="0"/>
              </a:spcBef>
            </a:pPr>
            <a:r>
              <a:rPr lang="it-IT" sz="1100" b="1" dirty="0">
                <a:solidFill>
                  <a:schemeClr val="bg2"/>
                </a:solidFill>
                <a:latin typeface="Arial" panose="020B0604020202020204" pitchFamily="34" charset="0"/>
                <a:cs typeface="Arial" panose="020B0604020202020204" pitchFamily="34" charset="0"/>
              </a:rPr>
              <a:t>131 employees </a:t>
            </a:r>
          </a:p>
        </p:txBody>
      </p:sp>
      <p:sp>
        <p:nvSpPr>
          <p:cNvPr id="25" name="TextBox 24">
            <a:extLst>
              <a:ext uri="{FF2B5EF4-FFF2-40B4-BE49-F238E27FC236}">
                <a16:creationId xmlns:a16="http://schemas.microsoft.com/office/drawing/2014/main" id="{21897430-99C5-B442-A590-7F110D14197C}"/>
              </a:ext>
            </a:extLst>
          </p:cNvPr>
          <p:cNvSpPr txBox="1"/>
          <p:nvPr userDrawn="1"/>
        </p:nvSpPr>
        <p:spPr>
          <a:xfrm>
            <a:off x="1270691" y="2756301"/>
            <a:ext cx="2176915" cy="244682"/>
          </a:xfrm>
          <a:prstGeom prst="rect">
            <a:avLst/>
          </a:prstGeom>
          <a:noFill/>
        </p:spPr>
        <p:txBody>
          <a:bodyPr wrap="square" rtlCol="0">
            <a:spAutoFit/>
          </a:bodyPr>
          <a:lstStyle/>
          <a:p>
            <a:pPr lvl="0" defTabSz="622300">
              <a:lnSpc>
                <a:spcPct val="90000"/>
              </a:lnSpc>
              <a:spcBef>
                <a:spcPct val="0"/>
              </a:spcBef>
            </a:pPr>
            <a:r>
              <a:rPr lang="it-IT" sz="1100" b="1" dirty="0">
                <a:solidFill>
                  <a:schemeClr val="bg2"/>
                </a:solidFill>
                <a:latin typeface="Arial" panose="020B0604020202020204" pitchFamily="34" charset="0"/>
                <a:cs typeface="Arial" panose="020B0604020202020204" pitchFamily="34" charset="0"/>
              </a:rPr>
              <a:t>Over €43 billion in AUM</a:t>
            </a:r>
          </a:p>
        </p:txBody>
      </p:sp>
      <p:sp>
        <p:nvSpPr>
          <p:cNvPr id="26" name="TextBox 25">
            <a:extLst>
              <a:ext uri="{FF2B5EF4-FFF2-40B4-BE49-F238E27FC236}">
                <a16:creationId xmlns:a16="http://schemas.microsoft.com/office/drawing/2014/main" id="{F05752CF-A5FB-F04A-8303-6A67329995C5}"/>
              </a:ext>
            </a:extLst>
          </p:cNvPr>
          <p:cNvSpPr txBox="1"/>
          <p:nvPr userDrawn="1"/>
        </p:nvSpPr>
        <p:spPr>
          <a:xfrm>
            <a:off x="1270691" y="3289841"/>
            <a:ext cx="3075775" cy="261610"/>
          </a:xfrm>
          <a:prstGeom prst="rect">
            <a:avLst/>
          </a:prstGeom>
          <a:noFill/>
        </p:spPr>
        <p:txBody>
          <a:bodyPr wrap="square" rtlCol="0">
            <a:spAutoFit/>
          </a:bodyPr>
          <a:lstStyle/>
          <a:p>
            <a:pPr lvl="0" defTabSz="622300">
              <a:spcBef>
                <a:spcPct val="0"/>
              </a:spcBef>
            </a:pPr>
            <a:r>
              <a:rPr lang="it-IT" sz="1100" b="1" dirty="0">
                <a:solidFill>
                  <a:schemeClr val="bg2"/>
                </a:solidFill>
                <a:latin typeface="Arial" panose="020B0604020202020204" pitchFamily="34" charset="0"/>
                <a:cs typeface="Arial" panose="020B0604020202020204" pitchFamily="34" charset="0"/>
              </a:rPr>
              <a:t>44 Investment Professionals</a:t>
            </a:r>
          </a:p>
        </p:txBody>
      </p:sp>
      <p:sp>
        <p:nvSpPr>
          <p:cNvPr id="27" name="TextBox 26">
            <a:extLst>
              <a:ext uri="{FF2B5EF4-FFF2-40B4-BE49-F238E27FC236}">
                <a16:creationId xmlns:a16="http://schemas.microsoft.com/office/drawing/2014/main" id="{8043575E-61A7-1043-AD38-C320B4A043F8}"/>
              </a:ext>
            </a:extLst>
          </p:cNvPr>
          <p:cNvSpPr txBox="1"/>
          <p:nvPr userDrawn="1"/>
        </p:nvSpPr>
        <p:spPr>
          <a:xfrm>
            <a:off x="1270691" y="3796100"/>
            <a:ext cx="3292321" cy="430887"/>
          </a:xfrm>
          <a:prstGeom prst="rect">
            <a:avLst/>
          </a:prstGeom>
          <a:noFill/>
        </p:spPr>
        <p:txBody>
          <a:bodyPr wrap="square" rtlCol="0">
            <a:spAutoFit/>
          </a:bodyPr>
          <a:lstStyle/>
          <a:p>
            <a:pPr lvl="0" defTabSz="622300">
              <a:spcBef>
                <a:spcPct val="0"/>
              </a:spcBef>
            </a:pPr>
            <a:r>
              <a:rPr lang="it-IT" sz="1100" b="1" dirty="0">
                <a:solidFill>
                  <a:schemeClr val="bg2"/>
                </a:solidFill>
                <a:latin typeface="Arial" panose="020B0604020202020204" pitchFamily="34" charset="0"/>
                <a:cs typeface="Arial" panose="020B0604020202020204" pitchFamily="34" charset="0"/>
              </a:rPr>
              <a:t>Average experience of Senior Managers (Investment Team): 27 years</a:t>
            </a:r>
          </a:p>
        </p:txBody>
      </p:sp>
      <p:sp>
        <p:nvSpPr>
          <p:cNvPr id="28" name="Freeform 205">
            <a:extLst>
              <a:ext uri="{FF2B5EF4-FFF2-40B4-BE49-F238E27FC236}">
                <a16:creationId xmlns:a16="http://schemas.microsoft.com/office/drawing/2014/main" id="{CB64A9C1-F7DF-2145-A034-05224C2C7B97}"/>
              </a:ext>
            </a:extLst>
          </p:cNvPr>
          <p:cNvSpPr>
            <a:spLocks noEditPoints="1"/>
          </p:cNvSpPr>
          <p:nvPr userDrawn="1"/>
        </p:nvSpPr>
        <p:spPr bwMode="auto">
          <a:xfrm>
            <a:off x="778276" y="1641243"/>
            <a:ext cx="346028" cy="293349"/>
          </a:xfrm>
          <a:custGeom>
            <a:avLst/>
            <a:gdLst>
              <a:gd name="T0" fmla="*/ 21 w 29"/>
              <a:gd name="T1" fmla="*/ 9 h 26"/>
              <a:gd name="T2" fmla="*/ 29 w 29"/>
              <a:gd name="T3" fmla="*/ 9 h 26"/>
              <a:gd name="T4" fmla="*/ 29 w 29"/>
              <a:gd name="T5" fmla="*/ 10 h 26"/>
              <a:gd name="T6" fmla="*/ 22 w 29"/>
              <a:gd name="T7" fmla="*/ 11 h 26"/>
              <a:gd name="T8" fmla="*/ 28 w 29"/>
              <a:gd name="T9" fmla="*/ 23 h 26"/>
              <a:gd name="T10" fmla="*/ 28 w 29"/>
              <a:gd name="T11" fmla="*/ 11 h 26"/>
              <a:gd name="T12" fmla="*/ 23 w 29"/>
              <a:gd name="T13" fmla="*/ 11 h 26"/>
              <a:gd name="T14" fmla="*/ 23 w 29"/>
              <a:gd name="T15" fmla="*/ 24 h 26"/>
              <a:gd name="T16" fmla="*/ 28 w 29"/>
              <a:gd name="T17" fmla="*/ 23 h 26"/>
              <a:gd name="T18" fmla="*/ 0 w 29"/>
              <a:gd name="T19" fmla="*/ 9 h 26"/>
              <a:gd name="T20" fmla="*/ 8 w 29"/>
              <a:gd name="T21" fmla="*/ 9 h 26"/>
              <a:gd name="T22" fmla="*/ 8 w 29"/>
              <a:gd name="T23" fmla="*/ 10 h 26"/>
              <a:gd name="T24" fmla="*/ 1 w 29"/>
              <a:gd name="T25" fmla="*/ 11 h 26"/>
              <a:gd name="T26" fmla="*/ 1 w 29"/>
              <a:gd name="T27" fmla="*/ 6 h 26"/>
              <a:gd name="T28" fmla="*/ 15 w 29"/>
              <a:gd name="T29" fmla="*/ 0 h 26"/>
              <a:gd name="T30" fmla="*/ 29 w 29"/>
              <a:gd name="T31" fmla="*/ 7 h 26"/>
              <a:gd name="T32" fmla="*/ 29 w 29"/>
              <a:gd name="T33" fmla="*/ 8 h 26"/>
              <a:gd name="T34" fmla="*/ 0 w 29"/>
              <a:gd name="T35" fmla="*/ 8 h 26"/>
              <a:gd name="T36" fmla="*/ 1 w 29"/>
              <a:gd name="T37" fmla="*/ 6 h 26"/>
              <a:gd name="T38" fmla="*/ 25 w 29"/>
              <a:gd name="T39" fmla="*/ 6 h 26"/>
              <a:gd name="T40" fmla="*/ 25 w 29"/>
              <a:gd name="T41" fmla="*/ 6 h 26"/>
              <a:gd name="T42" fmla="*/ 15 w 29"/>
              <a:gd name="T43" fmla="*/ 2 h 26"/>
              <a:gd name="T44" fmla="*/ 5 w 29"/>
              <a:gd name="T45" fmla="*/ 6 h 26"/>
              <a:gd name="T46" fmla="*/ 0 w 29"/>
              <a:gd name="T47" fmla="*/ 26 h 26"/>
              <a:gd name="T48" fmla="*/ 1 w 29"/>
              <a:gd name="T49" fmla="*/ 24 h 26"/>
              <a:gd name="T50" fmla="*/ 29 w 29"/>
              <a:gd name="T51" fmla="*/ 25 h 26"/>
              <a:gd name="T52" fmla="*/ 29 w 29"/>
              <a:gd name="T53" fmla="*/ 26 h 26"/>
              <a:gd name="T54" fmla="*/ 0 w 29"/>
              <a:gd name="T55" fmla="*/ 26 h 26"/>
              <a:gd name="T56" fmla="*/ 7 w 29"/>
              <a:gd name="T57" fmla="*/ 11 h 26"/>
              <a:gd name="T58" fmla="*/ 2 w 29"/>
              <a:gd name="T59" fmla="*/ 11 h 26"/>
              <a:gd name="T60" fmla="*/ 2 w 29"/>
              <a:gd name="T61" fmla="*/ 23 h 26"/>
              <a:gd name="T62" fmla="*/ 7 w 29"/>
              <a:gd name="T63" fmla="*/ 24 h 26"/>
              <a:gd name="T64" fmla="*/ 11 w 29"/>
              <a:gd name="T65" fmla="*/ 10 h 26"/>
              <a:gd name="T66" fmla="*/ 11 w 29"/>
              <a:gd name="T67" fmla="*/ 9 h 26"/>
              <a:gd name="T68" fmla="*/ 19 w 29"/>
              <a:gd name="T69" fmla="*/ 9 h 26"/>
              <a:gd name="T70" fmla="*/ 18 w 29"/>
              <a:gd name="T71" fmla="*/ 11 h 26"/>
              <a:gd name="T72" fmla="*/ 11 w 29"/>
              <a:gd name="T73" fmla="*/ 10 h 26"/>
              <a:gd name="T74" fmla="*/ 17 w 29"/>
              <a:gd name="T75" fmla="*/ 11 h 26"/>
              <a:gd name="T76" fmla="*/ 12 w 29"/>
              <a:gd name="T77" fmla="*/ 11 h 26"/>
              <a:gd name="T78" fmla="*/ 12 w 29"/>
              <a:gd name="T79" fmla="*/ 23 h 26"/>
              <a:gd name="T80" fmla="*/ 17 w 29"/>
              <a:gd name="T8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 h="26">
                <a:moveTo>
                  <a:pt x="21" y="10"/>
                </a:moveTo>
                <a:cubicBezTo>
                  <a:pt x="21" y="9"/>
                  <a:pt x="21" y="9"/>
                  <a:pt x="21" y="9"/>
                </a:cubicBezTo>
                <a:cubicBezTo>
                  <a:pt x="21" y="9"/>
                  <a:pt x="21" y="9"/>
                  <a:pt x="22" y="9"/>
                </a:cubicBezTo>
                <a:cubicBezTo>
                  <a:pt x="29" y="9"/>
                  <a:pt x="29" y="9"/>
                  <a:pt x="29" y="9"/>
                </a:cubicBezTo>
                <a:cubicBezTo>
                  <a:pt x="29" y="9"/>
                  <a:pt x="29" y="9"/>
                  <a:pt x="29" y="9"/>
                </a:cubicBezTo>
                <a:cubicBezTo>
                  <a:pt x="29" y="10"/>
                  <a:pt x="29" y="10"/>
                  <a:pt x="29" y="10"/>
                </a:cubicBezTo>
                <a:cubicBezTo>
                  <a:pt x="29" y="10"/>
                  <a:pt x="29" y="11"/>
                  <a:pt x="29" y="11"/>
                </a:cubicBezTo>
                <a:cubicBezTo>
                  <a:pt x="22" y="11"/>
                  <a:pt x="22" y="11"/>
                  <a:pt x="22" y="11"/>
                </a:cubicBezTo>
                <a:cubicBezTo>
                  <a:pt x="21" y="11"/>
                  <a:pt x="21" y="10"/>
                  <a:pt x="21" y="10"/>
                </a:cubicBezTo>
                <a:close/>
                <a:moveTo>
                  <a:pt x="28" y="23"/>
                </a:moveTo>
                <a:cubicBezTo>
                  <a:pt x="28" y="11"/>
                  <a:pt x="28" y="11"/>
                  <a:pt x="28" y="11"/>
                </a:cubicBezTo>
                <a:cubicBezTo>
                  <a:pt x="28" y="11"/>
                  <a:pt x="28" y="11"/>
                  <a:pt x="28" y="11"/>
                </a:cubicBezTo>
                <a:cubicBezTo>
                  <a:pt x="23" y="11"/>
                  <a:pt x="23" y="11"/>
                  <a:pt x="23" y="11"/>
                </a:cubicBezTo>
                <a:cubicBezTo>
                  <a:pt x="23" y="11"/>
                  <a:pt x="23" y="11"/>
                  <a:pt x="23" y="11"/>
                </a:cubicBezTo>
                <a:cubicBezTo>
                  <a:pt x="23" y="23"/>
                  <a:pt x="23" y="23"/>
                  <a:pt x="23" y="23"/>
                </a:cubicBezTo>
                <a:cubicBezTo>
                  <a:pt x="23" y="24"/>
                  <a:pt x="23" y="24"/>
                  <a:pt x="23" y="24"/>
                </a:cubicBezTo>
                <a:cubicBezTo>
                  <a:pt x="28" y="24"/>
                  <a:pt x="28" y="24"/>
                  <a:pt x="28" y="24"/>
                </a:cubicBezTo>
                <a:cubicBezTo>
                  <a:pt x="28" y="24"/>
                  <a:pt x="28" y="24"/>
                  <a:pt x="28" y="23"/>
                </a:cubicBezTo>
                <a:close/>
                <a:moveTo>
                  <a:pt x="0" y="10"/>
                </a:moveTo>
                <a:cubicBezTo>
                  <a:pt x="0" y="9"/>
                  <a:pt x="0" y="9"/>
                  <a:pt x="0" y="9"/>
                </a:cubicBezTo>
                <a:cubicBezTo>
                  <a:pt x="0" y="9"/>
                  <a:pt x="1" y="9"/>
                  <a:pt x="1" y="9"/>
                </a:cubicBezTo>
                <a:cubicBezTo>
                  <a:pt x="8" y="9"/>
                  <a:pt x="8" y="9"/>
                  <a:pt x="8" y="9"/>
                </a:cubicBezTo>
                <a:cubicBezTo>
                  <a:pt x="8" y="9"/>
                  <a:pt x="8" y="9"/>
                  <a:pt x="8" y="9"/>
                </a:cubicBezTo>
                <a:cubicBezTo>
                  <a:pt x="8" y="10"/>
                  <a:pt x="8" y="10"/>
                  <a:pt x="8" y="10"/>
                </a:cubicBezTo>
                <a:cubicBezTo>
                  <a:pt x="8" y="10"/>
                  <a:pt x="8" y="11"/>
                  <a:pt x="8" y="11"/>
                </a:cubicBezTo>
                <a:cubicBezTo>
                  <a:pt x="1" y="11"/>
                  <a:pt x="1" y="11"/>
                  <a:pt x="1" y="11"/>
                </a:cubicBezTo>
                <a:cubicBezTo>
                  <a:pt x="1" y="11"/>
                  <a:pt x="0" y="10"/>
                  <a:pt x="0" y="10"/>
                </a:cubicBezTo>
                <a:close/>
                <a:moveTo>
                  <a:pt x="1" y="6"/>
                </a:moveTo>
                <a:cubicBezTo>
                  <a:pt x="14" y="0"/>
                  <a:pt x="14" y="0"/>
                  <a:pt x="14" y="0"/>
                </a:cubicBezTo>
                <a:cubicBezTo>
                  <a:pt x="15" y="0"/>
                  <a:pt x="15" y="0"/>
                  <a:pt x="15" y="0"/>
                </a:cubicBezTo>
                <a:cubicBezTo>
                  <a:pt x="29" y="6"/>
                  <a:pt x="29" y="6"/>
                  <a:pt x="29" y="6"/>
                </a:cubicBezTo>
                <a:cubicBezTo>
                  <a:pt x="29" y="7"/>
                  <a:pt x="29" y="7"/>
                  <a:pt x="29" y="7"/>
                </a:cubicBezTo>
                <a:cubicBezTo>
                  <a:pt x="29" y="8"/>
                  <a:pt x="29" y="8"/>
                  <a:pt x="29" y="8"/>
                </a:cubicBezTo>
                <a:cubicBezTo>
                  <a:pt x="29" y="8"/>
                  <a:pt x="29" y="8"/>
                  <a:pt x="29" y="8"/>
                </a:cubicBezTo>
                <a:cubicBezTo>
                  <a:pt x="1" y="8"/>
                  <a:pt x="1" y="8"/>
                  <a:pt x="1" y="8"/>
                </a:cubicBezTo>
                <a:cubicBezTo>
                  <a:pt x="1" y="8"/>
                  <a:pt x="0" y="8"/>
                  <a:pt x="0" y="8"/>
                </a:cubicBezTo>
                <a:cubicBezTo>
                  <a:pt x="0" y="7"/>
                  <a:pt x="0" y="7"/>
                  <a:pt x="0" y="7"/>
                </a:cubicBezTo>
                <a:cubicBezTo>
                  <a:pt x="0" y="7"/>
                  <a:pt x="1" y="7"/>
                  <a:pt x="1" y="6"/>
                </a:cubicBezTo>
                <a:close/>
                <a:moveTo>
                  <a:pt x="5" y="6"/>
                </a:moveTo>
                <a:cubicBezTo>
                  <a:pt x="25" y="6"/>
                  <a:pt x="25" y="6"/>
                  <a:pt x="25" y="6"/>
                </a:cubicBezTo>
                <a:cubicBezTo>
                  <a:pt x="25" y="6"/>
                  <a:pt x="25" y="6"/>
                  <a:pt x="25" y="6"/>
                </a:cubicBezTo>
                <a:cubicBezTo>
                  <a:pt x="25" y="6"/>
                  <a:pt x="25" y="6"/>
                  <a:pt x="25" y="6"/>
                </a:cubicBezTo>
                <a:cubicBezTo>
                  <a:pt x="15" y="2"/>
                  <a:pt x="15" y="2"/>
                  <a:pt x="15" y="2"/>
                </a:cubicBezTo>
                <a:cubicBezTo>
                  <a:pt x="15" y="2"/>
                  <a:pt x="15" y="2"/>
                  <a:pt x="15" y="2"/>
                </a:cubicBezTo>
                <a:cubicBezTo>
                  <a:pt x="5" y="6"/>
                  <a:pt x="5" y="6"/>
                  <a:pt x="5" y="6"/>
                </a:cubicBezTo>
                <a:cubicBezTo>
                  <a:pt x="5" y="6"/>
                  <a:pt x="5" y="6"/>
                  <a:pt x="5" y="6"/>
                </a:cubicBezTo>
                <a:cubicBezTo>
                  <a:pt x="5" y="6"/>
                  <a:pt x="5" y="6"/>
                  <a:pt x="5" y="6"/>
                </a:cubicBezTo>
                <a:close/>
                <a:moveTo>
                  <a:pt x="0" y="26"/>
                </a:moveTo>
                <a:cubicBezTo>
                  <a:pt x="0" y="25"/>
                  <a:pt x="0" y="25"/>
                  <a:pt x="0" y="25"/>
                </a:cubicBezTo>
                <a:cubicBezTo>
                  <a:pt x="0" y="24"/>
                  <a:pt x="1" y="24"/>
                  <a:pt x="1" y="24"/>
                </a:cubicBezTo>
                <a:cubicBezTo>
                  <a:pt x="29" y="24"/>
                  <a:pt x="29" y="24"/>
                  <a:pt x="29" y="24"/>
                </a:cubicBezTo>
                <a:cubicBezTo>
                  <a:pt x="29" y="24"/>
                  <a:pt x="29" y="24"/>
                  <a:pt x="29" y="25"/>
                </a:cubicBezTo>
                <a:cubicBezTo>
                  <a:pt x="29" y="26"/>
                  <a:pt x="29" y="26"/>
                  <a:pt x="29" y="26"/>
                </a:cubicBezTo>
                <a:cubicBezTo>
                  <a:pt x="29" y="26"/>
                  <a:pt x="29" y="26"/>
                  <a:pt x="29" y="26"/>
                </a:cubicBezTo>
                <a:cubicBezTo>
                  <a:pt x="1" y="26"/>
                  <a:pt x="1" y="26"/>
                  <a:pt x="1" y="26"/>
                </a:cubicBezTo>
                <a:cubicBezTo>
                  <a:pt x="1" y="26"/>
                  <a:pt x="0" y="26"/>
                  <a:pt x="0" y="26"/>
                </a:cubicBezTo>
                <a:close/>
                <a:moveTo>
                  <a:pt x="7" y="23"/>
                </a:moveTo>
                <a:cubicBezTo>
                  <a:pt x="7" y="11"/>
                  <a:pt x="7" y="11"/>
                  <a:pt x="7" y="11"/>
                </a:cubicBezTo>
                <a:cubicBezTo>
                  <a:pt x="7" y="11"/>
                  <a:pt x="7" y="11"/>
                  <a:pt x="7" y="11"/>
                </a:cubicBezTo>
                <a:cubicBezTo>
                  <a:pt x="2" y="11"/>
                  <a:pt x="2" y="11"/>
                  <a:pt x="2" y="11"/>
                </a:cubicBezTo>
                <a:cubicBezTo>
                  <a:pt x="2" y="11"/>
                  <a:pt x="2" y="11"/>
                  <a:pt x="2" y="11"/>
                </a:cubicBezTo>
                <a:cubicBezTo>
                  <a:pt x="2" y="23"/>
                  <a:pt x="2" y="23"/>
                  <a:pt x="2" y="23"/>
                </a:cubicBezTo>
                <a:cubicBezTo>
                  <a:pt x="2" y="24"/>
                  <a:pt x="2" y="24"/>
                  <a:pt x="2" y="24"/>
                </a:cubicBezTo>
                <a:cubicBezTo>
                  <a:pt x="7" y="24"/>
                  <a:pt x="7" y="24"/>
                  <a:pt x="7" y="24"/>
                </a:cubicBezTo>
                <a:cubicBezTo>
                  <a:pt x="7" y="24"/>
                  <a:pt x="7" y="24"/>
                  <a:pt x="7" y="23"/>
                </a:cubicBezTo>
                <a:close/>
                <a:moveTo>
                  <a:pt x="11" y="10"/>
                </a:moveTo>
                <a:cubicBezTo>
                  <a:pt x="11" y="9"/>
                  <a:pt x="11" y="9"/>
                  <a:pt x="11" y="9"/>
                </a:cubicBezTo>
                <a:cubicBezTo>
                  <a:pt x="11" y="9"/>
                  <a:pt x="11" y="9"/>
                  <a:pt x="11" y="9"/>
                </a:cubicBezTo>
                <a:cubicBezTo>
                  <a:pt x="18" y="9"/>
                  <a:pt x="18" y="9"/>
                  <a:pt x="18" y="9"/>
                </a:cubicBezTo>
                <a:cubicBezTo>
                  <a:pt x="19" y="9"/>
                  <a:pt x="19" y="9"/>
                  <a:pt x="19" y="9"/>
                </a:cubicBezTo>
                <a:cubicBezTo>
                  <a:pt x="19" y="10"/>
                  <a:pt x="19" y="10"/>
                  <a:pt x="19" y="10"/>
                </a:cubicBezTo>
                <a:cubicBezTo>
                  <a:pt x="19" y="10"/>
                  <a:pt x="19" y="11"/>
                  <a:pt x="18" y="11"/>
                </a:cubicBezTo>
                <a:cubicBezTo>
                  <a:pt x="11" y="11"/>
                  <a:pt x="11" y="11"/>
                  <a:pt x="11" y="11"/>
                </a:cubicBezTo>
                <a:cubicBezTo>
                  <a:pt x="11" y="11"/>
                  <a:pt x="11" y="10"/>
                  <a:pt x="11" y="10"/>
                </a:cubicBezTo>
                <a:close/>
                <a:moveTo>
                  <a:pt x="17" y="23"/>
                </a:moveTo>
                <a:cubicBezTo>
                  <a:pt x="17" y="11"/>
                  <a:pt x="17" y="11"/>
                  <a:pt x="17" y="11"/>
                </a:cubicBezTo>
                <a:cubicBezTo>
                  <a:pt x="17" y="11"/>
                  <a:pt x="17" y="11"/>
                  <a:pt x="17" y="11"/>
                </a:cubicBezTo>
                <a:cubicBezTo>
                  <a:pt x="12" y="11"/>
                  <a:pt x="12" y="11"/>
                  <a:pt x="12" y="11"/>
                </a:cubicBezTo>
                <a:cubicBezTo>
                  <a:pt x="12" y="11"/>
                  <a:pt x="12" y="11"/>
                  <a:pt x="12" y="11"/>
                </a:cubicBezTo>
                <a:cubicBezTo>
                  <a:pt x="12" y="23"/>
                  <a:pt x="12" y="23"/>
                  <a:pt x="12" y="23"/>
                </a:cubicBezTo>
                <a:cubicBezTo>
                  <a:pt x="12" y="24"/>
                  <a:pt x="12" y="24"/>
                  <a:pt x="12" y="24"/>
                </a:cubicBezTo>
                <a:cubicBezTo>
                  <a:pt x="17" y="24"/>
                  <a:pt x="17" y="24"/>
                  <a:pt x="17" y="24"/>
                </a:cubicBezTo>
                <a:cubicBezTo>
                  <a:pt x="17" y="24"/>
                  <a:pt x="17" y="24"/>
                  <a:pt x="17" y="23"/>
                </a:cubicBezTo>
                <a:close/>
              </a:path>
            </a:pathLst>
          </a:custGeom>
          <a:solidFill>
            <a:schemeClr val="accent1"/>
          </a:solidFill>
          <a:ln>
            <a:noFill/>
          </a:ln>
        </p:spPr>
        <p:txBody>
          <a:bodyPr vert="horz" wrap="square" lIns="121889" tIns="60944" rIns="121889"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9" name="Freeform 260">
            <a:extLst>
              <a:ext uri="{FF2B5EF4-FFF2-40B4-BE49-F238E27FC236}">
                <a16:creationId xmlns:a16="http://schemas.microsoft.com/office/drawing/2014/main" id="{A37F6281-B22A-D949-81D0-CBA2776DF8D3}"/>
              </a:ext>
            </a:extLst>
          </p:cNvPr>
          <p:cNvSpPr>
            <a:spLocks noEditPoints="1"/>
          </p:cNvSpPr>
          <p:nvPr userDrawn="1"/>
        </p:nvSpPr>
        <p:spPr bwMode="auto">
          <a:xfrm>
            <a:off x="706490" y="3293775"/>
            <a:ext cx="203042" cy="255837"/>
          </a:xfrm>
          <a:custGeom>
            <a:avLst/>
            <a:gdLst>
              <a:gd name="T0" fmla="*/ 0 w 26"/>
              <a:gd name="T1" fmla="*/ 28 h 35"/>
              <a:gd name="T2" fmla="*/ 0 w 26"/>
              <a:gd name="T3" fmla="*/ 33 h 35"/>
              <a:gd name="T4" fmla="*/ 2 w 26"/>
              <a:gd name="T5" fmla="*/ 35 h 35"/>
              <a:gd name="T6" fmla="*/ 24 w 26"/>
              <a:gd name="T7" fmla="*/ 35 h 35"/>
              <a:gd name="T8" fmla="*/ 26 w 26"/>
              <a:gd name="T9" fmla="*/ 33 h 35"/>
              <a:gd name="T10" fmla="*/ 26 w 26"/>
              <a:gd name="T11" fmla="*/ 28 h 35"/>
              <a:gd name="T12" fmla="*/ 19 w 26"/>
              <a:gd name="T13" fmla="*/ 22 h 35"/>
              <a:gd name="T14" fmla="*/ 14 w 26"/>
              <a:gd name="T15" fmla="*/ 33 h 35"/>
              <a:gd name="T16" fmla="*/ 14 w 26"/>
              <a:gd name="T17" fmla="*/ 26 h 35"/>
              <a:gd name="T18" fmla="*/ 14 w 26"/>
              <a:gd name="T19" fmla="*/ 26 h 35"/>
              <a:gd name="T20" fmla="*/ 15 w 26"/>
              <a:gd name="T21" fmla="*/ 25 h 35"/>
              <a:gd name="T22" fmla="*/ 15 w 26"/>
              <a:gd name="T23" fmla="*/ 24 h 35"/>
              <a:gd name="T24" fmla="*/ 14 w 26"/>
              <a:gd name="T25" fmla="*/ 24 h 35"/>
              <a:gd name="T26" fmla="*/ 12 w 26"/>
              <a:gd name="T27" fmla="*/ 24 h 35"/>
              <a:gd name="T28" fmla="*/ 12 w 26"/>
              <a:gd name="T29" fmla="*/ 24 h 35"/>
              <a:gd name="T30" fmla="*/ 12 w 26"/>
              <a:gd name="T31" fmla="*/ 25 h 35"/>
              <a:gd name="T32" fmla="*/ 13 w 26"/>
              <a:gd name="T33" fmla="*/ 26 h 35"/>
              <a:gd name="T34" fmla="*/ 13 w 26"/>
              <a:gd name="T35" fmla="*/ 26 h 35"/>
              <a:gd name="T36" fmla="*/ 12 w 26"/>
              <a:gd name="T37" fmla="*/ 33 h 35"/>
              <a:gd name="T38" fmla="*/ 7 w 26"/>
              <a:gd name="T39" fmla="*/ 22 h 35"/>
              <a:gd name="T40" fmla="*/ 0 w 26"/>
              <a:gd name="T41" fmla="*/ 28 h 35"/>
              <a:gd name="T42" fmla="*/ 13 w 26"/>
              <a:gd name="T43" fmla="*/ 20 h 35"/>
              <a:gd name="T44" fmla="*/ 8 w 26"/>
              <a:gd name="T45" fmla="*/ 17 h 35"/>
              <a:gd name="T46" fmla="*/ 6 w 26"/>
              <a:gd name="T47" fmla="*/ 10 h 35"/>
              <a:gd name="T48" fmla="*/ 6 w 26"/>
              <a:gd name="T49" fmla="*/ 10 h 35"/>
              <a:gd name="T50" fmla="*/ 6 w 26"/>
              <a:gd name="T51" fmla="*/ 10 h 35"/>
              <a:gd name="T52" fmla="*/ 6 w 26"/>
              <a:gd name="T53" fmla="*/ 10 h 35"/>
              <a:gd name="T54" fmla="*/ 13 w 26"/>
              <a:gd name="T55" fmla="*/ 0 h 35"/>
              <a:gd name="T56" fmla="*/ 20 w 26"/>
              <a:gd name="T57" fmla="*/ 10 h 35"/>
              <a:gd name="T58" fmla="*/ 20 w 26"/>
              <a:gd name="T59" fmla="*/ 10 h 35"/>
              <a:gd name="T60" fmla="*/ 20 w 26"/>
              <a:gd name="T61" fmla="*/ 10 h 35"/>
              <a:gd name="T62" fmla="*/ 20 w 26"/>
              <a:gd name="T63" fmla="*/ 10 h 35"/>
              <a:gd name="T64" fmla="*/ 18 w 26"/>
              <a:gd name="T65" fmla="*/ 17 h 35"/>
              <a:gd name="T66" fmla="*/ 13 w 26"/>
              <a:gd name="T67" fmla="*/ 20 h 35"/>
              <a:gd name="T68" fmla="*/ 9 w 26"/>
              <a:gd name="T69" fmla="*/ 16 h 35"/>
              <a:gd name="T70" fmla="*/ 13 w 26"/>
              <a:gd name="T71" fmla="*/ 19 h 35"/>
              <a:gd name="T72" fmla="*/ 17 w 26"/>
              <a:gd name="T73" fmla="*/ 16 h 35"/>
              <a:gd name="T74" fmla="*/ 19 w 26"/>
              <a:gd name="T75" fmla="*/ 10 h 35"/>
              <a:gd name="T76" fmla="*/ 19 w 26"/>
              <a:gd name="T77" fmla="*/ 9 h 35"/>
              <a:gd name="T78" fmla="*/ 19 w 26"/>
              <a:gd name="T79" fmla="*/ 7 h 35"/>
              <a:gd name="T80" fmla="*/ 18 w 26"/>
              <a:gd name="T81" fmla="*/ 5 h 35"/>
              <a:gd name="T82" fmla="*/ 16 w 26"/>
              <a:gd name="T83" fmla="*/ 5 h 35"/>
              <a:gd name="T84" fmla="*/ 13 w 26"/>
              <a:gd name="T85" fmla="*/ 6 h 35"/>
              <a:gd name="T86" fmla="*/ 11 w 26"/>
              <a:gd name="T87" fmla="*/ 5 h 35"/>
              <a:gd name="T88" fmla="*/ 11 w 26"/>
              <a:gd name="T89" fmla="*/ 5 h 35"/>
              <a:gd name="T90" fmla="*/ 8 w 26"/>
              <a:gd name="T91" fmla="*/ 5 h 35"/>
              <a:gd name="T92" fmla="*/ 8 w 26"/>
              <a:gd name="T93" fmla="*/ 7 h 35"/>
              <a:gd name="T94" fmla="*/ 7 w 26"/>
              <a:gd name="T95" fmla="*/ 9 h 35"/>
              <a:gd name="T96" fmla="*/ 7 w 26"/>
              <a:gd name="T97" fmla="*/ 10 h 35"/>
              <a:gd name="T98" fmla="*/ 9 w 26"/>
              <a:gd name="T99"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5">
                <a:moveTo>
                  <a:pt x="0" y="28"/>
                </a:moveTo>
                <a:cubicBezTo>
                  <a:pt x="0" y="30"/>
                  <a:pt x="0" y="31"/>
                  <a:pt x="0" y="33"/>
                </a:cubicBezTo>
                <a:cubicBezTo>
                  <a:pt x="0" y="34"/>
                  <a:pt x="1" y="35"/>
                  <a:pt x="2" y="35"/>
                </a:cubicBezTo>
                <a:cubicBezTo>
                  <a:pt x="9" y="35"/>
                  <a:pt x="17" y="35"/>
                  <a:pt x="24" y="35"/>
                </a:cubicBezTo>
                <a:cubicBezTo>
                  <a:pt x="25" y="35"/>
                  <a:pt x="26" y="34"/>
                  <a:pt x="26" y="33"/>
                </a:cubicBezTo>
                <a:cubicBezTo>
                  <a:pt x="26" y="28"/>
                  <a:pt x="26" y="28"/>
                  <a:pt x="26" y="28"/>
                </a:cubicBezTo>
                <a:cubicBezTo>
                  <a:pt x="26" y="25"/>
                  <a:pt x="23" y="23"/>
                  <a:pt x="19" y="22"/>
                </a:cubicBezTo>
                <a:cubicBezTo>
                  <a:pt x="18" y="27"/>
                  <a:pt x="16" y="29"/>
                  <a:pt x="14" y="33"/>
                </a:cubicBezTo>
                <a:cubicBezTo>
                  <a:pt x="14" y="26"/>
                  <a:pt x="14" y="26"/>
                  <a:pt x="14" y="26"/>
                </a:cubicBezTo>
                <a:cubicBezTo>
                  <a:pt x="14" y="26"/>
                  <a:pt x="14" y="26"/>
                  <a:pt x="14" y="26"/>
                </a:cubicBezTo>
                <a:cubicBezTo>
                  <a:pt x="15" y="25"/>
                  <a:pt x="15" y="25"/>
                  <a:pt x="15" y="25"/>
                </a:cubicBezTo>
                <a:cubicBezTo>
                  <a:pt x="15" y="24"/>
                  <a:pt x="15" y="24"/>
                  <a:pt x="15" y="24"/>
                </a:cubicBezTo>
                <a:cubicBezTo>
                  <a:pt x="14" y="24"/>
                  <a:pt x="14" y="24"/>
                  <a:pt x="14" y="24"/>
                </a:cubicBezTo>
                <a:cubicBezTo>
                  <a:pt x="14" y="24"/>
                  <a:pt x="13" y="24"/>
                  <a:pt x="12" y="24"/>
                </a:cubicBezTo>
                <a:cubicBezTo>
                  <a:pt x="12" y="24"/>
                  <a:pt x="12" y="24"/>
                  <a:pt x="12" y="24"/>
                </a:cubicBezTo>
                <a:cubicBezTo>
                  <a:pt x="12" y="24"/>
                  <a:pt x="12" y="24"/>
                  <a:pt x="12" y="25"/>
                </a:cubicBezTo>
                <a:cubicBezTo>
                  <a:pt x="13" y="26"/>
                  <a:pt x="13" y="26"/>
                  <a:pt x="13" y="26"/>
                </a:cubicBezTo>
                <a:cubicBezTo>
                  <a:pt x="13" y="26"/>
                  <a:pt x="13" y="26"/>
                  <a:pt x="13" y="26"/>
                </a:cubicBezTo>
                <a:cubicBezTo>
                  <a:pt x="12" y="33"/>
                  <a:pt x="12" y="33"/>
                  <a:pt x="12" y="33"/>
                </a:cubicBezTo>
                <a:cubicBezTo>
                  <a:pt x="10" y="29"/>
                  <a:pt x="9" y="27"/>
                  <a:pt x="7" y="22"/>
                </a:cubicBezTo>
                <a:cubicBezTo>
                  <a:pt x="3" y="23"/>
                  <a:pt x="0" y="25"/>
                  <a:pt x="0" y="28"/>
                </a:cubicBezTo>
                <a:close/>
                <a:moveTo>
                  <a:pt x="13" y="20"/>
                </a:moveTo>
                <a:cubicBezTo>
                  <a:pt x="11" y="20"/>
                  <a:pt x="10" y="19"/>
                  <a:pt x="8" y="17"/>
                </a:cubicBezTo>
                <a:cubicBezTo>
                  <a:pt x="7" y="15"/>
                  <a:pt x="6" y="13"/>
                  <a:pt x="6" y="10"/>
                </a:cubicBezTo>
                <a:cubicBezTo>
                  <a:pt x="6" y="10"/>
                  <a:pt x="6" y="10"/>
                  <a:pt x="6" y="10"/>
                </a:cubicBezTo>
                <a:cubicBezTo>
                  <a:pt x="6" y="10"/>
                  <a:pt x="6" y="10"/>
                  <a:pt x="6" y="10"/>
                </a:cubicBezTo>
                <a:cubicBezTo>
                  <a:pt x="6" y="10"/>
                  <a:pt x="6" y="10"/>
                  <a:pt x="6" y="10"/>
                </a:cubicBezTo>
                <a:cubicBezTo>
                  <a:pt x="6" y="5"/>
                  <a:pt x="5" y="0"/>
                  <a:pt x="13" y="0"/>
                </a:cubicBezTo>
                <a:cubicBezTo>
                  <a:pt x="21" y="0"/>
                  <a:pt x="20" y="5"/>
                  <a:pt x="20" y="10"/>
                </a:cubicBezTo>
                <a:cubicBezTo>
                  <a:pt x="20" y="10"/>
                  <a:pt x="20" y="10"/>
                  <a:pt x="20" y="10"/>
                </a:cubicBezTo>
                <a:cubicBezTo>
                  <a:pt x="20" y="10"/>
                  <a:pt x="20" y="10"/>
                  <a:pt x="20" y="10"/>
                </a:cubicBezTo>
                <a:cubicBezTo>
                  <a:pt x="20" y="10"/>
                  <a:pt x="20" y="10"/>
                  <a:pt x="20" y="10"/>
                </a:cubicBezTo>
                <a:cubicBezTo>
                  <a:pt x="20" y="13"/>
                  <a:pt x="19" y="15"/>
                  <a:pt x="18" y="17"/>
                </a:cubicBezTo>
                <a:cubicBezTo>
                  <a:pt x="17" y="19"/>
                  <a:pt x="15" y="20"/>
                  <a:pt x="13" y="20"/>
                </a:cubicBezTo>
                <a:close/>
                <a:moveTo>
                  <a:pt x="9" y="16"/>
                </a:moveTo>
                <a:cubicBezTo>
                  <a:pt x="10" y="18"/>
                  <a:pt x="12" y="19"/>
                  <a:pt x="13" y="19"/>
                </a:cubicBezTo>
                <a:cubicBezTo>
                  <a:pt x="15" y="19"/>
                  <a:pt x="16" y="18"/>
                  <a:pt x="17" y="16"/>
                </a:cubicBezTo>
                <a:cubicBezTo>
                  <a:pt x="18" y="15"/>
                  <a:pt x="19" y="13"/>
                  <a:pt x="19" y="10"/>
                </a:cubicBezTo>
                <a:cubicBezTo>
                  <a:pt x="19" y="9"/>
                  <a:pt x="19" y="9"/>
                  <a:pt x="19" y="9"/>
                </a:cubicBezTo>
                <a:cubicBezTo>
                  <a:pt x="19" y="8"/>
                  <a:pt x="19" y="8"/>
                  <a:pt x="19" y="7"/>
                </a:cubicBezTo>
                <a:cubicBezTo>
                  <a:pt x="19" y="7"/>
                  <a:pt x="18" y="6"/>
                  <a:pt x="18" y="5"/>
                </a:cubicBezTo>
                <a:cubicBezTo>
                  <a:pt x="18" y="5"/>
                  <a:pt x="17" y="5"/>
                  <a:pt x="16" y="5"/>
                </a:cubicBezTo>
                <a:cubicBezTo>
                  <a:pt x="15" y="5"/>
                  <a:pt x="14" y="6"/>
                  <a:pt x="13" y="6"/>
                </a:cubicBezTo>
                <a:cubicBezTo>
                  <a:pt x="12" y="6"/>
                  <a:pt x="11" y="5"/>
                  <a:pt x="11" y="5"/>
                </a:cubicBezTo>
                <a:cubicBezTo>
                  <a:pt x="11" y="5"/>
                  <a:pt x="11" y="5"/>
                  <a:pt x="11" y="5"/>
                </a:cubicBezTo>
                <a:cubicBezTo>
                  <a:pt x="10" y="5"/>
                  <a:pt x="9" y="5"/>
                  <a:pt x="8" y="5"/>
                </a:cubicBezTo>
                <a:cubicBezTo>
                  <a:pt x="8" y="6"/>
                  <a:pt x="8" y="7"/>
                  <a:pt x="8" y="7"/>
                </a:cubicBezTo>
                <a:cubicBezTo>
                  <a:pt x="8" y="8"/>
                  <a:pt x="8" y="8"/>
                  <a:pt x="7" y="9"/>
                </a:cubicBezTo>
                <a:cubicBezTo>
                  <a:pt x="7" y="10"/>
                  <a:pt x="7" y="10"/>
                  <a:pt x="7" y="10"/>
                </a:cubicBezTo>
                <a:cubicBezTo>
                  <a:pt x="7" y="13"/>
                  <a:pt x="8" y="15"/>
                  <a:pt x="9" y="16"/>
                </a:cubicBezTo>
                <a:close/>
              </a:path>
            </a:pathLst>
          </a:custGeom>
          <a:solidFill>
            <a:schemeClr val="accent1"/>
          </a:solidFill>
          <a:ln>
            <a:noFill/>
          </a:ln>
        </p:spPr>
        <p:txBody>
          <a:bodyPr vert="horz" wrap="square" lIns="121889" tIns="60944" rIns="121889"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0" name="Freeform 255">
            <a:extLst>
              <a:ext uri="{FF2B5EF4-FFF2-40B4-BE49-F238E27FC236}">
                <a16:creationId xmlns:a16="http://schemas.microsoft.com/office/drawing/2014/main" id="{8089DD84-04FF-DA4B-AF41-FA67366C2ABF}"/>
              </a:ext>
            </a:extLst>
          </p:cNvPr>
          <p:cNvSpPr>
            <a:spLocks noEditPoints="1"/>
          </p:cNvSpPr>
          <p:nvPr userDrawn="1"/>
        </p:nvSpPr>
        <p:spPr bwMode="auto">
          <a:xfrm>
            <a:off x="957328" y="3276644"/>
            <a:ext cx="210399" cy="271049"/>
          </a:xfrm>
          <a:custGeom>
            <a:avLst/>
            <a:gdLst>
              <a:gd name="T0" fmla="*/ 19 w 27"/>
              <a:gd name="T1" fmla="*/ 17 h 37"/>
              <a:gd name="T2" fmla="*/ 19 w 27"/>
              <a:gd name="T3" fmla="*/ 15 h 37"/>
              <a:gd name="T4" fmla="*/ 20 w 27"/>
              <a:gd name="T5" fmla="*/ 14 h 37"/>
              <a:gd name="T6" fmla="*/ 20 w 27"/>
              <a:gd name="T7" fmla="*/ 14 h 37"/>
              <a:gd name="T8" fmla="*/ 20 w 27"/>
              <a:gd name="T9" fmla="*/ 13 h 37"/>
              <a:gd name="T10" fmla="*/ 20 w 27"/>
              <a:gd name="T11" fmla="*/ 12 h 37"/>
              <a:gd name="T12" fmla="*/ 20 w 27"/>
              <a:gd name="T13" fmla="*/ 12 h 37"/>
              <a:gd name="T14" fmla="*/ 20 w 27"/>
              <a:gd name="T15" fmla="*/ 12 h 37"/>
              <a:gd name="T16" fmla="*/ 16 w 27"/>
              <a:gd name="T17" fmla="*/ 10 h 37"/>
              <a:gd name="T18" fmla="*/ 12 w 27"/>
              <a:gd name="T19" fmla="*/ 8 h 37"/>
              <a:gd name="T20" fmla="*/ 12 w 27"/>
              <a:gd name="T21" fmla="*/ 8 h 37"/>
              <a:gd name="T22" fmla="*/ 9 w 27"/>
              <a:gd name="T23" fmla="*/ 12 h 37"/>
              <a:gd name="T24" fmla="*/ 9 w 27"/>
              <a:gd name="T25" fmla="*/ 13 h 37"/>
              <a:gd name="T26" fmla="*/ 9 w 27"/>
              <a:gd name="T27" fmla="*/ 13 h 37"/>
              <a:gd name="T28" fmla="*/ 9 w 27"/>
              <a:gd name="T29" fmla="*/ 13 h 37"/>
              <a:gd name="T30" fmla="*/ 11 w 27"/>
              <a:gd name="T31" fmla="*/ 19 h 37"/>
              <a:gd name="T32" fmla="*/ 11 w 27"/>
              <a:gd name="T33" fmla="*/ 19 h 37"/>
              <a:gd name="T34" fmla="*/ 14 w 27"/>
              <a:gd name="T35" fmla="*/ 21 h 37"/>
              <a:gd name="T36" fmla="*/ 17 w 27"/>
              <a:gd name="T37" fmla="*/ 20 h 37"/>
              <a:gd name="T38" fmla="*/ 17 w 27"/>
              <a:gd name="T39" fmla="*/ 20 h 37"/>
              <a:gd name="T40" fmla="*/ 19 w 27"/>
              <a:gd name="T41" fmla="*/ 17 h 37"/>
              <a:gd name="T42" fmla="*/ 19 w 27"/>
              <a:gd name="T43" fmla="*/ 17 h 37"/>
              <a:gd name="T44" fmla="*/ 8 w 27"/>
              <a:gd name="T45" fmla="*/ 19 h 37"/>
              <a:gd name="T46" fmla="*/ 14 w 27"/>
              <a:gd name="T47" fmla="*/ 2 h 37"/>
              <a:gd name="T48" fmla="*/ 14 w 27"/>
              <a:gd name="T49" fmla="*/ 2 h 37"/>
              <a:gd name="T50" fmla="*/ 20 w 27"/>
              <a:gd name="T51" fmla="*/ 19 h 37"/>
              <a:gd name="T52" fmla="*/ 18 w 27"/>
              <a:gd name="T53" fmla="*/ 19 h 37"/>
              <a:gd name="T54" fmla="*/ 18 w 27"/>
              <a:gd name="T55" fmla="*/ 20 h 37"/>
              <a:gd name="T56" fmla="*/ 18 w 27"/>
              <a:gd name="T57" fmla="*/ 20 h 37"/>
              <a:gd name="T58" fmla="*/ 14 w 27"/>
              <a:gd name="T59" fmla="*/ 22 h 37"/>
              <a:gd name="T60" fmla="*/ 10 w 27"/>
              <a:gd name="T61" fmla="*/ 19 h 37"/>
              <a:gd name="T62" fmla="*/ 8 w 27"/>
              <a:gd name="T63" fmla="*/ 19 h 37"/>
              <a:gd name="T64" fmla="*/ 27 w 27"/>
              <a:gd name="T65" fmla="*/ 35 h 37"/>
              <a:gd name="T66" fmla="*/ 21 w 27"/>
              <a:gd name="T67" fmla="*/ 24 h 37"/>
              <a:gd name="T68" fmla="*/ 22 w 27"/>
              <a:gd name="T69" fmla="*/ 28 h 37"/>
              <a:gd name="T70" fmla="*/ 18 w 27"/>
              <a:gd name="T71" fmla="*/ 26 h 37"/>
              <a:gd name="T72" fmla="*/ 14 w 27"/>
              <a:gd name="T73" fmla="*/ 35 h 37"/>
              <a:gd name="T74" fmla="*/ 10 w 27"/>
              <a:gd name="T75" fmla="*/ 26 h 37"/>
              <a:gd name="T76" fmla="*/ 6 w 27"/>
              <a:gd name="T77" fmla="*/ 28 h 37"/>
              <a:gd name="T78" fmla="*/ 7 w 27"/>
              <a:gd name="T79" fmla="*/ 24 h 37"/>
              <a:gd name="T80" fmla="*/ 2 w 27"/>
              <a:gd name="T81" fmla="*/ 35 h 37"/>
              <a:gd name="T82" fmla="*/ 4 w 27"/>
              <a:gd name="T83" fmla="*/ 37 h 37"/>
              <a:gd name="T84" fmla="*/ 24 w 27"/>
              <a:gd name="T85" fmla="*/ 37 h 37"/>
              <a:gd name="T86" fmla="*/ 27 w 27"/>
              <a:gd name="T8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 h="37">
                <a:moveTo>
                  <a:pt x="19" y="17"/>
                </a:moveTo>
                <a:cubicBezTo>
                  <a:pt x="19" y="16"/>
                  <a:pt x="19" y="16"/>
                  <a:pt x="19" y="15"/>
                </a:cubicBezTo>
                <a:cubicBezTo>
                  <a:pt x="19" y="15"/>
                  <a:pt x="20" y="14"/>
                  <a:pt x="20" y="14"/>
                </a:cubicBezTo>
                <a:cubicBezTo>
                  <a:pt x="20" y="14"/>
                  <a:pt x="20" y="14"/>
                  <a:pt x="20" y="14"/>
                </a:cubicBezTo>
                <a:cubicBezTo>
                  <a:pt x="20" y="13"/>
                  <a:pt x="20" y="13"/>
                  <a:pt x="20" y="13"/>
                </a:cubicBezTo>
                <a:cubicBezTo>
                  <a:pt x="20" y="13"/>
                  <a:pt x="20" y="13"/>
                  <a:pt x="20" y="12"/>
                </a:cubicBezTo>
                <a:cubicBezTo>
                  <a:pt x="20" y="12"/>
                  <a:pt x="20" y="12"/>
                  <a:pt x="20" y="12"/>
                </a:cubicBezTo>
                <a:cubicBezTo>
                  <a:pt x="20" y="12"/>
                  <a:pt x="20" y="12"/>
                  <a:pt x="20" y="12"/>
                </a:cubicBezTo>
                <a:cubicBezTo>
                  <a:pt x="19" y="11"/>
                  <a:pt x="18" y="10"/>
                  <a:pt x="16" y="10"/>
                </a:cubicBezTo>
                <a:cubicBezTo>
                  <a:pt x="15" y="10"/>
                  <a:pt x="12" y="9"/>
                  <a:pt x="12" y="8"/>
                </a:cubicBezTo>
                <a:cubicBezTo>
                  <a:pt x="12" y="8"/>
                  <a:pt x="12" y="8"/>
                  <a:pt x="12" y="8"/>
                </a:cubicBezTo>
                <a:cubicBezTo>
                  <a:pt x="11" y="8"/>
                  <a:pt x="9" y="10"/>
                  <a:pt x="9" y="12"/>
                </a:cubicBezTo>
                <a:cubicBezTo>
                  <a:pt x="9" y="12"/>
                  <a:pt x="9" y="13"/>
                  <a:pt x="9" y="13"/>
                </a:cubicBezTo>
                <a:cubicBezTo>
                  <a:pt x="9" y="13"/>
                  <a:pt x="9" y="13"/>
                  <a:pt x="9" y="13"/>
                </a:cubicBezTo>
                <a:cubicBezTo>
                  <a:pt x="9" y="13"/>
                  <a:pt x="9" y="13"/>
                  <a:pt x="9" y="13"/>
                </a:cubicBezTo>
                <a:cubicBezTo>
                  <a:pt x="9" y="16"/>
                  <a:pt x="10" y="17"/>
                  <a:pt x="11" y="19"/>
                </a:cubicBezTo>
                <a:cubicBezTo>
                  <a:pt x="11" y="19"/>
                  <a:pt x="11" y="19"/>
                  <a:pt x="11" y="19"/>
                </a:cubicBezTo>
                <a:cubicBezTo>
                  <a:pt x="12" y="20"/>
                  <a:pt x="13" y="21"/>
                  <a:pt x="14" y="21"/>
                </a:cubicBezTo>
                <a:cubicBezTo>
                  <a:pt x="15" y="21"/>
                  <a:pt x="16" y="20"/>
                  <a:pt x="17" y="20"/>
                </a:cubicBezTo>
                <a:cubicBezTo>
                  <a:pt x="17" y="20"/>
                  <a:pt x="17" y="20"/>
                  <a:pt x="17" y="20"/>
                </a:cubicBezTo>
                <a:cubicBezTo>
                  <a:pt x="18" y="19"/>
                  <a:pt x="18" y="18"/>
                  <a:pt x="19" y="17"/>
                </a:cubicBezTo>
                <a:cubicBezTo>
                  <a:pt x="19" y="17"/>
                  <a:pt x="19" y="17"/>
                  <a:pt x="19" y="17"/>
                </a:cubicBezTo>
                <a:close/>
                <a:moveTo>
                  <a:pt x="8" y="19"/>
                </a:moveTo>
                <a:cubicBezTo>
                  <a:pt x="0" y="6"/>
                  <a:pt x="13" y="0"/>
                  <a:pt x="14" y="2"/>
                </a:cubicBezTo>
                <a:cubicBezTo>
                  <a:pt x="14" y="3"/>
                  <a:pt x="14" y="3"/>
                  <a:pt x="14" y="2"/>
                </a:cubicBezTo>
                <a:cubicBezTo>
                  <a:pt x="18" y="0"/>
                  <a:pt x="27" y="9"/>
                  <a:pt x="20" y="19"/>
                </a:cubicBezTo>
                <a:cubicBezTo>
                  <a:pt x="20" y="19"/>
                  <a:pt x="19" y="19"/>
                  <a:pt x="18" y="19"/>
                </a:cubicBezTo>
                <a:cubicBezTo>
                  <a:pt x="18" y="20"/>
                  <a:pt x="18" y="20"/>
                  <a:pt x="18" y="20"/>
                </a:cubicBezTo>
                <a:cubicBezTo>
                  <a:pt x="18" y="20"/>
                  <a:pt x="18" y="20"/>
                  <a:pt x="18" y="20"/>
                </a:cubicBezTo>
                <a:cubicBezTo>
                  <a:pt x="17" y="21"/>
                  <a:pt x="15" y="22"/>
                  <a:pt x="14" y="22"/>
                </a:cubicBezTo>
                <a:cubicBezTo>
                  <a:pt x="13" y="22"/>
                  <a:pt x="11" y="21"/>
                  <a:pt x="10" y="19"/>
                </a:cubicBezTo>
                <a:cubicBezTo>
                  <a:pt x="9" y="19"/>
                  <a:pt x="9" y="19"/>
                  <a:pt x="8" y="19"/>
                </a:cubicBezTo>
                <a:close/>
                <a:moveTo>
                  <a:pt x="27" y="35"/>
                </a:moveTo>
                <a:cubicBezTo>
                  <a:pt x="27" y="30"/>
                  <a:pt x="26" y="25"/>
                  <a:pt x="21" y="24"/>
                </a:cubicBezTo>
                <a:cubicBezTo>
                  <a:pt x="21" y="25"/>
                  <a:pt x="21" y="26"/>
                  <a:pt x="22" y="28"/>
                </a:cubicBezTo>
                <a:cubicBezTo>
                  <a:pt x="18" y="26"/>
                  <a:pt x="18" y="26"/>
                  <a:pt x="18" y="26"/>
                </a:cubicBezTo>
                <a:cubicBezTo>
                  <a:pt x="17" y="29"/>
                  <a:pt x="15" y="32"/>
                  <a:pt x="14" y="35"/>
                </a:cubicBezTo>
                <a:cubicBezTo>
                  <a:pt x="10" y="26"/>
                  <a:pt x="10" y="26"/>
                  <a:pt x="10" y="26"/>
                </a:cubicBezTo>
                <a:cubicBezTo>
                  <a:pt x="6" y="28"/>
                  <a:pt x="6" y="28"/>
                  <a:pt x="6" y="28"/>
                </a:cubicBezTo>
                <a:cubicBezTo>
                  <a:pt x="7" y="26"/>
                  <a:pt x="7" y="25"/>
                  <a:pt x="7" y="24"/>
                </a:cubicBezTo>
                <a:cubicBezTo>
                  <a:pt x="2" y="26"/>
                  <a:pt x="2" y="30"/>
                  <a:pt x="2" y="35"/>
                </a:cubicBezTo>
                <a:cubicBezTo>
                  <a:pt x="2" y="36"/>
                  <a:pt x="3" y="37"/>
                  <a:pt x="4" y="37"/>
                </a:cubicBezTo>
                <a:cubicBezTo>
                  <a:pt x="11" y="37"/>
                  <a:pt x="18" y="37"/>
                  <a:pt x="24" y="37"/>
                </a:cubicBezTo>
                <a:cubicBezTo>
                  <a:pt x="26" y="37"/>
                  <a:pt x="27" y="36"/>
                  <a:pt x="27" y="35"/>
                </a:cubicBezTo>
                <a:close/>
              </a:path>
            </a:pathLst>
          </a:custGeom>
          <a:solidFill>
            <a:schemeClr val="accent1"/>
          </a:solidFill>
          <a:ln>
            <a:noFill/>
          </a:ln>
        </p:spPr>
        <p:txBody>
          <a:bodyPr vert="horz" wrap="square" lIns="121889" tIns="60944" rIns="121889"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E5AFFA53-341B-524C-AD15-3667FAF437E8}"/>
              </a:ext>
            </a:extLst>
          </p:cNvPr>
          <p:cNvGrpSpPr/>
          <p:nvPr userDrawn="1"/>
        </p:nvGrpSpPr>
        <p:grpSpPr>
          <a:xfrm>
            <a:off x="761964" y="2722397"/>
            <a:ext cx="358902" cy="318673"/>
            <a:chOff x="10121900" y="790575"/>
            <a:chExt cx="746125" cy="704849"/>
          </a:xfrm>
          <a:solidFill>
            <a:schemeClr val="accent1"/>
          </a:solidFill>
        </p:grpSpPr>
        <p:sp>
          <p:nvSpPr>
            <p:cNvPr id="32" name="Freeform 31">
              <a:extLst>
                <a:ext uri="{FF2B5EF4-FFF2-40B4-BE49-F238E27FC236}">
                  <a16:creationId xmlns:a16="http://schemas.microsoft.com/office/drawing/2014/main" id="{7974E54F-298C-034F-9718-0B1081FA994C}"/>
                </a:ext>
              </a:extLst>
            </p:cNvPr>
            <p:cNvSpPr>
              <a:spLocks noEditPoints="1"/>
            </p:cNvSpPr>
            <p:nvPr/>
          </p:nvSpPr>
          <p:spPr bwMode="auto">
            <a:xfrm>
              <a:off x="10121900" y="947736"/>
              <a:ext cx="746125" cy="547688"/>
            </a:xfrm>
            <a:custGeom>
              <a:avLst/>
              <a:gdLst>
                <a:gd name="T0" fmla="*/ 167 w 196"/>
                <a:gd name="T1" fmla="*/ 35 h 144"/>
                <a:gd name="T2" fmla="*/ 153 w 196"/>
                <a:gd name="T3" fmla="*/ 34 h 144"/>
                <a:gd name="T4" fmla="*/ 136 w 196"/>
                <a:gd name="T5" fmla="*/ 28 h 144"/>
                <a:gd name="T6" fmla="*/ 172 w 196"/>
                <a:gd name="T7" fmla="*/ 28 h 144"/>
                <a:gd name="T8" fmla="*/ 167 w 196"/>
                <a:gd name="T9" fmla="*/ 18 h 144"/>
                <a:gd name="T10" fmla="*/ 167 w 196"/>
                <a:gd name="T11" fmla="*/ 11 h 144"/>
                <a:gd name="T12" fmla="*/ 151 w 196"/>
                <a:gd name="T13" fmla="*/ 8 h 144"/>
                <a:gd name="T14" fmla="*/ 136 w 196"/>
                <a:gd name="T15" fmla="*/ 6 h 144"/>
                <a:gd name="T16" fmla="*/ 122 w 196"/>
                <a:gd name="T17" fmla="*/ 7 h 144"/>
                <a:gd name="T18" fmla="*/ 113 w 196"/>
                <a:gd name="T19" fmla="*/ 10 h 144"/>
                <a:gd name="T20" fmla="*/ 105 w 196"/>
                <a:gd name="T21" fmla="*/ 6 h 144"/>
                <a:gd name="T22" fmla="*/ 105 w 196"/>
                <a:gd name="T23" fmla="*/ 0 h 144"/>
                <a:gd name="T24" fmla="*/ 43 w 196"/>
                <a:gd name="T25" fmla="*/ 0 h 144"/>
                <a:gd name="T26" fmla="*/ 0 w 196"/>
                <a:gd name="T27" fmla="*/ 71 h 144"/>
                <a:gd name="T28" fmla="*/ 108 w 196"/>
                <a:gd name="T29" fmla="*/ 132 h 144"/>
                <a:gd name="T30" fmla="*/ 170 w 196"/>
                <a:gd name="T31" fmla="*/ 126 h 144"/>
                <a:gd name="T32" fmla="*/ 167 w 196"/>
                <a:gd name="T33" fmla="*/ 37 h 144"/>
                <a:gd name="T34" fmla="*/ 76 w 196"/>
                <a:gd name="T35" fmla="*/ 109 h 144"/>
                <a:gd name="T36" fmla="*/ 64 w 196"/>
                <a:gd name="T37" fmla="*/ 110 h 144"/>
                <a:gd name="T38" fmla="*/ 37 w 196"/>
                <a:gd name="T39" fmla="*/ 79 h 144"/>
                <a:gd name="T40" fmla="*/ 53 w 196"/>
                <a:gd name="T41" fmla="*/ 76 h 144"/>
                <a:gd name="T42" fmla="*/ 67 w 196"/>
                <a:gd name="T43" fmla="*/ 84 h 144"/>
                <a:gd name="T44" fmla="*/ 54 w 196"/>
                <a:gd name="T45" fmla="*/ 67 h 144"/>
                <a:gd name="T46" fmla="*/ 59 w 196"/>
                <a:gd name="T47" fmla="*/ 30 h 144"/>
                <a:gd name="T48" fmla="*/ 60 w 196"/>
                <a:gd name="T49" fmla="*/ 22 h 144"/>
                <a:gd name="T50" fmla="*/ 73 w 196"/>
                <a:gd name="T51" fmla="*/ 29 h 144"/>
                <a:gd name="T52" fmla="*/ 95 w 196"/>
                <a:gd name="T53" fmla="*/ 52 h 144"/>
                <a:gd name="T54" fmla="*/ 70 w 196"/>
                <a:gd name="T55" fmla="*/ 48 h 144"/>
                <a:gd name="T56" fmla="*/ 82 w 196"/>
                <a:gd name="T57" fmla="*/ 62 h 144"/>
                <a:gd name="T58" fmla="*/ 76 w 196"/>
                <a:gd name="T59" fmla="*/ 102 h 144"/>
                <a:gd name="T60" fmla="*/ 145 w 196"/>
                <a:gd name="T61" fmla="*/ 108 h 144"/>
                <a:gd name="T62" fmla="*/ 137 w 196"/>
                <a:gd name="T63" fmla="*/ 110 h 144"/>
                <a:gd name="T64" fmla="*/ 118 w 196"/>
                <a:gd name="T65" fmla="*/ 87 h 144"/>
                <a:gd name="T66" fmla="*/ 129 w 196"/>
                <a:gd name="T67" fmla="*/ 85 h 144"/>
                <a:gd name="T68" fmla="*/ 139 w 196"/>
                <a:gd name="T69" fmla="*/ 91 h 144"/>
                <a:gd name="T70" fmla="*/ 129 w 196"/>
                <a:gd name="T71" fmla="*/ 79 h 144"/>
                <a:gd name="T72" fmla="*/ 133 w 196"/>
                <a:gd name="T73" fmla="*/ 53 h 144"/>
                <a:gd name="T74" fmla="*/ 134 w 196"/>
                <a:gd name="T75" fmla="*/ 47 h 144"/>
                <a:gd name="T76" fmla="*/ 143 w 196"/>
                <a:gd name="T77" fmla="*/ 52 h 144"/>
                <a:gd name="T78" fmla="*/ 158 w 196"/>
                <a:gd name="T79" fmla="*/ 68 h 144"/>
                <a:gd name="T80" fmla="*/ 141 w 196"/>
                <a:gd name="T81" fmla="*/ 65 h 144"/>
                <a:gd name="T82" fmla="*/ 150 w 196"/>
                <a:gd name="T83" fmla="*/ 75 h 144"/>
                <a:gd name="T84" fmla="*/ 145 w 196"/>
                <a:gd name="T85"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44">
                  <a:moveTo>
                    <a:pt x="167" y="37"/>
                  </a:moveTo>
                  <a:cubicBezTo>
                    <a:pt x="168" y="36"/>
                    <a:pt x="168" y="35"/>
                    <a:pt x="167" y="35"/>
                  </a:cubicBezTo>
                  <a:cubicBezTo>
                    <a:pt x="167" y="34"/>
                    <a:pt x="167" y="33"/>
                    <a:pt x="167" y="33"/>
                  </a:cubicBezTo>
                  <a:cubicBezTo>
                    <a:pt x="163" y="33"/>
                    <a:pt x="158" y="34"/>
                    <a:pt x="153" y="34"/>
                  </a:cubicBezTo>
                  <a:cubicBezTo>
                    <a:pt x="133" y="34"/>
                    <a:pt x="117" y="26"/>
                    <a:pt x="115" y="17"/>
                  </a:cubicBezTo>
                  <a:cubicBezTo>
                    <a:pt x="122" y="22"/>
                    <a:pt x="132" y="27"/>
                    <a:pt x="136" y="28"/>
                  </a:cubicBezTo>
                  <a:cubicBezTo>
                    <a:pt x="136" y="28"/>
                    <a:pt x="137" y="28"/>
                    <a:pt x="137" y="28"/>
                  </a:cubicBezTo>
                  <a:cubicBezTo>
                    <a:pt x="149" y="33"/>
                    <a:pt x="172" y="28"/>
                    <a:pt x="172" y="28"/>
                  </a:cubicBezTo>
                  <a:cubicBezTo>
                    <a:pt x="172" y="28"/>
                    <a:pt x="173" y="27"/>
                    <a:pt x="171" y="25"/>
                  </a:cubicBezTo>
                  <a:cubicBezTo>
                    <a:pt x="168" y="22"/>
                    <a:pt x="165" y="21"/>
                    <a:pt x="167" y="18"/>
                  </a:cubicBezTo>
                  <a:cubicBezTo>
                    <a:pt x="168" y="16"/>
                    <a:pt x="170" y="14"/>
                    <a:pt x="169" y="12"/>
                  </a:cubicBezTo>
                  <a:cubicBezTo>
                    <a:pt x="169" y="12"/>
                    <a:pt x="168" y="11"/>
                    <a:pt x="167" y="11"/>
                  </a:cubicBezTo>
                  <a:cubicBezTo>
                    <a:pt x="163" y="11"/>
                    <a:pt x="157" y="12"/>
                    <a:pt x="157" y="12"/>
                  </a:cubicBezTo>
                  <a:cubicBezTo>
                    <a:pt x="157" y="12"/>
                    <a:pt x="156" y="9"/>
                    <a:pt x="151" y="8"/>
                  </a:cubicBezTo>
                  <a:cubicBezTo>
                    <a:pt x="147" y="7"/>
                    <a:pt x="140" y="5"/>
                    <a:pt x="136" y="5"/>
                  </a:cubicBezTo>
                  <a:cubicBezTo>
                    <a:pt x="136" y="5"/>
                    <a:pt x="136" y="6"/>
                    <a:pt x="136" y="6"/>
                  </a:cubicBezTo>
                  <a:cubicBezTo>
                    <a:pt x="133" y="7"/>
                    <a:pt x="129" y="10"/>
                    <a:pt x="125" y="9"/>
                  </a:cubicBezTo>
                  <a:cubicBezTo>
                    <a:pt x="123" y="8"/>
                    <a:pt x="122" y="8"/>
                    <a:pt x="122" y="7"/>
                  </a:cubicBezTo>
                  <a:cubicBezTo>
                    <a:pt x="120" y="7"/>
                    <a:pt x="119" y="6"/>
                    <a:pt x="117" y="7"/>
                  </a:cubicBezTo>
                  <a:cubicBezTo>
                    <a:pt x="113" y="7"/>
                    <a:pt x="113" y="10"/>
                    <a:pt x="113" y="10"/>
                  </a:cubicBezTo>
                  <a:cubicBezTo>
                    <a:pt x="113" y="10"/>
                    <a:pt x="112" y="10"/>
                    <a:pt x="112" y="10"/>
                  </a:cubicBezTo>
                  <a:cubicBezTo>
                    <a:pt x="110" y="8"/>
                    <a:pt x="107" y="7"/>
                    <a:pt x="105" y="6"/>
                  </a:cubicBezTo>
                  <a:cubicBezTo>
                    <a:pt x="106" y="5"/>
                    <a:pt x="106" y="4"/>
                    <a:pt x="104" y="3"/>
                  </a:cubicBezTo>
                  <a:cubicBezTo>
                    <a:pt x="105" y="2"/>
                    <a:pt x="105" y="1"/>
                    <a:pt x="105" y="0"/>
                  </a:cubicBezTo>
                  <a:cubicBezTo>
                    <a:pt x="96" y="2"/>
                    <a:pt x="85" y="3"/>
                    <a:pt x="73" y="3"/>
                  </a:cubicBezTo>
                  <a:cubicBezTo>
                    <a:pt x="62" y="3"/>
                    <a:pt x="51" y="2"/>
                    <a:pt x="43" y="0"/>
                  </a:cubicBezTo>
                  <a:cubicBezTo>
                    <a:pt x="42" y="2"/>
                    <a:pt x="41" y="4"/>
                    <a:pt x="41" y="5"/>
                  </a:cubicBezTo>
                  <a:cubicBezTo>
                    <a:pt x="17" y="17"/>
                    <a:pt x="0" y="42"/>
                    <a:pt x="0" y="71"/>
                  </a:cubicBezTo>
                  <a:cubicBezTo>
                    <a:pt x="0" y="93"/>
                    <a:pt x="10" y="113"/>
                    <a:pt x="26" y="127"/>
                  </a:cubicBezTo>
                  <a:cubicBezTo>
                    <a:pt x="43" y="142"/>
                    <a:pt x="89" y="144"/>
                    <a:pt x="108" y="132"/>
                  </a:cubicBezTo>
                  <a:cubicBezTo>
                    <a:pt x="111" y="131"/>
                    <a:pt x="114" y="128"/>
                    <a:pt x="117" y="126"/>
                  </a:cubicBezTo>
                  <a:cubicBezTo>
                    <a:pt x="132" y="133"/>
                    <a:pt x="158" y="133"/>
                    <a:pt x="170" y="126"/>
                  </a:cubicBezTo>
                  <a:cubicBezTo>
                    <a:pt x="184" y="118"/>
                    <a:pt x="196" y="100"/>
                    <a:pt x="196" y="83"/>
                  </a:cubicBezTo>
                  <a:cubicBezTo>
                    <a:pt x="196" y="62"/>
                    <a:pt x="184" y="45"/>
                    <a:pt x="167" y="37"/>
                  </a:cubicBezTo>
                  <a:close/>
                  <a:moveTo>
                    <a:pt x="76" y="102"/>
                  </a:moveTo>
                  <a:cubicBezTo>
                    <a:pt x="76" y="109"/>
                    <a:pt x="76" y="109"/>
                    <a:pt x="76" y="109"/>
                  </a:cubicBezTo>
                  <a:cubicBezTo>
                    <a:pt x="76" y="109"/>
                    <a:pt x="76" y="110"/>
                    <a:pt x="75" y="110"/>
                  </a:cubicBezTo>
                  <a:cubicBezTo>
                    <a:pt x="64" y="110"/>
                    <a:pt x="64" y="110"/>
                    <a:pt x="64" y="110"/>
                  </a:cubicBezTo>
                  <a:cubicBezTo>
                    <a:pt x="63" y="110"/>
                    <a:pt x="63" y="109"/>
                    <a:pt x="63" y="102"/>
                  </a:cubicBezTo>
                  <a:cubicBezTo>
                    <a:pt x="47" y="101"/>
                    <a:pt x="38" y="93"/>
                    <a:pt x="37" y="79"/>
                  </a:cubicBezTo>
                  <a:cubicBezTo>
                    <a:pt x="37" y="78"/>
                    <a:pt x="38" y="78"/>
                    <a:pt x="38" y="78"/>
                  </a:cubicBezTo>
                  <a:cubicBezTo>
                    <a:pt x="53" y="76"/>
                    <a:pt x="53" y="76"/>
                    <a:pt x="53" y="76"/>
                  </a:cubicBezTo>
                  <a:cubicBezTo>
                    <a:pt x="54" y="76"/>
                    <a:pt x="54" y="76"/>
                    <a:pt x="55" y="77"/>
                  </a:cubicBezTo>
                  <a:cubicBezTo>
                    <a:pt x="56" y="84"/>
                    <a:pt x="63" y="84"/>
                    <a:pt x="67" y="84"/>
                  </a:cubicBezTo>
                  <a:cubicBezTo>
                    <a:pt x="69" y="83"/>
                    <a:pt x="70" y="82"/>
                    <a:pt x="70" y="81"/>
                  </a:cubicBezTo>
                  <a:cubicBezTo>
                    <a:pt x="71" y="77"/>
                    <a:pt x="68" y="73"/>
                    <a:pt x="54" y="67"/>
                  </a:cubicBezTo>
                  <a:cubicBezTo>
                    <a:pt x="44" y="62"/>
                    <a:pt x="39" y="60"/>
                    <a:pt x="39" y="52"/>
                  </a:cubicBezTo>
                  <a:cubicBezTo>
                    <a:pt x="38" y="43"/>
                    <a:pt x="45" y="33"/>
                    <a:pt x="59" y="30"/>
                  </a:cubicBezTo>
                  <a:cubicBezTo>
                    <a:pt x="59" y="23"/>
                    <a:pt x="59" y="23"/>
                    <a:pt x="59" y="23"/>
                  </a:cubicBezTo>
                  <a:cubicBezTo>
                    <a:pt x="59" y="23"/>
                    <a:pt x="60" y="22"/>
                    <a:pt x="60" y="22"/>
                  </a:cubicBezTo>
                  <a:cubicBezTo>
                    <a:pt x="71" y="22"/>
                    <a:pt x="71" y="22"/>
                    <a:pt x="71" y="22"/>
                  </a:cubicBezTo>
                  <a:cubicBezTo>
                    <a:pt x="72" y="22"/>
                    <a:pt x="72" y="22"/>
                    <a:pt x="73" y="29"/>
                  </a:cubicBezTo>
                  <a:cubicBezTo>
                    <a:pt x="87" y="31"/>
                    <a:pt x="96" y="40"/>
                    <a:pt x="96" y="50"/>
                  </a:cubicBezTo>
                  <a:cubicBezTo>
                    <a:pt x="96" y="51"/>
                    <a:pt x="96" y="51"/>
                    <a:pt x="95" y="52"/>
                  </a:cubicBezTo>
                  <a:cubicBezTo>
                    <a:pt x="79" y="53"/>
                    <a:pt x="79" y="53"/>
                    <a:pt x="79" y="53"/>
                  </a:cubicBezTo>
                  <a:cubicBezTo>
                    <a:pt x="79" y="53"/>
                    <a:pt x="78" y="47"/>
                    <a:pt x="70" y="48"/>
                  </a:cubicBezTo>
                  <a:cubicBezTo>
                    <a:pt x="67" y="48"/>
                    <a:pt x="67" y="50"/>
                    <a:pt x="67" y="51"/>
                  </a:cubicBezTo>
                  <a:cubicBezTo>
                    <a:pt x="67" y="55"/>
                    <a:pt x="72" y="57"/>
                    <a:pt x="82" y="62"/>
                  </a:cubicBezTo>
                  <a:cubicBezTo>
                    <a:pt x="92" y="67"/>
                    <a:pt x="97" y="71"/>
                    <a:pt x="98" y="79"/>
                  </a:cubicBezTo>
                  <a:cubicBezTo>
                    <a:pt x="98" y="90"/>
                    <a:pt x="90" y="99"/>
                    <a:pt x="76" y="102"/>
                  </a:cubicBezTo>
                  <a:close/>
                  <a:moveTo>
                    <a:pt x="145" y="104"/>
                  </a:moveTo>
                  <a:cubicBezTo>
                    <a:pt x="145" y="108"/>
                    <a:pt x="145" y="108"/>
                    <a:pt x="145" y="108"/>
                  </a:cubicBezTo>
                  <a:cubicBezTo>
                    <a:pt x="145" y="109"/>
                    <a:pt x="145" y="109"/>
                    <a:pt x="145" y="109"/>
                  </a:cubicBezTo>
                  <a:cubicBezTo>
                    <a:pt x="137" y="110"/>
                    <a:pt x="137" y="110"/>
                    <a:pt x="137" y="110"/>
                  </a:cubicBezTo>
                  <a:cubicBezTo>
                    <a:pt x="136" y="110"/>
                    <a:pt x="136" y="109"/>
                    <a:pt x="136" y="104"/>
                  </a:cubicBezTo>
                  <a:cubicBezTo>
                    <a:pt x="124" y="103"/>
                    <a:pt x="118" y="97"/>
                    <a:pt x="118" y="87"/>
                  </a:cubicBezTo>
                  <a:cubicBezTo>
                    <a:pt x="118" y="87"/>
                    <a:pt x="118" y="87"/>
                    <a:pt x="119" y="87"/>
                  </a:cubicBezTo>
                  <a:cubicBezTo>
                    <a:pt x="129" y="85"/>
                    <a:pt x="129" y="85"/>
                    <a:pt x="129" y="85"/>
                  </a:cubicBezTo>
                  <a:cubicBezTo>
                    <a:pt x="130" y="85"/>
                    <a:pt x="130" y="86"/>
                    <a:pt x="130" y="86"/>
                  </a:cubicBezTo>
                  <a:cubicBezTo>
                    <a:pt x="131" y="91"/>
                    <a:pt x="136" y="91"/>
                    <a:pt x="139" y="91"/>
                  </a:cubicBezTo>
                  <a:cubicBezTo>
                    <a:pt x="140" y="90"/>
                    <a:pt x="141" y="90"/>
                    <a:pt x="141" y="89"/>
                  </a:cubicBezTo>
                  <a:cubicBezTo>
                    <a:pt x="142" y="86"/>
                    <a:pt x="140" y="83"/>
                    <a:pt x="129" y="79"/>
                  </a:cubicBezTo>
                  <a:cubicBezTo>
                    <a:pt x="123" y="76"/>
                    <a:pt x="119" y="74"/>
                    <a:pt x="119" y="68"/>
                  </a:cubicBezTo>
                  <a:cubicBezTo>
                    <a:pt x="118" y="62"/>
                    <a:pt x="124" y="55"/>
                    <a:pt x="133" y="53"/>
                  </a:cubicBezTo>
                  <a:cubicBezTo>
                    <a:pt x="133" y="48"/>
                    <a:pt x="133" y="48"/>
                    <a:pt x="133" y="48"/>
                  </a:cubicBezTo>
                  <a:cubicBezTo>
                    <a:pt x="133" y="48"/>
                    <a:pt x="134" y="47"/>
                    <a:pt x="134" y="47"/>
                  </a:cubicBezTo>
                  <a:cubicBezTo>
                    <a:pt x="142" y="47"/>
                    <a:pt x="142" y="47"/>
                    <a:pt x="142" y="47"/>
                  </a:cubicBezTo>
                  <a:cubicBezTo>
                    <a:pt x="143" y="47"/>
                    <a:pt x="143" y="47"/>
                    <a:pt x="143" y="52"/>
                  </a:cubicBezTo>
                  <a:cubicBezTo>
                    <a:pt x="153" y="53"/>
                    <a:pt x="159" y="60"/>
                    <a:pt x="160" y="67"/>
                  </a:cubicBezTo>
                  <a:cubicBezTo>
                    <a:pt x="160" y="68"/>
                    <a:pt x="159" y="68"/>
                    <a:pt x="158" y="68"/>
                  </a:cubicBezTo>
                  <a:cubicBezTo>
                    <a:pt x="147" y="69"/>
                    <a:pt x="147" y="69"/>
                    <a:pt x="147" y="69"/>
                  </a:cubicBezTo>
                  <a:cubicBezTo>
                    <a:pt x="147" y="69"/>
                    <a:pt x="147" y="65"/>
                    <a:pt x="141" y="65"/>
                  </a:cubicBezTo>
                  <a:cubicBezTo>
                    <a:pt x="139" y="66"/>
                    <a:pt x="139" y="67"/>
                    <a:pt x="139" y="68"/>
                  </a:cubicBezTo>
                  <a:cubicBezTo>
                    <a:pt x="139" y="70"/>
                    <a:pt x="142" y="72"/>
                    <a:pt x="150" y="75"/>
                  </a:cubicBezTo>
                  <a:cubicBezTo>
                    <a:pt x="157" y="79"/>
                    <a:pt x="160" y="82"/>
                    <a:pt x="161" y="87"/>
                  </a:cubicBezTo>
                  <a:cubicBezTo>
                    <a:pt x="161" y="96"/>
                    <a:pt x="155" y="102"/>
                    <a:pt x="145"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3" name="Freeform 32">
              <a:extLst>
                <a:ext uri="{FF2B5EF4-FFF2-40B4-BE49-F238E27FC236}">
                  <a16:creationId xmlns:a16="http://schemas.microsoft.com/office/drawing/2014/main" id="{24184C09-AB3F-4F40-B0E4-4065B305AD28}"/>
                </a:ext>
              </a:extLst>
            </p:cNvPr>
            <p:cNvSpPr>
              <a:spLocks/>
            </p:cNvSpPr>
            <p:nvPr/>
          </p:nvSpPr>
          <p:spPr bwMode="auto">
            <a:xfrm>
              <a:off x="10198100" y="790575"/>
              <a:ext cx="406400" cy="152400"/>
            </a:xfrm>
            <a:custGeom>
              <a:avLst/>
              <a:gdLst>
                <a:gd name="T0" fmla="*/ 26 w 107"/>
                <a:gd name="T1" fmla="*/ 38 h 40"/>
                <a:gd name="T2" fmla="*/ 50 w 107"/>
                <a:gd name="T3" fmla="*/ 40 h 40"/>
                <a:gd name="T4" fmla="*/ 84 w 107"/>
                <a:gd name="T5" fmla="*/ 37 h 40"/>
                <a:gd name="T6" fmla="*/ 107 w 107"/>
                <a:gd name="T7" fmla="*/ 25 h 40"/>
                <a:gd name="T8" fmla="*/ 102 w 107"/>
                <a:gd name="T9" fmla="*/ 20 h 40"/>
                <a:gd name="T10" fmla="*/ 93 w 107"/>
                <a:gd name="T11" fmla="*/ 12 h 40"/>
                <a:gd name="T12" fmla="*/ 95 w 107"/>
                <a:gd name="T13" fmla="*/ 1 h 40"/>
                <a:gd name="T14" fmla="*/ 91 w 107"/>
                <a:gd name="T15" fmla="*/ 1 h 40"/>
                <a:gd name="T16" fmla="*/ 75 w 107"/>
                <a:gd name="T17" fmla="*/ 7 h 40"/>
                <a:gd name="T18" fmla="*/ 64 w 107"/>
                <a:gd name="T19" fmla="*/ 3 h 40"/>
                <a:gd name="T20" fmla="*/ 40 w 107"/>
                <a:gd name="T21" fmla="*/ 5 h 40"/>
                <a:gd name="T22" fmla="*/ 39 w 107"/>
                <a:gd name="T23" fmla="*/ 6 h 40"/>
                <a:gd name="T24" fmla="*/ 23 w 107"/>
                <a:gd name="T25" fmla="*/ 16 h 40"/>
                <a:gd name="T26" fmla="*/ 17 w 107"/>
                <a:gd name="T27" fmla="*/ 15 h 40"/>
                <a:gd name="T28" fmla="*/ 10 w 107"/>
                <a:gd name="T29" fmla="*/ 16 h 40"/>
                <a:gd name="T30" fmla="*/ 5 w 107"/>
                <a:gd name="T31" fmla="*/ 23 h 40"/>
                <a:gd name="T32" fmla="*/ 0 w 107"/>
                <a:gd name="T33" fmla="*/ 28 h 40"/>
                <a:gd name="T34" fmla="*/ 27 w 107"/>
                <a:gd name="T35" fmla="*/ 38 h 40"/>
                <a:gd name="T36" fmla="*/ 26 w 107"/>
                <a:gd name="T3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40">
                  <a:moveTo>
                    <a:pt x="26" y="38"/>
                  </a:moveTo>
                  <a:cubicBezTo>
                    <a:pt x="33" y="40"/>
                    <a:pt x="42" y="40"/>
                    <a:pt x="50" y="40"/>
                  </a:cubicBezTo>
                  <a:cubicBezTo>
                    <a:pt x="63" y="40"/>
                    <a:pt x="74" y="39"/>
                    <a:pt x="84" y="37"/>
                  </a:cubicBezTo>
                  <a:cubicBezTo>
                    <a:pt x="107" y="25"/>
                    <a:pt x="107" y="25"/>
                    <a:pt x="107" y="25"/>
                  </a:cubicBezTo>
                  <a:cubicBezTo>
                    <a:pt x="107" y="25"/>
                    <a:pt x="107" y="22"/>
                    <a:pt x="102" y="20"/>
                  </a:cubicBezTo>
                  <a:cubicBezTo>
                    <a:pt x="98" y="17"/>
                    <a:pt x="92" y="16"/>
                    <a:pt x="93" y="12"/>
                  </a:cubicBezTo>
                  <a:cubicBezTo>
                    <a:pt x="94" y="8"/>
                    <a:pt x="96" y="3"/>
                    <a:pt x="95" y="1"/>
                  </a:cubicBezTo>
                  <a:cubicBezTo>
                    <a:pt x="94" y="0"/>
                    <a:pt x="93" y="0"/>
                    <a:pt x="91" y="1"/>
                  </a:cubicBezTo>
                  <a:cubicBezTo>
                    <a:pt x="84" y="2"/>
                    <a:pt x="75" y="7"/>
                    <a:pt x="75" y="7"/>
                  </a:cubicBezTo>
                  <a:cubicBezTo>
                    <a:pt x="75" y="7"/>
                    <a:pt x="73" y="3"/>
                    <a:pt x="64" y="3"/>
                  </a:cubicBezTo>
                  <a:cubicBezTo>
                    <a:pt x="57" y="3"/>
                    <a:pt x="45" y="3"/>
                    <a:pt x="40" y="5"/>
                  </a:cubicBezTo>
                  <a:cubicBezTo>
                    <a:pt x="39" y="5"/>
                    <a:pt x="39" y="6"/>
                    <a:pt x="39" y="6"/>
                  </a:cubicBezTo>
                  <a:cubicBezTo>
                    <a:pt x="36" y="8"/>
                    <a:pt x="30" y="16"/>
                    <a:pt x="23" y="16"/>
                  </a:cubicBezTo>
                  <a:cubicBezTo>
                    <a:pt x="21" y="16"/>
                    <a:pt x="19" y="15"/>
                    <a:pt x="17" y="15"/>
                  </a:cubicBezTo>
                  <a:cubicBezTo>
                    <a:pt x="15" y="14"/>
                    <a:pt x="14" y="14"/>
                    <a:pt x="10" y="16"/>
                  </a:cubicBezTo>
                  <a:cubicBezTo>
                    <a:pt x="5" y="19"/>
                    <a:pt x="5" y="23"/>
                    <a:pt x="5" y="23"/>
                  </a:cubicBezTo>
                  <a:cubicBezTo>
                    <a:pt x="5" y="23"/>
                    <a:pt x="0" y="22"/>
                    <a:pt x="0" y="28"/>
                  </a:cubicBezTo>
                  <a:cubicBezTo>
                    <a:pt x="15" y="35"/>
                    <a:pt x="27" y="38"/>
                    <a:pt x="27" y="38"/>
                  </a:cubicBezTo>
                  <a:cubicBezTo>
                    <a:pt x="27" y="38"/>
                    <a:pt x="26" y="38"/>
                    <a:pt x="2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34" name="Shape 5144">
            <a:extLst>
              <a:ext uri="{FF2B5EF4-FFF2-40B4-BE49-F238E27FC236}">
                <a16:creationId xmlns:a16="http://schemas.microsoft.com/office/drawing/2014/main" id="{F966CBB7-A2B2-924C-A276-60ACB29CBB97}"/>
              </a:ext>
            </a:extLst>
          </p:cNvPr>
          <p:cNvSpPr/>
          <p:nvPr userDrawn="1"/>
        </p:nvSpPr>
        <p:spPr>
          <a:xfrm>
            <a:off x="786867" y="2180482"/>
            <a:ext cx="355549" cy="286858"/>
          </a:xfrm>
          <a:custGeom>
            <a:avLst/>
            <a:gdLst/>
            <a:ahLst/>
            <a:cxnLst/>
            <a:rect l="0" t="0" r="0" b="0"/>
            <a:pathLst>
              <a:path w="120000" h="120000" extrusionOk="0">
                <a:moveTo>
                  <a:pt x="55533" y="65070"/>
                </a:moveTo>
                <a:lnTo>
                  <a:pt x="55533" y="65070"/>
                </a:lnTo>
                <a:cubicBezTo>
                  <a:pt x="66156" y="65070"/>
                  <a:pt x="66156" y="65070"/>
                  <a:pt x="66156" y="65070"/>
                </a:cubicBezTo>
                <a:cubicBezTo>
                  <a:pt x="66156" y="77464"/>
                  <a:pt x="66156" y="77464"/>
                  <a:pt x="66156" y="77464"/>
                </a:cubicBezTo>
                <a:cubicBezTo>
                  <a:pt x="119758" y="77464"/>
                  <a:pt x="119758" y="77464"/>
                  <a:pt x="119758" y="77464"/>
                </a:cubicBezTo>
                <a:cubicBezTo>
                  <a:pt x="119758" y="77464"/>
                  <a:pt x="119758" y="47323"/>
                  <a:pt x="117585" y="37464"/>
                </a:cubicBezTo>
                <a:cubicBezTo>
                  <a:pt x="117585" y="27323"/>
                  <a:pt x="115412" y="22535"/>
                  <a:pt x="106961" y="22535"/>
                </a:cubicBezTo>
                <a:cubicBezTo>
                  <a:pt x="87645" y="22535"/>
                  <a:pt x="87645" y="22535"/>
                  <a:pt x="87645" y="22535"/>
                </a:cubicBezTo>
                <a:cubicBezTo>
                  <a:pt x="83299" y="14929"/>
                  <a:pt x="81368" y="7605"/>
                  <a:pt x="81368" y="7605"/>
                </a:cubicBezTo>
                <a:cubicBezTo>
                  <a:pt x="79195" y="2535"/>
                  <a:pt x="77022" y="0"/>
                  <a:pt x="72434" y="0"/>
                </a:cubicBezTo>
                <a:cubicBezTo>
                  <a:pt x="46841" y="0"/>
                  <a:pt x="46841" y="0"/>
                  <a:pt x="46841" y="0"/>
                </a:cubicBezTo>
                <a:cubicBezTo>
                  <a:pt x="42736" y="0"/>
                  <a:pt x="40563" y="2535"/>
                  <a:pt x="40563" y="7605"/>
                </a:cubicBezTo>
                <a:cubicBezTo>
                  <a:pt x="38390" y="7605"/>
                  <a:pt x="36217" y="14929"/>
                  <a:pt x="32112" y="22535"/>
                </a:cubicBezTo>
                <a:cubicBezTo>
                  <a:pt x="12796" y="22535"/>
                  <a:pt x="12796" y="22535"/>
                  <a:pt x="12796" y="22535"/>
                </a:cubicBezTo>
                <a:cubicBezTo>
                  <a:pt x="4104" y="22535"/>
                  <a:pt x="2173" y="27323"/>
                  <a:pt x="2173" y="37464"/>
                </a:cubicBezTo>
                <a:cubicBezTo>
                  <a:pt x="0" y="47323"/>
                  <a:pt x="0" y="77464"/>
                  <a:pt x="0" y="77464"/>
                </a:cubicBezTo>
                <a:cubicBezTo>
                  <a:pt x="55533" y="77464"/>
                  <a:pt x="55533" y="77464"/>
                  <a:pt x="55533" y="77464"/>
                </a:cubicBezTo>
                <a:lnTo>
                  <a:pt x="55533" y="65070"/>
                </a:lnTo>
                <a:close/>
                <a:moveTo>
                  <a:pt x="44909" y="14929"/>
                </a:moveTo>
                <a:lnTo>
                  <a:pt x="44909" y="14929"/>
                </a:lnTo>
                <a:cubicBezTo>
                  <a:pt x="46841" y="12394"/>
                  <a:pt x="46841" y="10140"/>
                  <a:pt x="51187" y="10140"/>
                </a:cubicBezTo>
                <a:cubicBezTo>
                  <a:pt x="68571" y="10140"/>
                  <a:pt x="68571" y="10140"/>
                  <a:pt x="68571" y="10140"/>
                </a:cubicBezTo>
                <a:cubicBezTo>
                  <a:pt x="72434" y="10140"/>
                  <a:pt x="72434" y="12394"/>
                  <a:pt x="74607" y="14929"/>
                </a:cubicBezTo>
                <a:cubicBezTo>
                  <a:pt x="74607" y="14929"/>
                  <a:pt x="77022" y="20000"/>
                  <a:pt x="77022" y="22535"/>
                </a:cubicBezTo>
                <a:cubicBezTo>
                  <a:pt x="42736" y="22535"/>
                  <a:pt x="42736" y="22535"/>
                  <a:pt x="42736" y="22535"/>
                </a:cubicBezTo>
                <a:cubicBezTo>
                  <a:pt x="44909" y="20000"/>
                  <a:pt x="44909" y="14929"/>
                  <a:pt x="44909" y="14929"/>
                </a:cubicBezTo>
                <a:close/>
                <a:moveTo>
                  <a:pt x="66156" y="100000"/>
                </a:moveTo>
                <a:lnTo>
                  <a:pt x="66156" y="100000"/>
                </a:lnTo>
                <a:cubicBezTo>
                  <a:pt x="55533" y="100000"/>
                  <a:pt x="55533" y="100000"/>
                  <a:pt x="55533" y="100000"/>
                </a:cubicBezTo>
                <a:cubicBezTo>
                  <a:pt x="55533" y="85070"/>
                  <a:pt x="55533" y="85070"/>
                  <a:pt x="55533" y="85070"/>
                </a:cubicBezTo>
                <a:cubicBezTo>
                  <a:pt x="2173" y="85070"/>
                  <a:pt x="2173" y="85070"/>
                  <a:pt x="2173" y="85070"/>
                </a:cubicBezTo>
                <a:cubicBezTo>
                  <a:pt x="2173" y="85070"/>
                  <a:pt x="4104" y="97464"/>
                  <a:pt x="4104" y="107323"/>
                </a:cubicBezTo>
                <a:cubicBezTo>
                  <a:pt x="4104" y="112394"/>
                  <a:pt x="6277" y="119718"/>
                  <a:pt x="14969" y="119718"/>
                </a:cubicBezTo>
                <a:cubicBezTo>
                  <a:pt x="104788" y="119718"/>
                  <a:pt x="104788" y="119718"/>
                  <a:pt x="104788" y="119718"/>
                </a:cubicBezTo>
                <a:cubicBezTo>
                  <a:pt x="113239" y="119718"/>
                  <a:pt x="115412" y="112394"/>
                  <a:pt x="115412" y="107323"/>
                </a:cubicBezTo>
                <a:cubicBezTo>
                  <a:pt x="115412" y="97464"/>
                  <a:pt x="117585" y="85070"/>
                  <a:pt x="117585" y="85070"/>
                </a:cubicBezTo>
                <a:cubicBezTo>
                  <a:pt x="66156" y="85070"/>
                  <a:pt x="66156" y="85070"/>
                  <a:pt x="66156" y="85070"/>
                </a:cubicBezTo>
                <a:lnTo>
                  <a:pt x="66156" y="100000"/>
                </a:lnTo>
                <a:close/>
              </a:path>
            </a:pathLst>
          </a:custGeom>
          <a:solidFill>
            <a:schemeClr val="accent1"/>
          </a:solidFill>
          <a:ln>
            <a:noFill/>
          </a:ln>
        </p:spPr>
        <p:txBody>
          <a:bodyPr lIns="45700" tIns="22850" rIns="45700"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grpSp>
        <p:nvGrpSpPr>
          <p:cNvPr id="35" name="Group 34">
            <a:extLst>
              <a:ext uri="{FF2B5EF4-FFF2-40B4-BE49-F238E27FC236}">
                <a16:creationId xmlns:a16="http://schemas.microsoft.com/office/drawing/2014/main" id="{FB2262C3-9D3B-CF46-BFC7-46B9A09B7B0A}"/>
              </a:ext>
            </a:extLst>
          </p:cNvPr>
          <p:cNvGrpSpPr/>
          <p:nvPr userDrawn="1"/>
        </p:nvGrpSpPr>
        <p:grpSpPr>
          <a:xfrm>
            <a:off x="751169" y="3938029"/>
            <a:ext cx="426944" cy="177412"/>
            <a:chOff x="2865438" y="5287963"/>
            <a:chExt cx="754062" cy="333375"/>
          </a:xfrm>
          <a:solidFill>
            <a:schemeClr val="accent1"/>
          </a:solidFill>
        </p:grpSpPr>
        <p:sp>
          <p:nvSpPr>
            <p:cNvPr id="36" name="Freeform 35">
              <a:extLst>
                <a:ext uri="{FF2B5EF4-FFF2-40B4-BE49-F238E27FC236}">
                  <a16:creationId xmlns:a16="http://schemas.microsoft.com/office/drawing/2014/main" id="{702F76A3-178D-5D47-A2CA-F7B46E5DC2CD}"/>
                </a:ext>
              </a:extLst>
            </p:cNvPr>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7" name="Freeform 36">
              <a:extLst>
                <a:ext uri="{FF2B5EF4-FFF2-40B4-BE49-F238E27FC236}">
                  <a16:creationId xmlns:a16="http://schemas.microsoft.com/office/drawing/2014/main" id="{7BB8CA5C-DF3B-1547-BD72-91FD7C5C0A90}"/>
                </a:ext>
              </a:extLst>
            </p:cNvPr>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8" name="Freeform 37">
              <a:extLst>
                <a:ext uri="{FF2B5EF4-FFF2-40B4-BE49-F238E27FC236}">
                  <a16:creationId xmlns:a16="http://schemas.microsoft.com/office/drawing/2014/main" id="{4D3C955D-5A11-1141-A595-859E3628C904}"/>
                </a:ext>
              </a:extLst>
            </p:cNvPr>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9" name="Freeform 38">
              <a:extLst>
                <a:ext uri="{FF2B5EF4-FFF2-40B4-BE49-F238E27FC236}">
                  <a16:creationId xmlns:a16="http://schemas.microsoft.com/office/drawing/2014/main" id="{0CDE3ED7-77A7-364B-B724-22409FC45528}"/>
                </a:ext>
              </a:extLst>
            </p:cNvPr>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0" name="Freeform 39">
              <a:extLst>
                <a:ext uri="{FF2B5EF4-FFF2-40B4-BE49-F238E27FC236}">
                  <a16:creationId xmlns:a16="http://schemas.microsoft.com/office/drawing/2014/main" id="{A60C629D-35E1-D84C-8AE5-CFB1E676CC89}"/>
                </a:ext>
              </a:extLst>
            </p:cNvPr>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1" name="Freeform 40">
              <a:extLst>
                <a:ext uri="{FF2B5EF4-FFF2-40B4-BE49-F238E27FC236}">
                  <a16:creationId xmlns:a16="http://schemas.microsoft.com/office/drawing/2014/main" id="{435FFAB8-45A2-4C4A-A446-8F349623661A}"/>
                </a:ext>
              </a:extLst>
            </p:cNvPr>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2" name="Freeform 41">
              <a:extLst>
                <a:ext uri="{FF2B5EF4-FFF2-40B4-BE49-F238E27FC236}">
                  <a16:creationId xmlns:a16="http://schemas.microsoft.com/office/drawing/2014/main" id="{A1E410AD-BB77-5F4B-8228-EF28420C4F48}"/>
                </a:ext>
              </a:extLst>
            </p:cNvPr>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Light"/>
                <a:ea typeface="+mn-ea"/>
                <a:cs typeface="+mn-cs"/>
              </a:endParaRPr>
            </a:p>
          </p:txBody>
        </p:sp>
      </p:grpSp>
      <p:graphicFrame>
        <p:nvGraphicFramePr>
          <p:cNvPr id="43" name="Chart 21">
            <a:extLst>
              <a:ext uri="{FF2B5EF4-FFF2-40B4-BE49-F238E27FC236}">
                <a16:creationId xmlns:a16="http://schemas.microsoft.com/office/drawing/2014/main" id="{ABCB17C0-A7F5-D447-86E9-6958BE92B8E8}"/>
              </a:ext>
            </a:extLst>
          </p:cNvPr>
          <p:cNvGraphicFramePr/>
          <p:nvPr userDrawn="1">
            <p:extLst>
              <p:ext uri="{D42A27DB-BD31-4B8C-83A1-F6EECF244321}">
                <p14:modId xmlns:p14="http://schemas.microsoft.com/office/powerpoint/2010/main" val="3511242911"/>
              </p:ext>
            </p:extLst>
          </p:nvPr>
        </p:nvGraphicFramePr>
        <p:xfrm>
          <a:off x="4663161" y="1176030"/>
          <a:ext cx="3182964" cy="3230538"/>
        </p:xfrm>
        <a:graphic>
          <a:graphicData uri="http://schemas.openxmlformats.org/drawingml/2006/chart">
            <c:chart xmlns:c="http://schemas.openxmlformats.org/drawingml/2006/chart" xmlns:r="http://schemas.openxmlformats.org/officeDocument/2006/relationships" r:id="rId2"/>
          </a:graphicData>
        </a:graphic>
      </p:graphicFrame>
      <p:sp>
        <p:nvSpPr>
          <p:cNvPr id="44" name="Title 2">
            <a:extLst>
              <a:ext uri="{FF2B5EF4-FFF2-40B4-BE49-F238E27FC236}">
                <a16:creationId xmlns:a16="http://schemas.microsoft.com/office/drawing/2014/main" id="{043B3331-BE21-5D49-8420-0A9BF9EBD4A7}"/>
              </a:ext>
            </a:extLst>
          </p:cNvPr>
          <p:cNvSpPr txBox="1">
            <a:spLocks/>
          </p:cNvSpPr>
          <p:nvPr userDrawn="1"/>
        </p:nvSpPr>
        <p:spPr>
          <a:xfrm>
            <a:off x="7603430" y="1966531"/>
            <a:ext cx="1251894" cy="1159576"/>
          </a:xfrm>
          <a:prstGeom prst="rect">
            <a:avLst/>
          </a:prstGeom>
        </p:spPr>
        <p:txBody>
          <a:bodyPr anchor="b"/>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dirty="0">
                <a:solidFill>
                  <a:schemeClr val="bg2"/>
                </a:solidFill>
                <a:latin typeface="+mn-lt"/>
              </a:rPr>
              <a:t>AUM* breakdown by Asset Class</a:t>
            </a:r>
          </a:p>
        </p:txBody>
      </p:sp>
      <p:sp>
        <p:nvSpPr>
          <p:cNvPr id="45" name="Rectangle 44">
            <a:extLst>
              <a:ext uri="{FF2B5EF4-FFF2-40B4-BE49-F238E27FC236}">
                <a16:creationId xmlns:a16="http://schemas.microsoft.com/office/drawing/2014/main" id="{CF365436-187B-864C-9F63-F70559751641}"/>
              </a:ext>
            </a:extLst>
          </p:cNvPr>
          <p:cNvSpPr/>
          <p:nvPr userDrawn="1"/>
        </p:nvSpPr>
        <p:spPr>
          <a:xfrm>
            <a:off x="483071" y="1070117"/>
            <a:ext cx="8300930" cy="338554"/>
          </a:xfrm>
          <a:prstGeom prst="rect">
            <a:avLst/>
          </a:prstGeom>
        </p:spPr>
        <p:txBody>
          <a:bodyPr wrap="square">
            <a:spAutoFit/>
          </a:bodyPr>
          <a:lstStyle/>
          <a:p>
            <a:pPr>
              <a:spcAft>
                <a:spcPts val="0"/>
              </a:spcAft>
            </a:pPr>
            <a:r>
              <a:rPr lang="it-IT" sz="1600" b="1" dirty="0">
                <a:solidFill>
                  <a:schemeClr val="bg2"/>
                </a:solidFill>
                <a:latin typeface="Arial" panose="020B0604020202020204" pitchFamily="34" charset="0"/>
                <a:ea typeface="Calibri" panose="020F0502020204030204" pitchFamily="34" charset="0"/>
                <a:cs typeface="Arial" panose="020B0604020202020204" pitchFamily="34" charset="0"/>
              </a:rPr>
              <a:t>MIFL funds are managed internally or delegated to leading global Asset Managers</a:t>
            </a:r>
          </a:p>
        </p:txBody>
      </p:sp>
      <p:sp>
        <p:nvSpPr>
          <p:cNvPr id="48" name="TextBox 47">
            <a:extLst>
              <a:ext uri="{FF2B5EF4-FFF2-40B4-BE49-F238E27FC236}">
                <a16:creationId xmlns:a16="http://schemas.microsoft.com/office/drawing/2014/main" id="{B32C1180-3F6F-C149-A595-4287E1AAA56B}"/>
              </a:ext>
            </a:extLst>
          </p:cNvPr>
          <p:cNvSpPr txBox="1"/>
          <p:nvPr userDrawn="1"/>
        </p:nvSpPr>
        <p:spPr>
          <a:xfrm>
            <a:off x="407476" y="348666"/>
            <a:ext cx="6894845" cy="461665"/>
          </a:xfrm>
          <a:prstGeom prst="rect">
            <a:avLst/>
          </a:prstGeom>
          <a:noFill/>
        </p:spPr>
        <p:txBody>
          <a:bodyPr wrap="square" rtlCol="0">
            <a:spAutoFit/>
          </a:bodyPr>
          <a:lstStyle/>
          <a:p>
            <a:pPr rtl="0">
              <a:buSzPts val="1600"/>
              <a:buFont typeface="Arial" panose="020B0604020202020204" pitchFamily="34" charset="0"/>
              <a:buNone/>
            </a:pPr>
            <a:r>
              <a:rPr lang="en-GB" sz="2300" b="1" i="0" u="none" strike="noStrike" kern="1200" baseline="0" dirty="0">
                <a:solidFill>
                  <a:srgbClr val="FFFFFF"/>
                </a:solidFill>
                <a:latin typeface="Arial" panose="020B0604020202020204" pitchFamily="34" charset="0"/>
              </a:rPr>
              <a:t>Mediolanum International Funds Limited (MIFL)</a:t>
            </a:r>
            <a:endParaRPr lang="en-US" sz="2300" b="1" i="0" u="none" strike="noStrike" kern="1200" baseline="0" dirty="0">
              <a:solidFill>
                <a:srgbClr val="192B6C"/>
              </a:solidFill>
              <a:latin typeface="Arial" panose="020B0604020202020204" pitchFamily="34" charset="0"/>
            </a:endParaRPr>
          </a:p>
        </p:txBody>
      </p:sp>
    </p:spTree>
    <p:extLst>
      <p:ext uri="{BB962C8B-B14F-4D97-AF65-F5344CB8AC3E}">
        <p14:creationId xmlns:p14="http://schemas.microsoft.com/office/powerpoint/2010/main" val="607387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1F7EC34-31A7-4F8D-B925-C7E83430BC6F}"/>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2" name="TextBox 1">
            <a:extLst>
              <a:ext uri="{FF2B5EF4-FFF2-40B4-BE49-F238E27FC236}">
                <a16:creationId xmlns:a16="http://schemas.microsoft.com/office/drawing/2014/main" id="{6D1E3A95-6D58-E841-8522-2C95A2399118}"/>
              </a:ext>
            </a:extLst>
          </p:cNvPr>
          <p:cNvSpPr txBox="1"/>
          <p:nvPr userDrawn="1"/>
        </p:nvSpPr>
        <p:spPr>
          <a:xfrm>
            <a:off x="560934" y="1490703"/>
            <a:ext cx="8037500" cy="830997"/>
          </a:xfrm>
          <a:prstGeom prst="rect">
            <a:avLst/>
          </a:prstGeom>
          <a:noFill/>
        </p:spPr>
        <p:txBody>
          <a:bodyPr wrap="square" rtlCol="0">
            <a:spAutoFit/>
          </a:bodyPr>
          <a:lstStyle/>
          <a:p>
            <a:pPr rtl="0">
              <a:buSzPts val="1600"/>
              <a:buFont typeface="Arial" panose="020B0604020202020204" pitchFamily="34" charset="0"/>
              <a:buNone/>
            </a:pPr>
            <a:r>
              <a:rPr lang="en-US" sz="2400" b="1" i="0" u="none" strike="noStrike" kern="1200" baseline="0" dirty="0">
                <a:solidFill>
                  <a:srgbClr val="192B6C"/>
                </a:solidFill>
                <a:latin typeface="Arial" panose="020B0604020202020204" pitchFamily="34" charset="0"/>
              </a:rPr>
              <a:t>MIFL funds are managed internally or delegated to leading global Asset Managers</a:t>
            </a:r>
          </a:p>
        </p:txBody>
      </p:sp>
      <p:sp>
        <p:nvSpPr>
          <p:cNvPr id="11" name="TextBox 10">
            <a:extLst>
              <a:ext uri="{FF2B5EF4-FFF2-40B4-BE49-F238E27FC236}">
                <a16:creationId xmlns:a16="http://schemas.microsoft.com/office/drawing/2014/main" id="{92A876BE-8F6C-C442-A3CD-2D8DAEDD99CA}"/>
              </a:ext>
            </a:extLst>
          </p:cNvPr>
          <p:cNvSpPr txBox="1"/>
          <p:nvPr userDrawn="1"/>
        </p:nvSpPr>
        <p:spPr>
          <a:xfrm>
            <a:off x="407476" y="348666"/>
            <a:ext cx="6894845" cy="461665"/>
          </a:xfrm>
          <a:prstGeom prst="rect">
            <a:avLst/>
          </a:prstGeom>
          <a:noFill/>
        </p:spPr>
        <p:txBody>
          <a:bodyPr wrap="square" rtlCol="0">
            <a:spAutoFit/>
          </a:bodyPr>
          <a:lstStyle/>
          <a:p>
            <a:pPr rtl="0">
              <a:buSzPts val="1600"/>
              <a:buFont typeface="Arial" panose="020B0604020202020204" pitchFamily="34" charset="0"/>
              <a:buNone/>
            </a:pPr>
            <a:r>
              <a:rPr lang="en-GB" sz="2300" b="1" i="0" u="none" strike="noStrike" kern="1200" baseline="0" dirty="0">
                <a:solidFill>
                  <a:srgbClr val="FFFFFF"/>
                </a:solidFill>
                <a:latin typeface="Arial" panose="020B0604020202020204" pitchFamily="34" charset="0"/>
              </a:rPr>
              <a:t>Mediolanum International Funds Limited (MIFL)</a:t>
            </a:r>
            <a:endParaRPr lang="en-US" sz="2300" b="1" i="0" u="none" strike="noStrike" kern="1200" baseline="0" dirty="0">
              <a:solidFill>
                <a:srgbClr val="192B6C"/>
              </a:solidFill>
              <a:latin typeface="Arial" panose="020B0604020202020204" pitchFamily="34" charset="0"/>
            </a:endParaRPr>
          </a:p>
        </p:txBody>
      </p:sp>
    </p:spTree>
    <p:extLst>
      <p:ext uri="{BB962C8B-B14F-4D97-AF65-F5344CB8AC3E}">
        <p14:creationId xmlns:p14="http://schemas.microsoft.com/office/powerpoint/2010/main" val="3714224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2E4F9BA5-D3DB-4340-95FF-3E5F962CC6B3}"/>
              </a:ext>
            </a:extLst>
          </p:cNvPr>
          <p:cNvGrpSpPr/>
          <p:nvPr userDrawn="1"/>
        </p:nvGrpSpPr>
        <p:grpSpPr>
          <a:xfrm>
            <a:off x="4700801" y="2416053"/>
            <a:ext cx="3669895" cy="849888"/>
            <a:chOff x="918519" y="1495167"/>
            <a:chExt cx="8184292" cy="2117125"/>
          </a:xfrm>
        </p:grpSpPr>
        <p:sp>
          <p:nvSpPr>
            <p:cNvPr id="46" name="Rectangle: Top Corners Rounded 4">
              <a:extLst>
                <a:ext uri="{FF2B5EF4-FFF2-40B4-BE49-F238E27FC236}">
                  <a16:creationId xmlns:a16="http://schemas.microsoft.com/office/drawing/2014/main" id="{016F7DFA-0E3B-6747-98E1-9A57B661F2CF}"/>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47" name="Rectangle: Top Corners Rounded 5">
              <a:extLst>
                <a:ext uri="{FF2B5EF4-FFF2-40B4-BE49-F238E27FC236}">
                  <a16:creationId xmlns:a16="http://schemas.microsoft.com/office/drawing/2014/main" id="{7B1E990F-10DB-0E4D-81E9-4D9CAF52B2AA}"/>
                </a:ext>
              </a:extLst>
            </p:cNvPr>
            <p:cNvSpPr/>
            <p:nvPr/>
          </p:nvSpPr>
          <p:spPr>
            <a:xfrm rot="5400000">
              <a:off x="5029199" y="-461319"/>
              <a:ext cx="2117125" cy="6030098"/>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grpSp>
      <p:grpSp>
        <p:nvGrpSpPr>
          <p:cNvPr id="48" name="Group 47">
            <a:extLst>
              <a:ext uri="{FF2B5EF4-FFF2-40B4-BE49-F238E27FC236}">
                <a16:creationId xmlns:a16="http://schemas.microsoft.com/office/drawing/2014/main" id="{0A705F86-6703-9048-A092-EE4ED7ED6990}"/>
              </a:ext>
            </a:extLst>
          </p:cNvPr>
          <p:cNvGrpSpPr/>
          <p:nvPr userDrawn="1"/>
        </p:nvGrpSpPr>
        <p:grpSpPr>
          <a:xfrm>
            <a:off x="4700801" y="1286044"/>
            <a:ext cx="3669895" cy="849888"/>
            <a:chOff x="918519" y="1495167"/>
            <a:chExt cx="8184292" cy="2117125"/>
          </a:xfrm>
        </p:grpSpPr>
        <p:sp>
          <p:nvSpPr>
            <p:cNvPr id="49" name="Rectangle: Top Corners Rounded 4">
              <a:extLst>
                <a:ext uri="{FF2B5EF4-FFF2-40B4-BE49-F238E27FC236}">
                  <a16:creationId xmlns:a16="http://schemas.microsoft.com/office/drawing/2014/main" id="{B820C039-12A9-DE47-9ADB-C8F78A175430}"/>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50" name="Rectangle: Top Corners Rounded 5">
              <a:extLst>
                <a:ext uri="{FF2B5EF4-FFF2-40B4-BE49-F238E27FC236}">
                  <a16:creationId xmlns:a16="http://schemas.microsoft.com/office/drawing/2014/main" id="{375324CA-0AF7-9549-8303-3FAFCA5C7D5A}"/>
                </a:ext>
              </a:extLst>
            </p:cNvPr>
            <p:cNvSpPr/>
            <p:nvPr/>
          </p:nvSpPr>
          <p:spPr>
            <a:xfrm rot="5400000">
              <a:off x="5029199" y="-461319"/>
              <a:ext cx="2117125" cy="6030098"/>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tabLst>
                  <a:tab pos="482600" algn="l"/>
                </a:tabLst>
              </a:pPr>
              <a:endParaRPr lang="pl-PL">
                <a:solidFill>
                  <a:schemeClr val="bg1"/>
                </a:solidFill>
              </a:endParaRPr>
            </a:p>
          </p:txBody>
        </p:sp>
      </p:grpSp>
      <p:grpSp>
        <p:nvGrpSpPr>
          <p:cNvPr id="51" name="Group 50">
            <a:extLst>
              <a:ext uri="{FF2B5EF4-FFF2-40B4-BE49-F238E27FC236}">
                <a16:creationId xmlns:a16="http://schemas.microsoft.com/office/drawing/2014/main" id="{72AD90DE-C03D-DF49-9053-59160D3B4A51}"/>
              </a:ext>
            </a:extLst>
          </p:cNvPr>
          <p:cNvGrpSpPr/>
          <p:nvPr userDrawn="1"/>
        </p:nvGrpSpPr>
        <p:grpSpPr>
          <a:xfrm>
            <a:off x="2687564" y="3551874"/>
            <a:ext cx="3669895" cy="849888"/>
            <a:chOff x="918519" y="1495167"/>
            <a:chExt cx="8184292" cy="2117125"/>
          </a:xfrm>
        </p:grpSpPr>
        <p:sp>
          <p:nvSpPr>
            <p:cNvPr id="52" name="Rectangle: Top Corners Rounded 4">
              <a:extLst>
                <a:ext uri="{FF2B5EF4-FFF2-40B4-BE49-F238E27FC236}">
                  <a16:creationId xmlns:a16="http://schemas.microsoft.com/office/drawing/2014/main" id="{542216A9-07FF-864F-9F64-BAABB2DD5241}"/>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53" name="Rectangle: Top Corners Rounded 5">
              <a:extLst>
                <a:ext uri="{FF2B5EF4-FFF2-40B4-BE49-F238E27FC236}">
                  <a16:creationId xmlns:a16="http://schemas.microsoft.com/office/drawing/2014/main" id="{BBA352AA-EDEE-C04B-A178-4EE91BCFCF90}"/>
                </a:ext>
              </a:extLst>
            </p:cNvPr>
            <p:cNvSpPr/>
            <p:nvPr/>
          </p:nvSpPr>
          <p:spPr>
            <a:xfrm rot="5400000">
              <a:off x="5029199" y="-461319"/>
              <a:ext cx="2117125" cy="6030098"/>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grpSp>
      <p:grpSp>
        <p:nvGrpSpPr>
          <p:cNvPr id="42" name="Group 41">
            <a:extLst>
              <a:ext uri="{FF2B5EF4-FFF2-40B4-BE49-F238E27FC236}">
                <a16:creationId xmlns:a16="http://schemas.microsoft.com/office/drawing/2014/main" id="{5F3290F8-F211-2D4D-A04B-E64ACCA65DAA}"/>
              </a:ext>
            </a:extLst>
          </p:cNvPr>
          <p:cNvGrpSpPr/>
          <p:nvPr userDrawn="1"/>
        </p:nvGrpSpPr>
        <p:grpSpPr>
          <a:xfrm>
            <a:off x="801613" y="2409528"/>
            <a:ext cx="3669895" cy="849888"/>
            <a:chOff x="918519" y="1495167"/>
            <a:chExt cx="8184292" cy="2117125"/>
          </a:xfrm>
        </p:grpSpPr>
        <p:sp>
          <p:nvSpPr>
            <p:cNvPr id="43" name="Rectangle: Top Corners Rounded 4">
              <a:extLst>
                <a:ext uri="{FF2B5EF4-FFF2-40B4-BE49-F238E27FC236}">
                  <a16:creationId xmlns:a16="http://schemas.microsoft.com/office/drawing/2014/main" id="{7FE8CB43-A499-7140-821F-68C696B4AB3A}"/>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44" name="Rectangle: Top Corners Rounded 5">
              <a:extLst>
                <a:ext uri="{FF2B5EF4-FFF2-40B4-BE49-F238E27FC236}">
                  <a16:creationId xmlns:a16="http://schemas.microsoft.com/office/drawing/2014/main" id="{0AEBF6B6-7528-F242-9B52-22731886FE46}"/>
                </a:ext>
              </a:extLst>
            </p:cNvPr>
            <p:cNvSpPr/>
            <p:nvPr/>
          </p:nvSpPr>
          <p:spPr>
            <a:xfrm rot="5400000">
              <a:off x="5029199" y="-461319"/>
              <a:ext cx="2117125" cy="6030098"/>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grpSp>
      <p:sp>
        <p:nvSpPr>
          <p:cNvPr id="6" name="Slide Number Placeholder 5">
            <a:extLst>
              <a:ext uri="{FF2B5EF4-FFF2-40B4-BE49-F238E27FC236}">
                <a16:creationId xmlns:a16="http://schemas.microsoft.com/office/drawing/2014/main" id="{D81F3F84-6130-41F7-BA2A-0C5EAA749ED1}"/>
              </a:ext>
            </a:extLst>
          </p:cNvPr>
          <p:cNvSpPr>
            <a:spLocks noGrp="1"/>
          </p:cNvSpPr>
          <p:nvPr>
            <p:ph type="sldNum" sz="quarter" idx="12"/>
          </p:nvPr>
        </p:nvSpPr>
        <p:spPr/>
        <p:txBody>
          <a:bodyPr/>
          <a:lstStyle/>
          <a:p>
            <a:fld id="{34792895-D8E1-4817-8F28-70423B694AB5}" type="slidenum">
              <a:rPr lang="en-IE" smtClean="0"/>
              <a:t>‹Nr.›</a:t>
            </a:fld>
            <a:endParaRPr lang="en-IE" dirty="0"/>
          </a:p>
        </p:txBody>
      </p:sp>
      <p:grpSp>
        <p:nvGrpSpPr>
          <p:cNvPr id="7" name="Group 6">
            <a:extLst>
              <a:ext uri="{FF2B5EF4-FFF2-40B4-BE49-F238E27FC236}">
                <a16:creationId xmlns:a16="http://schemas.microsoft.com/office/drawing/2014/main" id="{9EE1CDC9-0532-5941-9F1E-C1163A55253A}"/>
              </a:ext>
            </a:extLst>
          </p:cNvPr>
          <p:cNvGrpSpPr/>
          <p:nvPr userDrawn="1"/>
        </p:nvGrpSpPr>
        <p:grpSpPr>
          <a:xfrm>
            <a:off x="788294" y="1324878"/>
            <a:ext cx="3669895" cy="849888"/>
            <a:chOff x="918519" y="1495167"/>
            <a:chExt cx="8184292" cy="2117125"/>
          </a:xfrm>
        </p:grpSpPr>
        <p:sp>
          <p:nvSpPr>
            <p:cNvPr id="8" name="Rectangle: Top Corners Rounded 4">
              <a:extLst>
                <a:ext uri="{FF2B5EF4-FFF2-40B4-BE49-F238E27FC236}">
                  <a16:creationId xmlns:a16="http://schemas.microsoft.com/office/drawing/2014/main" id="{D4861391-B260-2C45-B558-577A50C6BF11}"/>
                </a:ext>
              </a:extLst>
            </p:cNvPr>
            <p:cNvSpPr/>
            <p:nvPr/>
          </p:nvSpPr>
          <p:spPr>
            <a:xfrm rot="16200000">
              <a:off x="937053" y="1476633"/>
              <a:ext cx="2117125" cy="215419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9" name="Rectangle: Top Corners Rounded 5">
              <a:extLst>
                <a:ext uri="{FF2B5EF4-FFF2-40B4-BE49-F238E27FC236}">
                  <a16:creationId xmlns:a16="http://schemas.microsoft.com/office/drawing/2014/main" id="{C5893882-739D-5544-AF6E-7FFD4B3159AF}"/>
                </a:ext>
              </a:extLst>
            </p:cNvPr>
            <p:cNvSpPr/>
            <p:nvPr/>
          </p:nvSpPr>
          <p:spPr>
            <a:xfrm rot="5400000">
              <a:off x="5029199" y="-461319"/>
              <a:ext cx="2117125" cy="6030098"/>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grpSp>
      <p:sp>
        <p:nvSpPr>
          <p:cNvPr id="22" name="TextBox 21">
            <a:extLst>
              <a:ext uri="{FF2B5EF4-FFF2-40B4-BE49-F238E27FC236}">
                <a16:creationId xmlns:a16="http://schemas.microsoft.com/office/drawing/2014/main" id="{0D912D20-9FD5-3447-B595-CE58F43AFDD9}"/>
              </a:ext>
            </a:extLst>
          </p:cNvPr>
          <p:cNvSpPr txBox="1"/>
          <p:nvPr userDrawn="1"/>
        </p:nvSpPr>
        <p:spPr>
          <a:xfrm>
            <a:off x="1764408" y="1595934"/>
            <a:ext cx="2754716" cy="307777"/>
          </a:xfrm>
          <a:prstGeom prst="rect">
            <a:avLst/>
          </a:prstGeom>
          <a:noFill/>
        </p:spPr>
        <p:txBody>
          <a:bodyPr wrap="square" rtlCol="0">
            <a:spAutoFit/>
          </a:bodyPr>
          <a:lstStyle/>
          <a:p>
            <a:pPr lvl="0" defTabSz="622300">
              <a:spcBef>
                <a:spcPct val="0"/>
              </a:spcBef>
            </a:pPr>
            <a:r>
              <a:rPr lang="it-IT" sz="1400" b="1" dirty="0">
                <a:solidFill>
                  <a:schemeClr val="bg2"/>
                </a:solidFill>
                <a:latin typeface="Arial" panose="020B0604020202020204" pitchFamily="34" charset="0"/>
                <a:cs typeface="Arial" panose="020B0604020202020204" pitchFamily="34" charset="0"/>
              </a:rPr>
              <a:t>Established in Dublin in 1997</a:t>
            </a:r>
          </a:p>
        </p:txBody>
      </p:sp>
      <p:sp>
        <p:nvSpPr>
          <p:cNvPr id="23" name="TextBox 22">
            <a:extLst>
              <a:ext uri="{FF2B5EF4-FFF2-40B4-BE49-F238E27FC236}">
                <a16:creationId xmlns:a16="http://schemas.microsoft.com/office/drawing/2014/main" id="{811A3986-BEAA-3D4A-B785-8251FFB8EEAF}"/>
              </a:ext>
            </a:extLst>
          </p:cNvPr>
          <p:cNvSpPr txBox="1"/>
          <p:nvPr userDrawn="1"/>
        </p:nvSpPr>
        <p:spPr>
          <a:xfrm>
            <a:off x="5733962" y="1567872"/>
            <a:ext cx="1519975" cy="286232"/>
          </a:xfrm>
          <a:prstGeom prst="rect">
            <a:avLst/>
          </a:prstGeom>
          <a:noFill/>
        </p:spPr>
        <p:txBody>
          <a:bodyPr wrap="square" rtlCol="0">
            <a:spAutoFit/>
          </a:bodyPr>
          <a:lstStyle/>
          <a:p>
            <a:pPr lvl="0" defTabSz="622300">
              <a:lnSpc>
                <a:spcPct val="90000"/>
              </a:lnSpc>
              <a:spcBef>
                <a:spcPct val="0"/>
              </a:spcBef>
            </a:pPr>
            <a:r>
              <a:rPr lang="it-IT" sz="1400" b="1" dirty="0">
                <a:solidFill>
                  <a:schemeClr val="bg2"/>
                </a:solidFill>
                <a:latin typeface="Arial" panose="020B0604020202020204" pitchFamily="34" charset="0"/>
                <a:cs typeface="Arial" panose="020B0604020202020204" pitchFamily="34" charset="0"/>
              </a:rPr>
              <a:t>131 employees </a:t>
            </a:r>
          </a:p>
        </p:txBody>
      </p:sp>
      <p:sp>
        <p:nvSpPr>
          <p:cNvPr id="24" name="TextBox 23">
            <a:extLst>
              <a:ext uri="{FF2B5EF4-FFF2-40B4-BE49-F238E27FC236}">
                <a16:creationId xmlns:a16="http://schemas.microsoft.com/office/drawing/2014/main" id="{27C7C389-6C08-8249-B0A3-31138C2775DA}"/>
              </a:ext>
            </a:extLst>
          </p:cNvPr>
          <p:cNvSpPr txBox="1"/>
          <p:nvPr userDrawn="1"/>
        </p:nvSpPr>
        <p:spPr>
          <a:xfrm>
            <a:off x="1764408" y="2691356"/>
            <a:ext cx="2402181" cy="286232"/>
          </a:xfrm>
          <a:prstGeom prst="rect">
            <a:avLst/>
          </a:prstGeom>
          <a:noFill/>
        </p:spPr>
        <p:txBody>
          <a:bodyPr wrap="square" rtlCol="0">
            <a:spAutoFit/>
          </a:bodyPr>
          <a:lstStyle/>
          <a:p>
            <a:pPr lvl="0" defTabSz="622300">
              <a:lnSpc>
                <a:spcPct val="90000"/>
              </a:lnSpc>
              <a:spcBef>
                <a:spcPct val="0"/>
              </a:spcBef>
            </a:pPr>
            <a:r>
              <a:rPr lang="it-IT" sz="1400" b="1" dirty="0">
                <a:solidFill>
                  <a:schemeClr val="bg2"/>
                </a:solidFill>
                <a:latin typeface="Arial" panose="020B0604020202020204" pitchFamily="34" charset="0"/>
                <a:cs typeface="Arial" panose="020B0604020202020204" pitchFamily="34" charset="0"/>
              </a:rPr>
              <a:t>Over €43 billion in AUM</a:t>
            </a:r>
          </a:p>
        </p:txBody>
      </p:sp>
      <p:sp>
        <p:nvSpPr>
          <p:cNvPr id="25" name="TextBox 24">
            <a:extLst>
              <a:ext uri="{FF2B5EF4-FFF2-40B4-BE49-F238E27FC236}">
                <a16:creationId xmlns:a16="http://schemas.microsoft.com/office/drawing/2014/main" id="{FACCB2D1-4405-3347-B52F-8B531258AA2B}"/>
              </a:ext>
            </a:extLst>
          </p:cNvPr>
          <p:cNvSpPr txBox="1"/>
          <p:nvPr userDrawn="1"/>
        </p:nvSpPr>
        <p:spPr>
          <a:xfrm>
            <a:off x="5723641" y="2687109"/>
            <a:ext cx="2583206" cy="307777"/>
          </a:xfrm>
          <a:prstGeom prst="rect">
            <a:avLst/>
          </a:prstGeom>
          <a:noFill/>
        </p:spPr>
        <p:txBody>
          <a:bodyPr wrap="square" rtlCol="0">
            <a:spAutoFit/>
          </a:bodyPr>
          <a:lstStyle/>
          <a:p>
            <a:pPr lvl="0" defTabSz="622300">
              <a:spcBef>
                <a:spcPct val="0"/>
              </a:spcBef>
            </a:pPr>
            <a:r>
              <a:rPr lang="it-IT" sz="1400" b="1" dirty="0">
                <a:solidFill>
                  <a:schemeClr val="bg2"/>
                </a:solidFill>
                <a:latin typeface="Arial" panose="020B0604020202020204" pitchFamily="34" charset="0"/>
                <a:cs typeface="Arial" panose="020B0604020202020204" pitchFamily="34" charset="0"/>
              </a:rPr>
              <a:t>44 Investment Professionals</a:t>
            </a:r>
          </a:p>
        </p:txBody>
      </p:sp>
      <p:sp>
        <p:nvSpPr>
          <p:cNvPr id="26" name="TextBox 25">
            <a:extLst>
              <a:ext uri="{FF2B5EF4-FFF2-40B4-BE49-F238E27FC236}">
                <a16:creationId xmlns:a16="http://schemas.microsoft.com/office/drawing/2014/main" id="{A9BAFF18-2BA2-1E40-9434-81C06EC2A0D2}"/>
              </a:ext>
            </a:extLst>
          </p:cNvPr>
          <p:cNvSpPr txBox="1"/>
          <p:nvPr userDrawn="1"/>
        </p:nvSpPr>
        <p:spPr>
          <a:xfrm>
            <a:off x="3657236" y="3614209"/>
            <a:ext cx="2895964" cy="738664"/>
          </a:xfrm>
          <a:prstGeom prst="rect">
            <a:avLst/>
          </a:prstGeom>
          <a:noFill/>
        </p:spPr>
        <p:txBody>
          <a:bodyPr wrap="square" rtlCol="0">
            <a:spAutoFit/>
          </a:bodyPr>
          <a:lstStyle/>
          <a:p>
            <a:pPr lvl="0" defTabSz="622300">
              <a:spcBef>
                <a:spcPct val="0"/>
              </a:spcBef>
            </a:pPr>
            <a:r>
              <a:rPr lang="it-IT" sz="1400" b="1" dirty="0">
                <a:solidFill>
                  <a:schemeClr val="bg2"/>
                </a:solidFill>
                <a:latin typeface="Arial" panose="020B0604020202020204" pitchFamily="34" charset="0"/>
                <a:cs typeface="Arial" panose="020B0604020202020204" pitchFamily="34" charset="0"/>
              </a:rPr>
              <a:t>Average experience of Senior Managers (Investment Team): 27 years</a:t>
            </a:r>
          </a:p>
        </p:txBody>
      </p:sp>
      <p:sp>
        <p:nvSpPr>
          <p:cNvPr id="27" name="Freeform 205">
            <a:extLst>
              <a:ext uri="{FF2B5EF4-FFF2-40B4-BE49-F238E27FC236}">
                <a16:creationId xmlns:a16="http://schemas.microsoft.com/office/drawing/2014/main" id="{DAE31832-1D1A-B74A-874C-F2607611788F}"/>
              </a:ext>
            </a:extLst>
          </p:cNvPr>
          <p:cNvSpPr>
            <a:spLocks noEditPoints="1"/>
          </p:cNvSpPr>
          <p:nvPr userDrawn="1"/>
        </p:nvSpPr>
        <p:spPr bwMode="auto">
          <a:xfrm>
            <a:off x="921874" y="1394226"/>
            <a:ext cx="698794" cy="630284"/>
          </a:xfrm>
          <a:custGeom>
            <a:avLst/>
            <a:gdLst>
              <a:gd name="T0" fmla="*/ 21 w 29"/>
              <a:gd name="T1" fmla="*/ 9 h 26"/>
              <a:gd name="T2" fmla="*/ 29 w 29"/>
              <a:gd name="T3" fmla="*/ 9 h 26"/>
              <a:gd name="T4" fmla="*/ 29 w 29"/>
              <a:gd name="T5" fmla="*/ 10 h 26"/>
              <a:gd name="T6" fmla="*/ 22 w 29"/>
              <a:gd name="T7" fmla="*/ 11 h 26"/>
              <a:gd name="T8" fmla="*/ 28 w 29"/>
              <a:gd name="T9" fmla="*/ 23 h 26"/>
              <a:gd name="T10" fmla="*/ 28 w 29"/>
              <a:gd name="T11" fmla="*/ 11 h 26"/>
              <a:gd name="T12" fmla="*/ 23 w 29"/>
              <a:gd name="T13" fmla="*/ 11 h 26"/>
              <a:gd name="T14" fmla="*/ 23 w 29"/>
              <a:gd name="T15" fmla="*/ 24 h 26"/>
              <a:gd name="T16" fmla="*/ 28 w 29"/>
              <a:gd name="T17" fmla="*/ 23 h 26"/>
              <a:gd name="T18" fmla="*/ 0 w 29"/>
              <a:gd name="T19" fmla="*/ 9 h 26"/>
              <a:gd name="T20" fmla="*/ 8 w 29"/>
              <a:gd name="T21" fmla="*/ 9 h 26"/>
              <a:gd name="T22" fmla="*/ 8 w 29"/>
              <a:gd name="T23" fmla="*/ 10 h 26"/>
              <a:gd name="T24" fmla="*/ 1 w 29"/>
              <a:gd name="T25" fmla="*/ 11 h 26"/>
              <a:gd name="T26" fmla="*/ 1 w 29"/>
              <a:gd name="T27" fmla="*/ 6 h 26"/>
              <a:gd name="T28" fmla="*/ 15 w 29"/>
              <a:gd name="T29" fmla="*/ 0 h 26"/>
              <a:gd name="T30" fmla="*/ 29 w 29"/>
              <a:gd name="T31" fmla="*/ 7 h 26"/>
              <a:gd name="T32" fmla="*/ 29 w 29"/>
              <a:gd name="T33" fmla="*/ 8 h 26"/>
              <a:gd name="T34" fmla="*/ 0 w 29"/>
              <a:gd name="T35" fmla="*/ 8 h 26"/>
              <a:gd name="T36" fmla="*/ 1 w 29"/>
              <a:gd name="T37" fmla="*/ 6 h 26"/>
              <a:gd name="T38" fmla="*/ 25 w 29"/>
              <a:gd name="T39" fmla="*/ 6 h 26"/>
              <a:gd name="T40" fmla="*/ 25 w 29"/>
              <a:gd name="T41" fmla="*/ 6 h 26"/>
              <a:gd name="T42" fmla="*/ 15 w 29"/>
              <a:gd name="T43" fmla="*/ 2 h 26"/>
              <a:gd name="T44" fmla="*/ 5 w 29"/>
              <a:gd name="T45" fmla="*/ 6 h 26"/>
              <a:gd name="T46" fmla="*/ 0 w 29"/>
              <a:gd name="T47" fmla="*/ 26 h 26"/>
              <a:gd name="T48" fmla="*/ 1 w 29"/>
              <a:gd name="T49" fmla="*/ 24 h 26"/>
              <a:gd name="T50" fmla="*/ 29 w 29"/>
              <a:gd name="T51" fmla="*/ 25 h 26"/>
              <a:gd name="T52" fmla="*/ 29 w 29"/>
              <a:gd name="T53" fmla="*/ 26 h 26"/>
              <a:gd name="T54" fmla="*/ 0 w 29"/>
              <a:gd name="T55" fmla="*/ 26 h 26"/>
              <a:gd name="T56" fmla="*/ 7 w 29"/>
              <a:gd name="T57" fmla="*/ 11 h 26"/>
              <a:gd name="T58" fmla="*/ 2 w 29"/>
              <a:gd name="T59" fmla="*/ 11 h 26"/>
              <a:gd name="T60" fmla="*/ 2 w 29"/>
              <a:gd name="T61" fmla="*/ 23 h 26"/>
              <a:gd name="T62" fmla="*/ 7 w 29"/>
              <a:gd name="T63" fmla="*/ 24 h 26"/>
              <a:gd name="T64" fmla="*/ 11 w 29"/>
              <a:gd name="T65" fmla="*/ 10 h 26"/>
              <a:gd name="T66" fmla="*/ 11 w 29"/>
              <a:gd name="T67" fmla="*/ 9 h 26"/>
              <a:gd name="T68" fmla="*/ 19 w 29"/>
              <a:gd name="T69" fmla="*/ 9 h 26"/>
              <a:gd name="T70" fmla="*/ 18 w 29"/>
              <a:gd name="T71" fmla="*/ 11 h 26"/>
              <a:gd name="T72" fmla="*/ 11 w 29"/>
              <a:gd name="T73" fmla="*/ 10 h 26"/>
              <a:gd name="T74" fmla="*/ 17 w 29"/>
              <a:gd name="T75" fmla="*/ 11 h 26"/>
              <a:gd name="T76" fmla="*/ 12 w 29"/>
              <a:gd name="T77" fmla="*/ 11 h 26"/>
              <a:gd name="T78" fmla="*/ 12 w 29"/>
              <a:gd name="T79" fmla="*/ 23 h 26"/>
              <a:gd name="T80" fmla="*/ 17 w 29"/>
              <a:gd name="T8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 h="26">
                <a:moveTo>
                  <a:pt x="21" y="10"/>
                </a:moveTo>
                <a:cubicBezTo>
                  <a:pt x="21" y="9"/>
                  <a:pt x="21" y="9"/>
                  <a:pt x="21" y="9"/>
                </a:cubicBezTo>
                <a:cubicBezTo>
                  <a:pt x="21" y="9"/>
                  <a:pt x="21" y="9"/>
                  <a:pt x="22" y="9"/>
                </a:cubicBezTo>
                <a:cubicBezTo>
                  <a:pt x="29" y="9"/>
                  <a:pt x="29" y="9"/>
                  <a:pt x="29" y="9"/>
                </a:cubicBezTo>
                <a:cubicBezTo>
                  <a:pt x="29" y="9"/>
                  <a:pt x="29" y="9"/>
                  <a:pt x="29" y="9"/>
                </a:cubicBezTo>
                <a:cubicBezTo>
                  <a:pt x="29" y="10"/>
                  <a:pt x="29" y="10"/>
                  <a:pt x="29" y="10"/>
                </a:cubicBezTo>
                <a:cubicBezTo>
                  <a:pt x="29" y="10"/>
                  <a:pt x="29" y="11"/>
                  <a:pt x="29" y="11"/>
                </a:cubicBezTo>
                <a:cubicBezTo>
                  <a:pt x="22" y="11"/>
                  <a:pt x="22" y="11"/>
                  <a:pt x="22" y="11"/>
                </a:cubicBezTo>
                <a:cubicBezTo>
                  <a:pt x="21" y="11"/>
                  <a:pt x="21" y="10"/>
                  <a:pt x="21" y="10"/>
                </a:cubicBezTo>
                <a:close/>
                <a:moveTo>
                  <a:pt x="28" y="23"/>
                </a:moveTo>
                <a:cubicBezTo>
                  <a:pt x="28" y="11"/>
                  <a:pt x="28" y="11"/>
                  <a:pt x="28" y="11"/>
                </a:cubicBezTo>
                <a:cubicBezTo>
                  <a:pt x="28" y="11"/>
                  <a:pt x="28" y="11"/>
                  <a:pt x="28" y="11"/>
                </a:cubicBezTo>
                <a:cubicBezTo>
                  <a:pt x="23" y="11"/>
                  <a:pt x="23" y="11"/>
                  <a:pt x="23" y="11"/>
                </a:cubicBezTo>
                <a:cubicBezTo>
                  <a:pt x="23" y="11"/>
                  <a:pt x="23" y="11"/>
                  <a:pt x="23" y="11"/>
                </a:cubicBezTo>
                <a:cubicBezTo>
                  <a:pt x="23" y="23"/>
                  <a:pt x="23" y="23"/>
                  <a:pt x="23" y="23"/>
                </a:cubicBezTo>
                <a:cubicBezTo>
                  <a:pt x="23" y="24"/>
                  <a:pt x="23" y="24"/>
                  <a:pt x="23" y="24"/>
                </a:cubicBezTo>
                <a:cubicBezTo>
                  <a:pt x="28" y="24"/>
                  <a:pt x="28" y="24"/>
                  <a:pt x="28" y="24"/>
                </a:cubicBezTo>
                <a:cubicBezTo>
                  <a:pt x="28" y="24"/>
                  <a:pt x="28" y="24"/>
                  <a:pt x="28" y="23"/>
                </a:cubicBezTo>
                <a:close/>
                <a:moveTo>
                  <a:pt x="0" y="10"/>
                </a:moveTo>
                <a:cubicBezTo>
                  <a:pt x="0" y="9"/>
                  <a:pt x="0" y="9"/>
                  <a:pt x="0" y="9"/>
                </a:cubicBezTo>
                <a:cubicBezTo>
                  <a:pt x="0" y="9"/>
                  <a:pt x="1" y="9"/>
                  <a:pt x="1" y="9"/>
                </a:cubicBezTo>
                <a:cubicBezTo>
                  <a:pt x="8" y="9"/>
                  <a:pt x="8" y="9"/>
                  <a:pt x="8" y="9"/>
                </a:cubicBezTo>
                <a:cubicBezTo>
                  <a:pt x="8" y="9"/>
                  <a:pt x="8" y="9"/>
                  <a:pt x="8" y="9"/>
                </a:cubicBezTo>
                <a:cubicBezTo>
                  <a:pt x="8" y="10"/>
                  <a:pt x="8" y="10"/>
                  <a:pt x="8" y="10"/>
                </a:cubicBezTo>
                <a:cubicBezTo>
                  <a:pt x="8" y="10"/>
                  <a:pt x="8" y="11"/>
                  <a:pt x="8" y="11"/>
                </a:cubicBezTo>
                <a:cubicBezTo>
                  <a:pt x="1" y="11"/>
                  <a:pt x="1" y="11"/>
                  <a:pt x="1" y="11"/>
                </a:cubicBezTo>
                <a:cubicBezTo>
                  <a:pt x="1" y="11"/>
                  <a:pt x="0" y="10"/>
                  <a:pt x="0" y="10"/>
                </a:cubicBezTo>
                <a:close/>
                <a:moveTo>
                  <a:pt x="1" y="6"/>
                </a:moveTo>
                <a:cubicBezTo>
                  <a:pt x="14" y="0"/>
                  <a:pt x="14" y="0"/>
                  <a:pt x="14" y="0"/>
                </a:cubicBezTo>
                <a:cubicBezTo>
                  <a:pt x="15" y="0"/>
                  <a:pt x="15" y="0"/>
                  <a:pt x="15" y="0"/>
                </a:cubicBezTo>
                <a:cubicBezTo>
                  <a:pt x="29" y="6"/>
                  <a:pt x="29" y="6"/>
                  <a:pt x="29" y="6"/>
                </a:cubicBezTo>
                <a:cubicBezTo>
                  <a:pt x="29" y="7"/>
                  <a:pt x="29" y="7"/>
                  <a:pt x="29" y="7"/>
                </a:cubicBezTo>
                <a:cubicBezTo>
                  <a:pt x="29" y="8"/>
                  <a:pt x="29" y="8"/>
                  <a:pt x="29" y="8"/>
                </a:cubicBezTo>
                <a:cubicBezTo>
                  <a:pt x="29" y="8"/>
                  <a:pt x="29" y="8"/>
                  <a:pt x="29" y="8"/>
                </a:cubicBezTo>
                <a:cubicBezTo>
                  <a:pt x="1" y="8"/>
                  <a:pt x="1" y="8"/>
                  <a:pt x="1" y="8"/>
                </a:cubicBezTo>
                <a:cubicBezTo>
                  <a:pt x="1" y="8"/>
                  <a:pt x="0" y="8"/>
                  <a:pt x="0" y="8"/>
                </a:cubicBezTo>
                <a:cubicBezTo>
                  <a:pt x="0" y="7"/>
                  <a:pt x="0" y="7"/>
                  <a:pt x="0" y="7"/>
                </a:cubicBezTo>
                <a:cubicBezTo>
                  <a:pt x="0" y="7"/>
                  <a:pt x="1" y="7"/>
                  <a:pt x="1" y="6"/>
                </a:cubicBezTo>
                <a:close/>
                <a:moveTo>
                  <a:pt x="5" y="6"/>
                </a:moveTo>
                <a:cubicBezTo>
                  <a:pt x="25" y="6"/>
                  <a:pt x="25" y="6"/>
                  <a:pt x="25" y="6"/>
                </a:cubicBezTo>
                <a:cubicBezTo>
                  <a:pt x="25" y="6"/>
                  <a:pt x="25" y="6"/>
                  <a:pt x="25" y="6"/>
                </a:cubicBezTo>
                <a:cubicBezTo>
                  <a:pt x="25" y="6"/>
                  <a:pt x="25" y="6"/>
                  <a:pt x="25" y="6"/>
                </a:cubicBezTo>
                <a:cubicBezTo>
                  <a:pt x="15" y="2"/>
                  <a:pt x="15" y="2"/>
                  <a:pt x="15" y="2"/>
                </a:cubicBezTo>
                <a:cubicBezTo>
                  <a:pt x="15" y="2"/>
                  <a:pt x="15" y="2"/>
                  <a:pt x="15" y="2"/>
                </a:cubicBezTo>
                <a:cubicBezTo>
                  <a:pt x="5" y="6"/>
                  <a:pt x="5" y="6"/>
                  <a:pt x="5" y="6"/>
                </a:cubicBezTo>
                <a:cubicBezTo>
                  <a:pt x="5" y="6"/>
                  <a:pt x="5" y="6"/>
                  <a:pt x="5" y="6"/>
                </a:cubicBezTo>
                <a:cubicBezTo>
                  <a:pt x="5" y="6"/>
                  <a:pt x="5" y="6"/>
                  <a:pt x="5" y="6"/>
                </a:cubicBezTo>
                <a:close/>
                <a:moveTo>
                  <a:pt x="0" y="26"/>
                </a:moveTo>
                <a:cubicBezTo>
                  <a:pt x="0" y="25"/>
                  <a:pt x="0" y="25"/>
                  <a:pt x="0" y="25"/>
                </a:cubicBezTo>
                <a:cubicBezTo>
                  <a:pt x="0" y="24"/>
                  <a:pt x="1" y="24"/>
                  <a:pt x="1" y="24"/>
                </a:cubicBezTo>
                <a:cubicBezTo>
                  <a:pt x="29" y="24"/>
                  <a:pt x="29" y="24"/>
                  <a:pt x="29" y="24"/>
                </a:cubicBezTo>
                <a:cubicBezTo>
                  <a:pt x="29" y="24"/>
                  <a:pt x="29" y="24"/>
                  <a:pt x="29" y="25"/>
                </a:cubicBezTo>
                <a:cubicBezTo>
                  <a:pt x="29" y="26"/>
                  <a:pt x="29" y="26"/>
                  <a:pt x="29" y="26"/>
                </a:cubicBezTo>
                <a:cubicBezTo>
                  <a:pt x="29" y="26"/>
                  <a:pt x="29" y="26"/>
                  <a:pt x="29" y="26"/>
                </a:cubicBezTo>
                <a:cubicBezTo>
                  <a:pt x="1" y="26"/>
                  <a:pt x="1" y="26"/>
                  <a:pt x="1" y="26"/>
                </a:cubicBezTo>
                <a:cubicBezTo>
                  <a:pt x="1" y="26"/>
                  <a:pt x="0" y="26"/>
                  <a:pt x="0" y="26"/>
                </a:cubicBezTo>
                <a:close/>
                <a:moveTo>
                  <a:pt x="7" y="23"/>
                </a:moveTo>
                <a:cubicBezTo>
                  <a:pt x="7" y="11"/>
                  <a:pt x="7" y="11"/>
                  <a:pt x="7" y="11"/>
                </a:cubicBezTo>
                <a:cubicBezTo>
                  <a:pt x="7" y="11"/>
                  <a:pt x="7" y="11"/>
                  <a:pt x="7" y="11"/>
                </a:cubicBezTo>
                <a:cubicBezTo>
                  <a:pt x="2" y="11"/>
                  <a:pt x="2" y="11"/>
                  <a:pt x="2" y="11"/>
                </a:cubicBezTo>
                <a:cubicBezTo>
                  <a:pt x="2" y="11"/>
                  <a:pt x="2" y="11"/>
                  <a:pt x="2" y="11"/>
                </a:cubicBezTo>
                <a:cubicBezTo>
                  <a:pt x="2" y="23"/>
                  <a:pt x="2" y="23"/>
                  <a:pt x="2" y="23"/>
                </a:cubicBezTo>
                <a:cubicBezTo>
                  <a:pt x="2" y="24"/>
                  <a:pt x="2" y="24"/>
                  <a:pt x="2" y="24"/>
                </a:cubicBezTo>
                <a:cubicBezTo>
                  <a:pt x="7" y="24"/>
                  <a:pt x="7" y="24"/>
                  <a:pt x="7" y="24"/>
                </a:cubicBezTo>
                <a:cubicBezTo>
                  <a:pt x="7" y="24"/>
                  <a:pt x="7" y="24"/>
                  <a:pt x="7" y="23"/>
                </a:cubicBezTo>
                <a:close/>
                <a:moveTo>
                  <a:pt x="11" y="10"/>
                </a:moveTo>
                <a:cubicBezTo>
                  <a:pt x="11" y="9"/>
                  <a:pt x="11" y="9"/>
                  <a:pt x="11" y="9"/>
                </a:cubicBezTo>
                <a:cubicBezTo>
                  <a:pt x="11" y="9"/>
                  <a:pt x="11" y="9"/>
                  <a:pt x="11" y="9"/>
                </a:cubicBezTo>
                <a:cubicBezTo>
                  <a:pt x="18" y="9"/>
                  <a:pt x="18" y="9"/>
                  <a:pt x="18" y="9"/>
                </a:cubicBezTo>
                <a:cubicBezTo>
                  <a:pt x="19" y="9"/>
                  <a:pt x="19" y="9"/>
                  <a:pt x="19" y="9"/>
                </a:cubicBezTo>
                <a:cubicBezTo>
                  <a:pt x="19" y="10"/>
                  <a:pt x="19" y="10"/>
                  <a:pt x="19" y="10"/>
                </a:cubicBezTo>
                <a:cubicBezTo>
                  <a:pt x="19" y="10"/>
                  <a:pt x="19" y="11"/>
                  <a:pt x="18" y="11"/>
                </a:cubicBezTo>
                <a:cubicBezTo>
                  <a:pt x="11" y="11"/>
                  <a:pt x="11" y="11"/>
                  <a:pt x="11" y="11"/>
                </a:cubicBezTo>
                <a:cubicBezTo>
                  <a:pt x="11" y="11"/>
                  <a:pt x="11" y="10"/>
                  <a:pt x="11" y="10"/>
                </a:cubicBezTo>
                <a:close/>
                <a:moveTo>
                  <a:pt x="17" y="23"/>
                </a:moveTo>
                <a:cubicBezTo>
                  <a:pt x="17" y="11"/>
                  <a:pt x="17" y="11"/>
                  <a:pt x="17" y="11"/>
                </a:cubicBezTo>
                <a:cubicBezTo>
                  <a:pt x="17" y="11"/>
                  <a:pt x="17" y="11"/>
                  <a:pt x="17" y="11"/>
                </a:cubicBezTo>
                <a:cubicBezTo>
                  <a:pt x="12" y="11"/>
                  <a:pt x="12" y="11"/>
                  <a:pt x="12" y="11"/>
                </a:cubicBezTo>
                <a:cubicBezTo>
                  <a:pt x="12" y="11"/>
                  <a:pt x="12" y="11"/>
                  <a:pt x="12" y="11"/>
                </a:cubicBezTo>
                <a:cubicBezTo>
                  <a:pt x="12" y="23"/>
                  <a:pt x="12" y="23"/>
                  <a:pt x="12" y="23"/>
                </a:cubicBezTo>
                <a:cubicBezTo>
                  <a:pt x="12" y="24"/>
                  <a:pt x="12" y="24"/>
                  <a:pt x="12" y="24"/>
                </a:cubicBezTo>
                <a:cubicBezTo>
                  <a:pt x="17" y="24"/>
                  <a:pt x="17" y="24"/>
                  <a:pt x="17" y="24"/>
                </a:cubicBezTo>
                <a:cubicBezTo>
                  <a:pt x="17" y="24"/>
                  <a:pt x="17" y="24"/>
                  <a:pt x="17" y="23"/>
                </a:cubicBezTo>
                <a:close/>
              </a:path>
            </a:pathLst>
          </a:custGeom>
          <a:solidFill>
            <a:schemeClr val="accent1"/>
          </a:solidFill>
          <a:ln>
            <a:noFill/>
          </a:ln>
        </p:spPr>
        <p:txBody>
          <a:bodyPr vert="horz" wrap="square" lIns="121889" tIns="60944" rIns="121889"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9" name="Freeform 255">
            <a:extLst>
              <a:ext uri="{FF2B5EF4-FFF2-40B4-BE49-F238E27FC236}">
                <a16:creationId xmlns:a16="http://schemas.microsoft.com/office/drawing/2014/main" id="{065C688D-1AD4-0B49-993F-79FBCA0425D1}"/>
              </a:ext>
            </a:extLst>
          </p:cNvPr>
          <p:cNvSpPr>
            <a:spLocks noEditPoints="1"/>
          </p:cNvSpPr>
          <p:nvPr userDrawn="1"/>
        </p:nvSpPr>
        <p:spPr bwMode="auto">
          <a:xfrm>
            <a:off x="4983684" y="2530946"/>
            <a:ext cx="424894" cy="582371"/>
          </a:xfrm>
          <a:custGeom>
            <a:avLst/>
            <a:gdLst>
              <a:gd name="T0" fmla="*/ 19 w 27"/>
              <a:gd name="T1" fmla="*/ 17 h 37"/>
              <a:gd name="T2" fmla="*/ 19 w 27"/>
              <a:gd name="T3" fmla="*/ 15 h 37"/>
              <a:gd name="T4" fmla="*/ 20 w 27"/>
              <a:gd name="T5" fmla="*/ 14 h 37"/>
              <a:gd name="T6" fmla="*/ 20 w 27"/>
              <a:gd name="T7" fmla="*/ 14 h 37"/>
              <a:gd name="T8" fmla="*/ 20 w 27"/>
              <a:gd name="T9" fmla="*/ 13 h 37"/>
              <a:gd name="T10" fmla="*/ 20 w 27"/>
              <a:gd name="T11" fmla="*/ 12 h 37"/>
              <a:gd name="T12" fmla="*/ 20 w 27"/>
              <a:gd name="T13" fmla="*/ 12 h 37"/>
              <a:gd name="T14" fmla="*/ 20 w 27"/>
              <a:gd name="T15" fmla="*/ 12 h 37"/>
              <a:gd name="T16" fmla="*/ 16 w 27"/>
              <a:gd name="T17" fmla="*/ 10 h 37"/>
              <a:gd name="T18" fmla="*/ 12 w 27"/>
              <a:gd name="T19" fmla="*/ 8 h 37"/>
              <a:gd name="T20" fmla="*/ 12 w 27"/>
              <a:gd name="T21" fmla="*/ 8 h 37"/>
              <a:gd name="T22" fmla="*/ 9 w 27"/>
              <a:gd name="T23" fmla="*/ 12 h 37"/>
              <a:gd name="T24" fmla="*/ 9 w 27"/>
              <a:gd name="T25" fmla="*/ 13 h 37"/>
              <a:gd name="T26" fmla="*/ 9 w 27"/>
              <a:gd name="T27" fmla="*/ 13 h 37"/>
              <a:gd name="T28" fmla="*/ 9 w 27"/>
              <a:gd name="T29" fmla="*/ 13 h 37"/>
              <a:gd name="T30" fmla="*/ 11 w 27"/>
              <a:gd name="T31" fmla="*/ 19 h 37"/>
              <a:gd name="T32" fmla="*/ 11 w 27"/>
              <a:gd name="T33" fmla="*/ 19 h 37"/>
              <a:gd name="T34" fmla="*/ 14 w 27"/>
              <a:gd name="T35" fmla="*/ 21 h 37"/>
              <a:gd name="T36" fmla="*/ 17 w 27"/>
              <a:gd name="T37" fmla="*/ 20 h 37"/>
              <a:gd name="T38" fmla="*/ 17 w 27"/>
              <a:gd name="T39" fmla="*/ 20 h 37"/>
              <a:gd name="T40" fmla="*/ 19 w 27"/>
              <a:gd name="T41" fmla="*/ 17 h 37"/>
              <a:gd name="T42" fmla="*/ 19 w 27"/>
              <a:gd name="T43" fmla="*/ 17 h 37"/>
              <a:gd name="T44" fmla="*/ 8 w 27"/>
              <a:gd name="T45" fmla="*/ 19 h 37"/>
              <a:gd name="T46" fmla="*/ 14 w 27"/>
              <a:gd name="T47" fmla="*/ 2 h 37"/>
              <a:gd name="T48" fmla="*/ 14 w 27"/>
              <a:gd name="T49" fmla="*/ 2 h 37"/>
              <a:gd name="T50" fmla="*/ 20 w 27"/>
              <a:gd name="T51" fmla="*/ 19 h 37"/>
              <a:gd name="T52" fmla="*/ 18 w 27"/>
              <a:gd name="T53" fmla="*/ 19 h 37"/>
              <a:gd name="T54" fmla="*/ 18 w 27"/>
              <a:gd name="T55" fmla="*/ 20 h 37"/>
              <a:gd name="T56" fmla="*/ 18 w 27"/>
              <a:gd name="T57" fmla="*/ 20 h 37"/>
              <a:gd name="T58" fmla="*/ 14 w 27"/>
              <a:gd name="T59" fmla="*/ 22 h 37"/>
              <a:gd name="T60" fmla="*/ 10 w 27"/>
              <a:gd name="T61" fmla="*/ 19 h 37"/>
              <a:gd name="T62" fmla="*/ 8 w 27"/>
              <a:gd name="T63" fmla="*/ 19 h 37"/>
              <a:gd name="T64" fmla="*/ 27 w 27"/>
              <a:gd name="T65" fmla="*/ 35 h 37"/>
              <a:gd name="T66" fmla="*/ 21 w 27"/>
              <a:gd name="T67" fmla="*/ 24 h 37"/>
              <a:gd name="T68" fmla="*/ 22 w 27"/>
              <a:gd name="T69" fmla="*/ 28 h 37"/>
              <a:gd name="T70" fmla="*/ 18 w 27"/>
              <a:gd name="T71" fmla="*/ 26 h 37"/>
              <a:gd name="T72" fmla="*/ 14 w 27"/>
              <a:gd name="T73" fmla="*/ 35 h 37"/>
              <a:gd name="T74" fmla="*/ 10 w 27"/>
              <a:gd name="T75" fmla="*/ 26 h 37"/>
              <a:gd name="T76" fmla="*/ 6 w 27"/>
              <a:gd name="T77" fmla="*/ 28 h 37"/>
              <a:gd name="T78" fmla="*/ 7 w 27"/>
              <a:gd name="T79" fmla="*/ 24 h 37"/>
              <a:gd name="T80" fmla="*/ 2 w 27"/>
              <a:gd name="T81" fmla="*/ 35 h 37"/>
              <a:gd name="T82" fmla="*/ 4 w 27"/>
              <a:gd name="T83" fmla="*/ 37 h 37"/>
              <a:gd name="T84" fmla="*/ 24 w 27"/>
              <a:gd name="T85" fmla="*/ 37 h 37"/>
              <a:gd name="T86" fmla="*/ 27 w 27"/>
              <a:gd name="T8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 h="37">
                <a:moveTo>
                  <a:pt x="19" y="17"/>
                </a:moveTo>
                <a:cubicBezTo>
                  <a:pt x="19" y="16"/>
                  <a:pt x="19" y="16"/>
                  <a:pt x="19" y="15"/>
                </a:cubicBezTo>
                <a:cubicBezTo>
                  <a:pt x="19" y="15"/>
                  <a:pt x="20" y="14"/>
                  <a:pt x="20" y="14"/>
                </a:cubicBezTo>
                <a:cubicBezTo>
                  <a:pt x="20" y="14"/>
                  <a:pt x="20" y="14"/>
                  <a:pt x="20" y="14"/>
                </a:cubicBezTo>
                <a:cubicBezTo>
                  <a:pt x="20" y="13"/>
                  <a:pt x="20" y="13"/>
                  <a:pt x="20" y="13"/>
                </a:cubicBezTo>
                <a:cubicBezTo>
                  <a:pt x="20" y="13"/>
                  <a:pt x="20" y="13"/>
                  <a:pt x="20" y="12"/>
                </a:cubicBezTo>
                <a:cubicBezTo>
                  <a:pt x="20" y="12"/>
                  <a:pt x="20" y="12"/>
                  <a:pt x="20" y="12"/>
                </a:cubicBezTo>
                <a:cubicBezTo>
                  <a:pt x="20" y="12"/>
                  <a:pt x="20" y="12"/>
                  <a:pt x="20" y="12"/>
                </a:cubicBezTo>
                <a:cubicBezTo>
                  <a:pt x="19" y="11"/>
                  <a:pt x="18" y="10"/>
                  <a:pt x="16" y="10"/>
                </a:cubicBezTo>
                <a:cubicBezTo>
                  <a:pt x="15" y="10"/>
                  <a:pt x="12" y="9"/>
                  <a:pt x="12" y="8"/>
                </a:cubicBezTo>
                <a:cubicBezTo>
                  <a:pt x="12" y="8"/>
                  <a:pt x="12" y="8"/>
                  <a:pt x="12" y="8"/>
                </a:cubicBezTo>
                <a:cubicBezTo>
                  <a:pt x="11" y="8"/>
                  <a:pt x="9" y="10"/>
                  <a:pt x="9" y="12"/>
                </a:cubicBezTo>
                <a:cubicBezTo>
                  <a:pt x="9" y="12"/>
                  <a:pt x="9" y="13"/>
                  <a:pt x="9" y="13"/>
                </a:cubicBezTo>
                <a:cubicBezTo>
                  <a:pt x="9" y="13"/>
                  <a:pt x="9" y="13"/>
                  <a:pt x="9" y="13"/>
                </a:cubicBezTo>
                <a:cubicBezTo>
                  <a:pt x="9" y="13"/>
                  <a:pt x="9" y="13"/>
                  <a:pt x="9" y="13"/>
                </a:cubicBezTo>
                <a:cubicBezTo>
                  <a:pt x="9" y="16"/>
                  <a:pt x="10" y="17"/>
                  <a:pt x="11" y="19"/>
                </a:cubicBezTo>
                <a:cubicBezTo>
                  <a:pt x="11" y="19"/>
                  <a:pt x="11" y="19"/>
                  <a:pt x="11" y="19"/>
                </a:cubicBezTo>
                <a:cubicBezTo>
                  <a:pt x="12" y="20"/>
                  <a:pt x="13" y="21"/>
                  <a:pt x="14" y="21"/>
                </a:cubicBezTo>
                <a:cubicBezTo>
                  <a:pt x="15" y="21"/>
                  <a:pt x="16" y="20"/>
                  <a:pt x="17" y="20"/>
                </a:cubicBezTo>
                <a:cubicBezTo>
                  <a:pt x="17" y="20"/>
                  <a:pt x="17" y="20"/>
                  <a:pt x="17" y="20"/>
                </a:cubicBezTo>
                <a:cubicBezTo>
                  <a:pt x="18" y="19"/>
                  <a:pt x="18" y="18"/>
                  <a:pt x="19" y="17"/>
                </a:cubicBezTo>
                <a:cubicBezTo>
                  <a:pt x="19" y="17"/>
                  <a:pt x="19" y="17"/>
                  <a:pt x="19" y="17"/>
                </a:cubicBezTo>
                <a:close/>
                <a:moveTo>
                  <a:pt x="8" y="19"/>
                </a:moveTo>
                <a:cubicBezTo>
                  <a:pt x="0" y="6"/>
                  <a:pt x="13" y="0"/>
                  <a:pt x="14" y="2"/>
                </a:cubicBezTo>
                <a:cubicBezTo>
                  <a:pt x="14" y="3"/>
                  <a:pt x="14" y="3"/>
                  <a:pt x="14" y="2"/>
                </a:cubicBezTo>
                <a:cubicBezTo>
                  <a:pt x="18" y="0"/>
                  <a:pt x="27" y="9"/>
                  <a:pt x="20" y="19"/>
                </a:cubicBezTo>
                <a:cubicBezTo>
                  <a:pt x="20" y="19"/>
                  <a:pt x="19" y="19"/>
                  <a:pt x="18" y="19"/>
                </a:cubicBezTo>
                <a:cubicBezTo>
                  <a:pt x="18" y="20"/>
                  <a:pt x="18" y="20"/>
                  <a:pt x="18" y="20"/>
                </a:cubicBezTo>
                <a:cubicBezTo>
                  <a:pt x="18" y="20"/>
                  <a:pt x="18" y="20"/>
                  <a:pt x="18" y="20"/>
                </a:cubicBezTo>
                <a:cubicBezTo>
                  <a:pt x="17" y="21"/>
                  <a:pt x="15" y="22"/>
                  <a:pt x="14" y="22"/>
                </a:cubicBezTo>
                <a:cubicBezTo>
                  <a:pt x="13" y="22"/>
                  <a:pt x="11" y="21"/>
                  <a:pt x="10" y="19"/>
                </a:cubicBezTo>
                <a:cubicBezTo>
                  <a:pt x="9" y="19"/>
                  <a:pt x="9" y="19"/>
                  <a:pt x="8" y="19"/>
                </a:cubicBezTo>
                <a:close/>
                <a:moveTo>
                  <a:pt x="27" y="35"/>
                </a:moveTo>
                <a:cubicBezTo>
                  <a:pt x="27" y="30"/>
                  <a:pt x="26" y="25"/>
                  <a:pt x="21" y="24"/>
                </a:cubicBezTo>
                <a:cubicBezTo>
                  <a:pt x="21" y="25"/>
                  <a:pt x="21" y="26"/>
                  <a:pt x="22" y="28"/>
                </a:cubicBezTo>
                <a:cubicBezTo>
                  <a:pt x="18" y="26"/>
                  <a:pt x="18" y="26"/>
                  <a:pt x="18" y="26"/>
                </a:cubicBezTo>
                <a:cubicBezTo>
                  <a:pt x="17" y="29"/>
                  <a:pt x="15" y="32"/>
                  <a:pt x="14" y="35"/>
                </a:cubicBezTo>
                <a:cubicBezTo>
                  <a:pt x="10" y="26"/>
                  <a:pt x="10" y="26"/>
                  <a:pt x="10" y="26"/>
                </a:cubicBezTo>
                <a:cubicBezTo>
                  <a:pt x="6" y="28"/>
                  <a:pt x="6" y="28"/>
                  <a:pt x="6" y="28"/>
                </a:cubicBezTo>
                <a:cubicBezTo>
                  <a:pt x="7" y="26"/>
                  <a:pt x="7" y="25"/>
                  <a:pt x="7" y="24"/>
                </a:cubicBezTo>
                <a:cubicBezTo>
                  <a:pt x="2" y="26"/>
                  <a:pt x="2" y="30"/>
                  <a:pt x="2" y="35"/>
                </a:cubicBezTo>
                <a:cubicBezTo>
                  <a:pt x="2" y="36"/>
                  <a:pt x="3" y="37"/>
                  <a:pt x="4" y="37"/>
                </a:cubicBezTo>
                <a:cubicBezTo>
                  <a:pt x="11" y="37"/>
                  <a:pt x="18" y="37"/>
                  <a:pt x="24" y="37"/>
                </a:cubicBezTo>
                <a:cubicBezTo>
                  <a:pt x="26" y="37"/>
                  <a:pt x="27" y="36"/>
                  <a:pt x="27" y="35"/>
                </a:cubicBezTo>
                <a:close/>
              </a:path>
            </a:pathLst>
          </a:custGeom>
          <a:solidFill>
            <a:schemeClr val="accent1"/>
          </a:solidFill>
          <a:ln>
            <a:noFill/>
          </a:ln>
        </p:spPr>
        <p:txBody>
          <a:bodyPr vert="horz" wrap="square" lIns="121889" tIns="60944" rIns="121889"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C6CC846E-D2D2-C247-8618-C7A4C6F98032}"/>
              </a:ext>
            </a:extLst>
          </p:cNvPr>
          <p:cNvGrpSpPr/>
          <p:nvPr userDrawn="1"/>
        </p:nvGrpSpPr>
        <p:grpSpPr>
          <a:xfrm>
            <a:off x="944722" y="2498649"/>
            <a:ext cx="724792" cy="684695"/>
            <a:chOff x="10121900" y="790575"/>
            <a:chExt cx="746125" cy="704851"/>
          </a:xfrm>
          <a:solidFill>
            <a:schemeClr val="accent1"/>
          </a:solidFill>
        </p:grpSpPr>
        <p:sp>
          <p:nvSpPr>
            <p:cNvPr id="31" name="Freeform 30">
              <a:extLst>
                <a:ext uri="{FF2B5EF4-FFF2-40B4-BE49-F238E27FC236}">
                  <a16:creationId xmlns:a16="http://schemas.microsoft.com/office/drawing/2014/main" id="{3480D62A-12E3-774C-A42F-E652F3F7C964}"/>
                </a:ext>
              </a:extLst>
            </p:cNvPr>
            <p:cNvSpPr>
              <a:spLocks noEditPoints="1"/>
            </p:cNvSpPr>
            <p:nvPr/>
          </p:nvSpPr>
          <p:spPr bwMode="auto">
            <a:xfrm>
              <a:off x="10121900" y="947738"/>
              <a:ext cx="746125" cy="547688"/>
            </a:xfrm>
            <a:custGeom>
              <a:avLst/>
              <a:gdLst>
                <a:gd name="T0" fmla="*/ 167 w 196"/>
                <a:gd name="T1" fmla="*/ 35 h 144"/>
                <a:gd name="T2" fmla="*/ 153 w 196"/>
                <a:gd name="T3" fmla="*/ 34 h 144"/>
                <a:gd name="T4" fmla="*/ 136 w 196"/>
                <a:gd name="T5" fmla="*/ 28 h 144"/>
                <a:gd name="T6" fmla="*/ 172 w 196"/>
                <a:gd name="T7" fmla="*/ 28 h 144"/>
                <a:gd name="T8" fmla="*/ 167 w 196"/>
                <a:gd name="T9" fmla="*/ 18 h 144"/>
                <a:gd name="T10" fmla="*/ 167 w 196"/>
                <a:gd name="T11" fmla="*/ 11 h 144"/>
                <a:gd name="T12" fmla="*/ 151 w 196"/>
                <a:gd name="T13" fmla="*/ 8 h 144"/>
                <a:gd name="T14" fmla="*/ 136 w 196"/>
                <a:gd name="T15" fmla="*/ 6 h 144"/>
                <a:gd name="T16" fmla="*/ 122 w 196"/>
                <a:gd name="T17" fmla="*/ 7 h 144"/>
                <a:gd name="T18" fmla="*/ 113 w 196"/>
                <a:gd name="T19" fmla="*/ 10 h 144"/>
                <a:gd name="T20" fmla="*/ 105 w 196"/>
                <a:gd name="T21" fmla="*/ 6 h 144"/>
                <a:gd name="T22" fmla="*/ 105 w 196"/>
                <a:gd name="T23" fmla="*/ 0 h 144"/>
                <a:gd name="T24" fmla="*/ 43 w 196"/>
                <a:gd name="T25" fmla="*/ 0 h 144"/>
                <a:gd name="T26" fmla="*/ 0 w 196"/>
                <a:gd name="T27" fmla="*/ 71 h 144"/>
                <a:gd name="T28" fmla="*/ 108 w 196"/>
                <a:gd name="T29" fmla="*/ 132 h 144"/>
                <a:gd name="T30" fmla="*/ 170 w 196"/>
                <a:gd name="T31" fmla="*/ 126 h 144"/>
                <a:gd name="T32" fmla="*/ 167 w 196"/>
                <a:gd name="T33" fmla="*/ 37 h 144"/>
                <a:gd name="T34" fmla="*/ 76 w 196"/>
                <a:gd name="T35" fmla="*/ 109 h 144"/>
                <a:gd name="T36" fmla="*/ 64 w 196"/>
                <a:gd name="T37" fmla="*/ 110 h 144"/>
                <a:gd name="T38" fmla="*/ 37 w 196"/>
                <a:gd name="T39" fmla="*/ 79 h 144"/>
                <a:gd name="T40" fmla="*/ 53 w 196"/>
                <a:gd name="T41" fmla="*/ 76 h 144"/>
                <a:gd name="T42" fmla="*/ 67 w 196"/>
                <a:gd name="T43" fmla="*/ 84 h 144"/>
                <a:gd name="T44" fmla="*/ 54 w 196"/>
                <a:gd name="T45" fmla="*/ 67 h 144"/>
                <a:gd name="T46" fmla="*/ 59 w 196"/>
                <a:gd name="T47" fmla="*/ 30 h 144"/>
                <a:gd name="T48" fmla="*/ 60 w 196"/>
                <a:gd name="T49" fmla="*/ 22 h 144"/>
                <a:gd name="T50" fmla="*/ 73 w 196"/>
                <a:gd name="T51" fmla="*/ 29 h 144"/>
                <a:gd name="T52" fmla="*/ 95 w 196"/>
                <a:gd name="T53" fmla="*/ 52 h 144"/>
                <a:gd name="T54" fmla="*/ 70 w 196"/>
                <a:gd name="T55" fmla="*/ 48 h 144"/>
                <a:gd name="T56" fmla="*/ 82 w 196"/>
                <a:gd name="T57" fmla="*/ 62 h 144"/>
                <a:gd name="T58" fmla="*/ 76 w 196"/>
                <a:gd name="T59" fmla="*/ 102 h 144"/>
                <a:gd name="T60" fmla="*/ 145 w 196"/>
                <a:gd name="T61" fmla="*/ 108 h 144"/>
                <a:gd name="T62" fmla="*/ 137 w 196"/>
                <a:gd name="T63" fmla="*/ 110 h 144"/>
                <a:gd name="T64" fmla="*/ 118 w 196"/>
                <a:gd name="T65" fmla="*/ 87 h 144"/>
                <a:gd name="T66" fmla="*/ 129 w 196"/>
                <a:gd name="T67" fmla="*/ 85 h 144"/>
                <a:gd name="T68" fmla="*/ 139 w 196"/>
                <a:gd name="T69" fmla="*/ 91 h 144"/>
                <a:gd name="T70" fmla="*/ 129 w 196"/>
                <a:gd name="T71" fmla="*/ 79 h 144"/>
                <a:gd name="T72" fmla="*/ 133 w 196"/>
                <a:gd name="T73" fmla="*/ 53 h 144"/>
                <a:gd name="T74" fmla="*/ 134 w 196"/>
                <a:gd name="T75" fmla="*/ 47 h 144"/>
                <a:gd name="T76" fmla="*/ 143 w 196"/>
                <a:gd name="T77" fmla="*/ 52 h 144"/>
                <a:gd name="T78" fmla="*/ 158 w 196"/>
                <a:gd name="T79" fmla="*/ 68 h 144"/>
                <a:gd name="T80" fmla="*/ 141 w 196"/>
                <a:gd name="T81" fmla="*/ 65 h 144"/>
                <a:gd name="T82" fmla="*/ 150 w 196"/>
                <a:gd name="T83" fmla="*/ 75 h 144"/>
                <a:gd name="T84" fmla="*/ 145 w 196"/>
                <a:gd name="T85"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44">
                  <a:moveTo>
                    <a:pt x="167" y="37"/>
                  </a:moveTo>
                  <a:cubicBezTo>
                    <a:pt x="168" y="36"/>
                    <a:pt x="168" y="35"/>
                    <a:pt x="167" y="35"/>
                  </a:cubicBezTo>
                  <a:cubicBezTo>
                    <a:pt x="167" y="34"/>
                    <a:pt x="167" y="33"/>
                    <a:pt x="167" y="33"/>
                  </a:cubicBezTo>
                  <a:cubicBezTo>
                    <a:pt x="163" y="33"/>
                    <a:pt x="158" y="34"/>
                    <a:pt x="153" y="34"/>
                  </a:cubicBezTo>
                  <a:cubicBezTo>
                    <a:pt x="133" y="34"/>
                    <a:pt x="117" y="26"/>
                    <a:pt x="115" y="17"/>
                  </a:cubicBezTo>
                  <a:cubicBezTo>
                    <a:pt x="122" y="22"/>
                    <a:pt x="132" y="27"/>
                    <a:pt x="136" y="28"/>
                  </a:cubicBezTo>
                  <a:cubicBezTo>
                    <a:pt x="136" y="28"/>
                    <a:pt x="137" y="28"/>
                    <a:pt x="137" y="28"/>
                  </a:cubicBezTo>
                  <a:cubicBezTo>
                    <a:pt x="149" y="33"/>
                    <a:pt x="172" y="28"/>
                    <a:pt x="172" y="28"/>
                  </a:cubicBezTo>
                  <a:cubicBezTo>
                    <a:pt x="172" y="28"/>
                    <a:pt x="173" y="27"/>
                    <a:pt x="171" y="25"/>
                  </a:cubicBezTo>
                  <a:cubicBezTo>
                    <a:pt x="168" y="22"/>
                    <a:pt x="165" y="21"/>
                    <a:pt x="167" y="18"/>
                  </a:cubicBezTo>
                  <a:cubicBezTo>
                    <a:pt x="168" y="16"/>
                    <a:pt x="170" y="14"/>
                    <a:pt x="169" y="12"/>
                  </a:cubicBezTo>
                  <a:cubicBezTo>
                    <a:pt x="169" y="12"/>
                    <a:pt x="168" y="11"/>
                    <a:pt x="167" y="11"/>
                  </a:cubicBezTo>
                  <a:cubicBezTo>
                    <a:pt x="163" y="11"/>
                    <a:pt x="157" y="12"/>
                    <a:pt x="157" y="12"/>
                  </a:cubicBezTo>
                  <a:cubicBezTo>
                    <a:pt x="157" y="12"/>
                    <a:pt x="156" y="9"/>
                    <a:pt x="151" y="8"/>
                  </a:cubicBezTo>
                  <a:cubicBezTo>
                    <a:pt x="147" y="7"/>
                    <a:pt x="140" y="5"/>
                    <a:pt x="136" y="5"/>
                  </a:cubicBezTo>
                  <a:cubicBezTo>
                    <a:pt x="136" y="5"/>
                    <a:pt x="136" y="6"/>
                    <a:pt x="136" y="6"/>
                  </a:cubicBezTo>
                  <a:cubicBezTo>
                    <a:pt x="133" y="7"/>
                    <a:pt x="129" y="10"/>
                    <a:pt x="125" y="9"/>
                  </a:cubicBezTo>
                  <a:cubicBezTo>
                    <a:pt x="123" y="8"/>
                    <a:pt x="122" y="8"/>
                    <a:pt x="122" y="7"/>
                  </a:cubicBezTo>
                  <a:cubicBezTo>
                    <a:pt x="120" y="7"/>
                    <a:pt x="119" y="6"/>
                    <a:pt x="117" y="7"/>
                  </a:cubicBezTo>
                  <a:cubicBezTo>
                    <a:pt x="113" y="7"/>
                    <a:pt x="113" y="10"/>
                    <a:pt x="113" y="10"/>
                  </a:cubicBezTo>
                  <a:cubicBezTo>
                    <a:pt x="113" y="10"/>
                    <a:pt x="112" y="10"/>
                    <a:pt x="112" y="10"/>
                  </a:cubicBezTo>
                  <a:cubicBezTo>
                    <a:pt x="110" y="8"/>
                    <a:pt x="107" y="7"/>
                    <a:pt x="105" y="6"/>
                  </a:cubicBezTo>
                  <a:cubicBezTo>
                    <a:pt x="106" y="5"/>
                    <a:pt x="106" y="4"/>
                    <a:pt x="104" y="3"/>
                  </a:cubicBezTo>
                  <a:cubicBezTo>
                    <a:pt x="105" y="2"/>
                    <a:pt x="105" y="1"/>
                    <a:pt x="105" y="0"/>
                  </a:cubicBezTo>
                  <a:cubicBezTo>
                    <a:pt x="96" y="2"/>
                    <a:pt x="85" y="3"/>
                    <a:pt x="73" y="3"/>
                  </a:cubicBezTo>
                  <a:cubicBezTo>
                    <a:pt x="62" y="3"/>
                    <a:pt x="51" y="2"/>
                    <a:pt x="43" y="0"/>
                  </a:cubicBezTo>
                  <a:cubicBezTo>
                    <a:pt x="42" y="2"/>
                    <a:pt x="41" y="4"/>
                    <a:pt x="41" y="5"/>
                  </a:cubicBezTo>
                  <a:cubicBezTo>
                    <a:pt x="17" y="17"/>
                    <a:pt x="0" y="42"/>
                    <a:pt x="0" y="71"/>
                  </a:cubicBezTo>
                  <a:cubicBezTo>
                    <a:pt x="0" y="93"/>
                    <a:pt x="10" y="113"/>
                    <a:pt x="26" y="127"/>
                  </a:cubicBezTo>
                  <a:cubicBezTo>
                    <a:pt x="43" y="142"/>
                    <a:pt x="89" y="144"/>
                    <a:pt x="108" y="132"/>
                  </a:cubicBezTo>
                  <a:cubicBezTo>
                    <a:pt x="111" y="131"/>
                    <a:pt x="114" y="128"/>
                    <a:pt x="117" y="126"/>
                  </a:cubicBezTo>
                  <a:cubicBezTo>
                    <a:pt x="132" y="133"/>
                    <a:pt x="158" y="133"/>
                    <a:pt x="170" y="126"/>
                  </a:cubicBezTo>
                  <a:cubicBezTo>
                    <a:pt x="184" y="118"/>
                    <a:pt x="196" y="100"/>
                    <a:pt x="196" y="83"/>
                  </a:cubicBezTo>
                  <a:cubicBezTo>
                    <a:pt x="196" y="62"/>
                    <a:pt x="184" y="45"/>
                    <a:pt x="167" y="37"/>
                  </a:cubicBezTo>
                  <a:close/>
                  <a:moveTo>
                    <a:pt x="76" y="102"/>
                  </a:moveTo>
                  <a:cubicBezTo>
                    <a:pt x="76" y="109"/>
                    <a:pt x="76" y="109"/>
                    <a:pt x="76" y="109"/>
                  </a:cubicBezTo>
                  <a:cubicBezTo>
                    <a:pt x="76" y="109"/>
                    <a:pt x="76" y="110"/>
                    <a:pt x="75" y="110"/>
                  </a:cubicBezTo>
                  <a:cubicBezTo>
                    <a:pt x="64" y="110"/>
                    <a:pt x="64" y="110"/>
                    <a:pt x="64" y="110"/>
                  </a:cubicBezTo>
                  <a:cubicBezTo>
                    <a:pt x="63" y="110"/>
                    <a:pt x="63" y="109"/>
                    <a:pt x="63" y="102"/>
                  </a:cubicBezTo>
                  <a:cubicBezTo>
                    <a:pt x="47" y="101"/>
                    <a:pt x="38" y="93"/>
                    <a:pt x="37" y="79"/>
                  </a:cubicBezTo>
                  <a:cubicBezTo>
                    <a:pt x="37" y="78"/>
                    <a:pt x="38" y="78"/>
                    <a:pt x="38" y="78"/>
                  </a:cubicBezTo>
                  <a:cubicBezTo>
                    <a:pt x="53" y="76"/>
                    <a:pt x="53" y="76"/>
                    <a:pt x="53" y="76"/>
                  </a:cubicBezTo>
                  <a:cubicBezTo>
                    <a:pt x="54" y="76"/>
                    <a:pt x="54" y="76"/>
                    <a:pt x="55" y="77"/>
                  </a:cubicBezTo>
                  <a:cubicBezTo>
                    <a:pt x="56" y="84"/>
                    <a:pt x="63" y="84"/>
                    <a:pt x="67" y="84"/>
                  </a:cubicBezTo>
                  <a:cubicBezTo>
                    <a:pt x="69" y="83"/>
                    <a:pt x="70" y="82"/>
                    <a:pt x="70" y="81"/>
                  </a:cubicBezTo>
                  <a:cubicBezTo>
                    <a:pt x="71" y="77"/>
                    <a:pt x="68" y="73"/>
                    <a:pt x="54" y="67"/>
                  </a:cubicBezTo>
                  <a:cubicBezTo>
                    <a:pt x="44" y="62"/>
                    <a:pt x="39" y="60"/>
                    <a:pt x="39" y="52"/>
                  </a:cubicBezTo>
                  <a:cubicBezTo>
                    <a:pt x="38" y="43"/>
                    <a:pt x="45" y="33"/>
                    <a:pt x="59" y="30"/>
                  </a:cubicBezTo>
                  <a:cubicBezTo>
                    <a:pt x="59" y="23"/>
                    <a:pt x="59" y="23"/>
                    <a:pt x="59" y="23"/>
                  </a:cubicBezTo>
                  <a:cubicBezTo>
                    <a:pt x="59" y="23"/>
                    <a:pt x="60" y="22"/>
                    <a:pt x="60" y="22"/>
                  </a:cubicBezTo>
                  <a:cubicBezTo>
                    <a:pt x="71" y="22"/>
                    <a:pt x="71" y="22"/>
                    <a:pt x="71" y="22"/>
                  </a:cubicBezTo>
                  <a:cubicBezTo>
                    <a:pt x="72" y="22"/>
                    <a:pt x="72" y="22"/>
                    <a:pt x="73" y="29"/>
                  </a:cubicBezTo>
                  <a:cubicBezTo>
                    <a:pt x="87" y="31"/>
                    <a:pt x="96" y="40"/>
                    <a:pt x="96" y="50"/>
                  </a:cubicBezTo>
                  <a:cubicBezTo>
                    <a:pt x="96" y="51"/>
                    <a:pt x="96" y="51"/>
                    <a:pt x="95" y="52"/>
                  </a:cubicBezTo>
                  <a:cubicBezTo>
                    <a:pt x="79" y="53"/>
                    <a:pt x="79" y="53"/>
                    <a:pt x="79" y="53"/>
                  </a:cubicBezTo>
                  <a:cubicBezTo>
                    <a:pt x="79" y="53"/>
                    <a:pt x="78" y="47"/>
                    <a:pt x="70" y="48"/>
                  </a:cubicBezTo>
                  <a:cubicBezTo>
                    <a:pt x="67" y="48"/>
                    <a:pt x="67" y="50"/>
                    <a:pt x="67" y="51"/>
                  </a:cubicBezTo>
                  <a:cubicBezTo>
                    <a:pt x="67" y="55"/>
                    <a:pt x="72" y="57"/>
                    <a:pt x="82" y="62"/>
                  </a:cubicBezTo>
                  <a:cubicBezTo>
                    <a:pt x="92" y="67"/>
                    <a:pt x="97" y="71"/>
                    <a:pt x="98" y="79"/>
                  </a:cubicBezTo>
                  <a:cubicBezTo>
                    <a:pt x="98" y="90"/>
                    <a:pt x="90" y="99"/>
                    <a:pt x="76" y="102"/>
                  </a:cubicBezTo>
                  <a:close/>
                  <a:moveTo>
                    <a:pt x="145" y="104"/>
                  </a:moveTo>
                  <a:cubicBezTo>
                    <a:pt x="145" y="108"/>
                    <a:pt x="145" y="108"/>
                    <a:pt x="145" y="108"/>
                  </a:cubicBezTo>
                  <a:cubicBezTo>
                    <a:pt x="145" y="109"/>
                    <a:pt x="145" y="109"/>
                    <a:pt x="145" y="109"/>
                  </a:cubicBezTo>
                  <a:cubicBezTo>
                    <a:pt x="137" y="110"/>
                    <a:pt x="137" y="110"/>
                    <a:pt x="137" y="110"/>
                  </a:cubicBezTo>
                  <a:cubicBezTo>
                    <a:pt x="136" y="110"/>
                    <a:pt x="136" y="109"/>
                    <a:pt x="136" y="104"/>
                  </a:cubicBezTo>
                  <a:cubicBezTo>
                    <a:pt x="124" y="103"/>
                    <a:pt x="118" y="97"/>
                    <a:pt x="118" y="87"/>
                  </a:cubicBezTo>
                  <a:cubicBezTo>
                    <a:pt x="118" y="87"/>
                    <a:pt x="118" y="87"/>
                    <a:pt x="119" y="87"/>
                  </a:cubicBezTo>
                  <a:cubicBezTo>
                    <a:pt x="129" y="85"/>
                    <a:pt x="129" y="85"/>
                    <a:pt x="129" y="85"/>
                  </a:cubicBezTo>
                  <a:cubicBezTo>
                    <a:pt x="130" y="85"/>
                    <a:pt x="130" y="86"/>
                    <a:pt x="130" y="86"/>
                  </a:cubicBezTo>
                  <a:cubicBezTo>
                    <a:pt x="131" y="91"/>
                    <a:pt x="136" y="91"/>
                    <a:pt x="139" y="91"/>
                  </a:cubicBezTo>
                  <a:cubicBezTo>
                    <a:pt x="140" y="90"/>
                    <a:pt x="141" y="90"/>
                    <a:pt x="141" y="89"/>
                  </a:cubicBezTo>
                  <a:cubicBezTo>
                    <a:pt x="142" y="86"/>
                    <a:pt x="140" y="83"/>
                    <a:pt x="129" y="79"/>
                  </a:cubicBezTo>
                  <a:cubicBezTo>
                    <a:pt x="123" y="76"/>
                    <a:pt x="119" y="74"/>
                    <a:pt x="119" y="68"/>
                  </a:cubicBezTo>
                  <a:cubicBezTo>
                    <a:pt x="118" y="62"/>
                    <a:pt x="124" y="55"/>
                    <a:pt x="133" y="53"/>
                  </a:cubicBezTo>
                  <a:cubicBezTo>
                    <a:pt x="133" y="48"/>
                    <a:pt x="133" y="48"/>
                    <a:pt x="133" y="48"/>
                  </a:cubicBezTo>
                  <a:cubicBezTo>
                    <a:pt x="133" y="48"/>
                    <a:pt x="134" y="47"/>
                    <a:pt x="134" y="47"/>
                  </a:cubicBezTo>
                  <a:cubicBezTo>
                    <a:pt x="142" y="47"/>
                    <a:pt x="142" y="47"/>
                    <a:pt x="142" y="47"/>
                  </a:cubicBezTo>
                  <a:cubicBezTo>
                    <a:pt x="143" y="47"/>
                    <a:pt x="143" y="47"/>
                    <a:pt x="143" y="52"/>
                  </a:cubicBezTo>
                  <a:cubicBezTo>
                    <a:pt x="153" y="53"/>
                    <a:pt x="159" y="60"/>
                    <a:pt x="160" y="67"/>
                  </a:cubicBezTo>
                  <a:cubicBezTo>
                    <a:pt x="160" y="68"/>
                    <a:pt x="159" y="68"/>
                    <a:pt x="158" y="68"/>
                  </a:cubicBezTo>
                  <a:cubicBezTo>
                    <a:pt x="147" y="69"/>
                    <a:pt x="147" y="69"/>
                    <a:pt x="147" y="69"/>
                  </a:cubicBezTo>
                  <a:cubicBezTo>
                    <a:pt x="147" y="69"/>
                    <a:pt x="147" y="65"/>
                    <a:pt x="141" y="65"/>
                  </a:cubicBezTo>
                  <a:cubicBezTo>
                    <a:pt x="139" y="66"/>
                    <a:pt x="139" y="67"/>
                    <a:pt x="139" y="68"/>
                  </a:cubicBezTo>
                  <a:cubicBezTo>
                    <a:pt x="139" y="70"/>
                    <a:pt x="142" y="72"/>
                    <a:pt x="150" y="75"/>
                  </a:cubicBezTo>
                  <a:cubicBezTo>
                    <a:pt x="157" y="79"/>
                    <a:pt x="160" y="82"/>
                    <a:pt x="161" y="87"/>
                  </a:cubicBezTo>
                  <a:cubicBezTo>
                    <a:pt x="161" y="96"/>
                    <a:pt x="155" y="102"/>
                    <a:pt x="145"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32" name="Freeform 31">
              <a:extLst>
                <a:ext uri="{FF2B5EF4-FFF2-40B4-BE49-F238E27FC236}">
                  <a16:creationId xmlns:a16="http://schemas.microsoft.com/office/drawing/2014/main" id="{FE01B295-AC47-A34F-851E-26D46BB05A43}"/>
                </a:ext>
              </a:extLst>
            </p:cNvPr>
            <p:cNvSpPr>
              <a:spLocks/>
            </p:cNvSpPr>
            <p:nvPr/>
          </p:nvSpPr>
          <p:spPr bwMode="auto">
            <a:xfrm>
              <a:off x="10198100" y="790575"/>
              <a:ext cx="406400" cy="152400"/>
            </a:xfrm>
            <a:custGeom>
              <a:avLst/>
              <a:gdLst>
                <a:gd name="T0" fmla="*/ 26 w 107"/>
                <a:gd name="T1" fmla="*/ 38 h 40"/>
                <a:gd name="T2" fmla="*/ 50 w 107"/>
                <a:gd name="T3" fmla="*/ 40 h 40"/>
                <a:gd name="T4" fmla="*/ 84 w 107"/>
                <a:gd name="T5" fmla="*/ 37 h 40"/>
                <a:gd name="T6" fmla="*/ 107 w 107"/>
                <a:gd name="T7" fmla="*/ 25 h 40"/>
                <a:gd name="T8" fmla="*/ 102 w 107"/>
                <a:gd name="T9" fmla="*/ 20 h 40"/>
                <a:gd name="T10" fmla="*/ 93 w 107"/>
                <a:gd name="T11" fmla="*/ 12 h 40"/>
                <a:gd name="T12" fmla="*/ 95 w 107"/>
                <a:gd name="T13" fmla="*/ 1 h 40"/>
                <a:gd name="T14" fmla="*/ 91 w 107"/>
                <a:gd name="T15" fmla="*/ 1 h 40"/>
                <a:gd name="T16" fmla="*/ 75 w 107"/>
                <a:gd name="T17" fmla="*/ 7 h 40"/>
                <a:gd name="T18" fmla="*/ 64 w 107"/>
                <a:gd name="T19" fmla="*/ 3 h 40"/>
                <a:gd name="T20" fmla="*/ 40 w 107"/>
                <a:gd name="T21" fmla="*/ 5 h 40"/>
                <a:gd name="T22" fmla="*/ 39 w 107"/>
                <a:gd name="T23" fmla="*/ 6 h 40"/>
                <a:gd name="T24" fmla="*/ 23 w 107"/>
                <a:gd name="T25" fmla="*/ 16 h 40"/>
                <a:gd name="T26" fmla="*/ 17 w 107"/>
                <a:gd name="T27" fmla="*/ 15 h 40"/>
                <a:gd name="T28" fmla="*/ 10 w 107"/>
                <a:gd name="T29" fmla="*/ 16 h 40"/>
                <a:gd name="T30" fmla="*/ 5 w 107"/>
                <a:gd name="T31" fmla="*/ 23 h 40"/>
                <a:gd name="T32" fmla="*/ 0 w 107"/>
                <a:gd name="T33" fmla="*/ 28 h 40"/>
                <a:gd name="T34" fmla="*/ 27 w 107"/>
                <a:gd name="T35" fmla="*/ 38 h 40"/>
                <a:gd name="T36" fmla="*/ 26 w 107"/>
                <a:gd name="T3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40">
                  <a:moveTo>
                    <a:pt x="26" y="38"/>
                  </a:moveTo>
                  <a:cubicBezTo>
                    <a:pt x="33" y="40"/>
                    <a:pt x="42" y="40"/>
                    <a:pt x="50" y="40"/>
                  </a:cubicBezTo>
                  <a:cubicBezTo>
                    <a:pt x="63" y="40"/>
                    <a:pt x="74" y="39"/>
                    <a:pt x="84" y="37"/>
                  </a:cubicBezTo>
                  <a:cubicBezTo>
                    <a:pt x="107" y="25"/>
                    <a:pt x="107" y="25"/>
                    <a:pt x="107" y="25"/>
                  </a:cubicBezTo>
                  <a:cubicBezTo>
                    <a:pt x="107" y="25"/>
                    <a:pt x="107" y="22"/>
                    <a:pt x="102" y="20"/>
                  </a:cubicBezTo>
                  <a:cubicBezTo>
                    <a:pt x="98" y="17"/>
                    <a:pt x="92" y="16"/>
                    <a:pt x="93" y="12"/>
                  </a:cubicBezTo>
                  <a:cubicBezTo>
                    <a:pt x="94" y="8"/>
                    <a:pt x="96" y="3"/>
                    <a:pt x="95" y="1"/>
                  </a:cubicBezTo>
                  <a:cubicBezTo>
                    <a:pt x="94" y="0"/>
                    <a:pt x="93" y="0"/>
                    <a:pt x="91" y="1"/>
                  </a:cubicBezTo>
                  <a:cubicBezTo>
                    <a:pt x="84" y="2"/>
                    <a:pt x="75" y="7"/>
                    <a:pt x="75" y="7"/>
                  </a:cubicBezTo>
                  <a:cubicBezTo>
                    <a:pt x="75" y="7"/>
                    <a:pt x="73" y="3"/>
                    <a:pt x="64" y="3"/>
                  </a:cubicBezTo>
                  <a:cubicBezTo>
                    <a:pt x="57" y="3"/>
                    <a:pt x="45" y="3"/>
                    <a:pt x="40" y="5"/>
                  </a:cubicBezTo>
                  <a:cubicBezTo>
                    <a:pt x="39" y="5"/>
                    <a:pt x="39" y="6"/>
                    <a:pt x="39" y="6"/>
                  </a:cubicBezTo>
                  <a:cubicBezTo>
                    <a:pt x="36" y="8"/>
                    <a:pt x="30" y="16"/>
                    <a:pt x="23" y="16"/>
                  </a:cubicBezTo>
                  <a:cubicBezTo>
                    <a:pt x="21" y="16"/>
                    <a:pt x="19" y="15"/>
                    <a:pt x="17" y="15"/>
                  </a:cubicBezTo>
                  <a:cubicBezTo>
                    <a:pt x="15" y="14"/>
                    <a:pt x="14" y="14"/>
                    <a:pt x="10" y="16"/>
                  </a:cubicBezTo>
                  <a:cubicBezTo>
                    <a:pt x="5" y="19"/>
                    <a:pt x="5" y="23"/>
                    <a:pt x="5" y="23"/>
                  </a:cubicBezTo>
                  <a:cubicBezTo>
                    <a:pt x="5" y="23"/>
                    <a:pt x="0" y="22"/>
                    <a:pt x="0" y="28"/>
                  </a:cubicBezTo>
                  <a:cubicBezTo>
                    <a:pt x="15" y="35"/>
                    <a:pt x="27" y="38"/>
                    <a:pt x="27" y="38"/>
                  </a:cubicBezTo>
                  <a:cubicBezTo>
                    <a:pt x="27" y="38"/>
                    <a:pt x="26" y="38"/>
                    <a:pt x="2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grpSp>
      <p:sp>
        <p:nvSpPr>
          <p:cNvPr id="33" name="Shape 5144">
            <a:extLst>
              <a:ext uri="{FF2B5EF4-FFF2-40B4-BE49-F238E27FC236}">
                <a16:creationId xmlns:a16="http://schemas.microsoft.com/office/drawing/2014/main" id="{D0AC320A-B96C-DF45-BF11-35389B04D184}"/>
              </a:ext>
            </a:extLst>
          </p:cNvPr>
          <p:cNvSpPr/>
          <p:nvPr userDrawn="1"/>
        </p:nvSpPr>
        <p:spPr>
          <a:xfrm>
            <a:off x="4858370" y="1402307"/>
            <a:ext cx="718023" cy="616340"/>
          </a:xfrm>
          <a:custGeom>
            <a:avLst/>
            <a:gdLst/>
            <a:ahLst/>
            <a:cxnLst/>
            <a:rect l="0" t="0" r="0" b="0"/>
            <a:pathLst>
              <a:path w="120000" h="120000" extrusionOk="0">
                <a:moveTo>
                  <a:pt x="55533" y="65070"/>
                </a:moveTo>
                <a:lnTo>
                  <a:pt x="55533" y="65070"/>
                </a:lnTo>
                <a:cubicBezTo>
                  <a:pt x="66156" y="65070"/>
                  <a:pt x="66156" y="65070"/>
                  <a:pt x="66156" y="65070"/>
                </a:cubicBezTo>
                <a:cubicBezTo>
                  <a:pt x="66156" y="77464"/>
                  <a:pt x="66156" y="77464"/>
                  <a:pt x="66156" y="77464"/>
                </a:cubicBezTo>
                <a:cubicBezTo>
                  <a:pt x="119758" y="77464"/>
                  <a:pt x="119758" y="77464"/>
                  <a:pt x="119758" y="77464"/>
                </a:cubicBezTo>
                <a:cubicBezTo>
                  <a:pt x="119758" y="77464"/>
                  <a:pt x="119758" y="47323"/>
                  <a:pt x="117585" y="37464"/>
                </a:cubicBezTo>
                <a:cubicBezTo>
                  <a:pt x="117585" y="27323"/>
                  <a:pt x="115412" y="22535"/>
                  <a:pt x="106961" y="22535"/>
                </a:cubicBezTo>
                <a:cubicBezTo>
                  <a:pt x="87645" y="22535"/>
                  <a:pt x="87645" y="22535"/>
                  <a:pt x="87645" y="22535"/>
                </a:cubicBezTo>
                <a:cubicBezTo>
                  <a:pt x="83299" y="14929"/>
                  <a:pt x="81368" y="7605"/>
                  <a:pt x="81368" y="7605"/>
                </a:cubicBezTo>
                <a:cubicBezTo>
                  <a:pt x="79195" y="2535"/>
                  <a:pt x="77022" y="0"/>
                  <a:pt x="72434" y="0"/>
                </a:cubicBezTo>
                <a:cubicBezTo>
                  <a:pt x="46841" y="0"/>
                  <a:pt x="46841" y="0"/>
                  <a:pt x="46841" y="0"/>
                </a:cubicBezTo>
                <a:cubicBezTo>
                  <a:pt x="42736" y="0"/>
                  <a:pt x="40563" y="2535"/>
                  <a:pt x="40563" y="7605"/>
                </a:cubicBezTo>
                <a:cubicBezTo>
                  <a:pt x="38390" y="7605"/>
                  <a:pt x="36217" y="14929"/>
                  <a:pt x="32112" y="22535"/>
                </a:cubicBezTo>
                <a:cubicBezTo>
                  <a:pt x="12796" y="22535"/>
                  <a:pt x="12796" y="22535"/>
                  <a:pt x="12796" y="22535"/>
                </a:cubicBezTo>
                <a:cubicBezTo>
                  <a:pt x="4104" y="22535"/>
                  <a:pt x="2173" y="27323"/>
                  <a:pt x="2173" y="37464"/>
                </a:cubicBezTo>
                <a:cubicBezTo>
                  <a:pt x="0" y="47323"/>
                  <a:pt x="0" y="77464"/>
                  <a:pt x="0" y="77464"/>
                </a:cubicBezTo>
                <a:cubicBezTo>
                  <a:pt x="55533" y="77464"/>
                  <a:pt x="55533" y="77464"/>
                  <a:pt x="55533" y="77464"/>
                </a:cubicBezTo>
                <a:lnTo>
                  <a:pt x="55533" y="65070"/>
                </a:lnTo>
                <a:close/>
                <a:moveTo>
                  <a:pt x="44909" y="14929"/>
                </a:moveTo>
                <a:lnTo>
                  <a:pt x="44909" y="14929"/>
                </a:lnTo>
                <a:cubicBezTo>
                  <a:pt x="46841" y="12394"/>
                  <a:pt x="46841" y="10140"/>
                  <a:pt x="51187" y="10140"/>
                </a:cubicBezTo>
                <a:cubicBezTo>
                  <a:pt x="68571" y="10140"/>
                  <a:pt x="68571" y="10140"/>
                  <a:pt x="68571" y="10140"/>
                </a:cubicBezTo>
                <a:cubicBezTo>
                  <a:pt x="72434" y="10140"/>
                  <a:pt x="72434" y="12394"/>
                  <a:pt x="74607" y="14929"/>
                </a:cubicBezTo>
                <a:cubicBezTo>
                  <a:pt x="74607" y="14929"/>
                  <a:pt x="77022" y="20000"/>
                  <a:pt x="77022" y="22535"/>
                </a:cubicBezTo>
                <a:cubicBezTo>
                  <a:pt x="42736" y="22535"/>
                  <a:pt x="42736" y="22535"/>
                  <a:pt x="42736" y="22535"/>
                </a:cubicBezTo>
                <a:cubicBezTo>
                  <a:pt x="44909" y="20000"/>
                  <a:pt x="44909" y="14929"/>
                  <a:pt x="44909" y="14929"/>
                </a:cubicBezTo>
                <a:close/>
                <a:moveTo>
                  <a:pt x="66156" y="100000"/>
                </a:moveTo>
                <a:lnTo>
                  <a:pt x="66156" y="100000"/>
                </a:lnTo>
                <a:cubicBezTo>
                  <a:pt x="55533" y="100000"/>
                  <a:pt x="55533" y="100000"/>
                  <a:pt x="55533" y="100000"/>
                </a:cubicBezTo>
                <a:cubicBezTo>
                  <a:pt x="55533" y="85070"/>
                  <a:pt x="55533" y="85070"/>
                  <a:pt x="55533" y="85070"/>
                </a:cubicBezTo>
                <a:cubicBezTo>
                  <a:pt x="2173" y="85070"/>
                  <a:pt x="2173" y="85070"/>
                  <a:pt x="2173" y="85070"/>
                </a:cubicBezTo>
                <a:cubicBezTo>
                  <a:pt x="2173" y="85070"/>
                  <a:pt x="4104" y="97464"/>
                  <a:pt x="4104" y="107323"/>
                </a:cubicBezTo>
                <a:cubicBezTo>
                  <a:pt x="4104" y="112394"/>
                  <a:pt x="6277" y="119718"/>
                  <a:pt x="14969" y="119718"/>
                </a:cubicBezTo>
                <a:cubicBezTo>
                  <a:pt x="104788" y="119718"/>
                  <a:pt x="104788" y="119718"/>
                  <a:pt x="104788" y="119718"/>
                </a:cubicBezTo>
                <a:cubicBezTo>
                  <a:pt x="113239" y="119718"/>
                  <a:pt x="115412" y="112394"/>
                  <a:pt x="115412" y="107323"/>
                </a:cubicBezTo>
                <a:cubicBezTo>
                  <a:pt x="115412" y="97464"/>
                  <a:pt x="117585" y="85070"/>
                  <a:pt x="117585" y="85070"/>
                </a:cubicBezTo>
                <a:cubicBezTo>
                  <a:pt x="66156" y="85070"/>
                  <a:pt x="66156" y="85070"/>
                  <a:pt x="66156" y="85070"/>
                </a:cubicBezTo>
                <a:lnTo>
                  <a:pt x="66156" y="100000"/>
                </a:lnTo>
                <a:close/>
              </a:path>
            </a:pathLst>
          </a:custGeom>
          <a:solidFill>
            <a:schemeClr val="accent1"/>
          </a:solidFill>
          <a:ln>
            <a:noFill/>
          </a:ln>
        </p:spPr>
        <p:txBody>
          <a:bodyPr lIns="45700" tIns="22850" rIns="45700"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bg1"/>
              </a:solidFill>
              <a:effectLst/>
              <a:uLnTx/>
              <a:uFillTx/>
              <a:latin typeface="Arial" panose="020B0604020202020204" pitchFamily="34" charset="0"/>
              <a:ea typeface="Roboto"/>
              <a:cs typeface="Arial" panose="020B0604020202020204" pitchFamily="34" charset="0"/>
              <a:sym typeface="Roboto"/>
            </a:endParaRPr>
          </a:p>
        </p:txBody>
      </p:sp>
      <p:grpSp>
        <p:nvGrpSpPr>
          <p:cNvPr id="34" name="Group 33">
            <a:extLst>
              <a:ext uri="{FF2B5EF4-FFF2-40B4-BE49-F238E27FC236}">
                <a16:creationId xmlns:a16="http://schemas.microsoft.com/office/drawing/2014/main" id="{A884614F-C27B-5B45-B11A-7015F1D0BE44}"/>
              </a:ext>
            </a:extLst>
          </p:cNvPr>
          <p:cNvGrpSpPr/>
          <p:nvPr userDrawn="1"/>
        </p:nvGrpSpPr>
        <p:grpSpPr>
          <a:xfrm>
            <a:off x="2879517" y="3853093"/>
            <a:ext cx="601582" cy="265963"/>
            <a:chOff x="2865438" y="5287963"/>
            <a:chExt cx="754062" cy="333375"/>
          </a:xfrm>
          <a:solidFill>
            <a:schemeClr val="accent1"/>
          </a:solidFill>
        </p:grpSpPr>
        <p:sp>
          <p:nvSpPr>
            <p:cNvPr id="35" name="Freeform 31">
              <a:extLst>
                <a:ext uri="{FF2B5EF4-FFF2-40B4-BE49-F238E27FC236}">
                  <a16:creationId xmlns:a16="http://schemas.microsoft.com/office/drawing/2014/main" id="{FABD6ECD-4334-2940-8B19-1D87C81620B8}"/>
                </a:ext>
              </a:extLst>
            </p:cNvPr>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36" name="Freeform 32">
              <a:extLst>
                <a:ext uri="{FF2B5EF4-FFF2-40B4-BE49-F238E27FC236}">
                  <a16:creationId xmlns:a16="http://schemas.microsoft.com/office/drawing/2014/main" id="{B99DD746-5E1E-2C48-9E0D-176D4B90BE4D}"/>
                </a:ext>
              </a:extLst>
            </p:cNvPr>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37" name="Freeform 33">
              <a:extLst>
                <a:ext uri="{FF2B5EF4-FFF2-40B4-BE49-F238E27FC236}">
                  <a16:creationId xmlns:a16="http://schemas.microsoft.com/office/drawing/2014/main" id="{A0F28EF1-68C8-E841-9849-455477C857F1}"/>
                </a:ext>
              </a:extLst>
            </p:cNvPr>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38" name="Freeform 34">
              <a:extLst>
                <a:ext uri="{FF2B5EF4-FFF2-40B4-BE49-F238E27FC236}">
                  <a16:creationId xmlns:a16="http://schemas.microsoft.com/office/drawing/2014/main" id="{287CABCB-B4A5-C842-8176-4D513DC42FE8}"/>
                </a:ext>
              </a:extLst>
            </p:cNvPr>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39" name="Freeform 35">
              <a:extLst>
                <a:ext uri="{FF2B5EF4-FFF2-40B4-BE49-F238E27FC236}">
                  <a16:creationId xmlns:a16="http://schemas.microsoft.com/office/drawing/2014/main" id="{12BB0833-AE16-2C45-9ED1-1A353BE49F51}"/>
                </a:ext>
              </a:extLst>
            </p:cNvPr>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40" name="Freeform 36">
              <a:extLst>
                <a:ext uri="{FF2B5EF4-FFF2-40B4-BE49-F238E27FC236}">
                  <a16:creationId xmlns:a16="http://schemas.microsoft.com/office/drawing/2014/main" id="{0926C6A3-7C0D-1C4B-B231-FF949D4F7C53}"/>
                </a:ext>
              </a:extLst>
            </p:cNvPr>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sp>
          <p:nvSpPr>
            <p:cNvPr id="41" name="Freeform 37">
              <a:extLst>
                <a:ext uri="{FF2B5EF4-FFF2-40B4-BE49-F238E27FC236}">
                  <a16:creationId xmlns:a16="http://schemas.microsoft.com/office/drawing/2014/main" id="{C160D7EA-C13E-064C-952D-695CCD0905ED}"/>
                </a:ext>
              </a:extLst>
            </p:cNvPr>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chemeClr val="bg1"/>
                </a:solidFill>
                <a:effectLst/>
                <a:uLnTx/>
                <a:uFillTx/>
                <a:latin typeface="Lato Light"/>
                <a:ea typeface="+mn-ea"/>
                <a:cs typeface="+mn-cs"/>
              </a:endParaRPr>
            </a:p>
          </p:txBody>
        </p:sp>
      </p:grpSp>
      <p:sp>
        <p:nvSpPr>
          <p:cNvPr id="56" name="TextBox 55">
            <a:extLst>
              <a:ext uri="{FF2B5EF4-FFF2-40B4-BE49-F238E27FC236}">
                <a16:creationId xmlns:a16="http://schemas.microsoft.com/office/drawing/2014/main" id="{3A622210-503D-8F41-BEF6-9A6A02F9D64E}"/>
              </a:ext>
            </a:extLst>
          </p:cNvPr>
          <p:cNvSpPr txBox="1"/>
          <p:nvPr userDrawn="1"/>
        </p:nvSpPr>
        <p:spPr>
          <a:xfrm>
            <a:off x="407476" y="348666"/>
            <a:ext cx="6894845" cy="461665"/>
          </a:xfrm>
          <a:prstGeom prst="rect">
            <a:avLst/>
          </a:prstGeom>
          <a:noFill/>
        </p:spPr>
        <p:txBody>
          <a:bodyPr wrap="square" rtlCol="0">
            <a:spAutoFit/>
          </a:bodyPr>
          <a:lstStyle/>
          <a:p>
            <a:pPr rtl="0">
              <a:buSzPts val="1600"/>
              <a:buFont typeface="Arial" panose="020B0604020202020204" pitchFamily="34" charset="0"/>
              <a:buNone/>
            </a:pPr>
            <a:r>
              <a:rPr lang="en-GB" sz="2300" b="1" i="0" u="none" strike="noStrike" kern="1200" baseline="0" dirty="0">
                <a:solidFill>
                  <a:srgbClr val="FFFFFF"/>
                </a:solidFill>
                <a:latin typeface="Arial" panose="020B0604020202020204" pitchFamily="34" charset="0"/>
              </a:rPr>
              <a:t>Mediolanum International Funds Limited (MIFL)</a:t>
            </a:r>
            <a:endParaRPr lang="en-US" sz="2300" b="1" i="0" u="none" strike="noStrike" kern="1200" baseline="0" dirty="0">
              <a:solidFill>
                <a:srgbClr val="192B6C"/>
              </a:solidFill>
              <a:latin typeface="Arial" panose="020B0604020202020204" pitchFamily="34" charset="0"/>
            </a:endParaRPr>
          </a:p>
        </p:txBody>
      </p:sp>
    </p:spTree>
    <p:extLst>
      <p:ext uri="{BB962C8B-B14F-4D97-AF65-F5344CB8AC3E}">
        <p14:creationId xmlns:p14="http://schemas.microsoft.com/office/powerpoint/2010/main" val="384862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Cha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graphicFrame>
        <p:nvGraphicFramePr>
          <p:cNvPr id="9" name="Chart 21">
            <a:extLst>
              <a:ext uri="{FF2B5EF4-FFF2-40B4-BE49-F238E27FC236}">
                <a16:creationId xmlns:a16="http://schemas.microsoft.com/office/drawing/2014/main" id="{09D42B80-13B8-3F40-8B07-ABFDBE0D5C28}"/>
              </a:ext>
            </a:extLst>
          </p:cNvPr>
          <p:cNvGraphicFramePr/>
          <p:nvPr userDrawn="1">
            <p:extLst>
              <p:ext uri="{D42A27DB-BD31-4B8C-83A1-F6EECF244321}">
                <p14:modId xmlns:p14="http://schemas.microsoft.com/office/powerpoint/2010/main" val="909402734"/>
              </p:ext>
            </p:extLst>
          </p:nvPr>
        </p:nvGraphicFramePr>
        <p:xfrm>
          <a:off x="2281419" y="506363"/>
          <a:ext cx="3336562" cy="4468846"/>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2">
            <a:extLst>
              <a:ext uri="{FF2B5EF4-FFF2-40B4-BE49-F238E27FC236}">
                <a16:creationId xmlns:a16="http://schemas.microsoft.com/office/drawing/2014/main" id="{A330B745-0C42-3E46-9062-20AC2A34752E}"/>
              </a:ext>
            </a:extLst>
          </p:cNvPr>
          <p:cNvSpPr txBox="1">
            <a:spLocks/>
          </p:cNvSpPr>
          <p:nvPr userDrawn="1"/>
        </p:nvSpPr>
        <p:spPr>
          <a:xfrm>
            <a:off x="6006540" y="1991962"/>
            <a:ext cx="2378689" cy="1159576"/>
          </a:xfrm>
          <a:prstGeom prst="rect">
            <a:avLst/>
          </a:prstGeom>
        </p:spPr>
        <p:txBody>
          <a:bodyPr anchor="b"/>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bg2"/>
                </a:solidFill>
                <a:latin typeface="+mn-lt"/>
              </a:rPr>
              <a:t>AUM* breakdown by Asset Class</a:t>
            </a:r>
          </a:p>
        </p:txBody>
      </p:sp>
      <p:sp>
        <p:nvSpPr>
          <p:cNvPr id="11" name="TextBox 10">
            <a:extLst>
              <a:ext uri="{FF2B5EF4-FFF2-40B4-BE49-F238E27FC236}">
                <a16:creationId xmlns:a16="http://schemas.microsoft.com/office/drawing/2014/main" id="{4B903777-D5E2-C54A-B8F3-063A6A94206E}"/>
              </a:ext>
            </a:extLst>
          </p:cNvPr>
          <p:cNvSpPr txBox="1"/>
          <p:nvPr userDrawn="1"/>
        </p:nvSpPr>
        <p:spPr>
          <a:xfrm>
            <a:off x="407476" y="348666"/>
            <a:ext cx="6894845" cy="461665"/>
          </a:xfrm>
          <a:prstGeom prst="rect">
            <a:avLst/>
          </a:prstGeom>
          <a:noFill/>
        </p:spPr>
        <p:txBody>
          <a:bodyPr wrap="square" rtlCol="0">
            <a:spAutoFit/>
          </a:bodyPr>
          <a:lstStyle/>
          <a:p>
            <a:pPr rtl="0">
              <a:buSzPts val="1600"/>
              <a:buFont typeface="Arial" panose="020B0604020202020204" pitchFamily="34" charset="0"/>
              <a:buNone/>
            </a:pPr>
            <a:r>
              <a:rPr lang="en-GB" sz="2300" b="1" i="0" u="none" strike="noStrike" kern="1200" baseline="0" dirty="0">
                <a:solidFill>
                  <a:srgbClr val="FFFFFF"/>
                </a:solidFill>
                <a:latin typeface="Arial" panose="020B0604020202020204" pitchFamily="34" charset="0"/>
              </a:rPr>
              <a:t>Mediolanum International Funds Limited (MIFL)</a:t>
            </a:r>
            <a:endParaRPr lang="en-US" sz="2300" b="1" i="0" u="none" strike="noStrike" kern="1200" baseline="0" dirty="0">
              <a:solidFill>
                <a:srgbClr val="192B6C"/>
              </a:solidFill>
              <a:latin typeface="Arial" panose="020B0604020202020204" pitchFamily="34" charset="0"/>
            </a:endParaRPr>
          </a:p>
        </p:txBody>
      </p:sp>
    </p:spTree>
    <p:extLst>
      <p:ext uri="{BB962C8B-B14F-4D97-AF65-F5344CB8AC3E}">
        <p14:creationId xmlns:p14="http://schemas.microsoft.com/office/powerpoint/2010/main" val="81308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9AD72F93-64C0-D04D-9ED2-A002CEC51368}"/>
              </a:ext>
            </a:extLst>
          </p:cNvPr>
          <p:cNvGraphicFramePr>
            <a:graphicFrameLocks/>
          </p:cNvGraphicFramePr>
          <p:nvPr userDrawn="1">
            <p:extLst>
              <p:ext uri="{D42A27DB-BD31-4B8C-83A1-F6EECF244321}">
                <p14:modId xmlns:p14="http://schemas.microsoft.com/office/powerpoint/2010/main" val="2159164795"/>
              </p:ext>
            </p:extLst>
          </p:nvPr>
        </p:nvGraphicFramePr>
        <p:xfrm>
          <a:off x="0" y="1575516"/>
          <a:ext cx="4626041" cy="2995556"/>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148373FB-9C35-AE4C-836E-0DABBB0E21BE}"/>
              </a:ext>
            </a:extLst>
          </p:cNvPr>
          <p:cNvGrpSpPr/>
          <p:nvPr userDrawn="1"/>
        </p:nvGrpSpPr>
        <p:grpSpPr>
          <a:xfrm>
            <a:off x="2694740" y="2786723"/>
            <a:ext cx="2382111" cy="1074005"/>
            <a:chOff x="3340840" y="2070874"/>
            <a:chExt cx="2293762" cy="1074005"/>
          </a:xfrm>
        </p:grpSpPr>
        <p:sp>
          <p:nvSpPr>
            <p:cNvPr id="9" name="Rectangle 8">
              <a:extLst>
                <a:ext uri="{FF2B5EF4-FFF2-40B4-BE49-F238E27FC236}">
                  <a16:creationId xmlns:a16="http://schemas.microsoft.com/office/drawing/2014/main" id="{BE75444A-DB2D-894B-837B-46E2ACA6D096}"/>
                </a:ext>
              </a:extLst>
            </p:cNvPr>
            <p:cNvSpPr/>
            <p:nvPr/>
          </p:nvSpPr>
          <p:spPr>
            <a:xfrm>
              <a:off x="3472097" y="2070874"/>
              <a:ext cx="2119293" cy="153888"/>
            </a:xfrm>
            <a:prstGeom prst="rect">
              <a:avLst/>
            </a:prstGeom>
          </p:spPr>
          <p:txBody>
            <a:bodyPr wrap="square" lIns="0" tIns="0" rIns="0" bIns="0">
              <a:spAutoFit/>
            </a:bodyPr>
            <a:lstStyle/>
            <a:p>
              <a:pPr>
                <a:spcAft>
                  <a:spcPts val="0"/>
                </a:spcAft>
              </a:pPr>
              <a:r>
                <a:rPr lang="en-IE" sz="1000" dirty="0">
                  <a:solidFill>
                    <a:schemeClr val="bg2"/>
                  </a:solidFill>
                  <a:latin typeface="Arial" panose="020B0604020202020204" pitchFamily="34" charset="0"/>
                  <a:ea typeface="Calibri" panose="020F0502020204030204" pitchFamily="34" charset="0"/>
                  <a:cs typeface="Arial" panose="020B0604020202020204" pitchFamily="34" charset="0"/>
                </a:rPr>
                <a:t>Banca Mediolanum - Italy</a:t>
              </a:r>
              <a:endParaRPr lang="en-IE" sz="1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92892DC-D8EA-764A-B9BD-1455FD5993FB}"/>
                </a:ext>
              </a:extLst>
            </p:cNvPr>
            <p:cNvSpPr/>
            <p:nvPr/>
          </p:nvSpPr>
          <p:spPr>
            <a:xfrm>
              <a:off x="3472097" y="2530933"/>
              <a:ext cx="2119293" cy="153888"/>
            </a:xfrm>
            <a:prstGeom prst="rect">
              <a:avLst/>
            </a:prstGeom>
          </p:spPr>
          <p:txBody>
            <a:bodyPr wrap="square" lIns="0" tIns="0" rIns="0" bIns="0">
              <a:spAutoFit/>
            </a:bodyPr>
            <a:lstStyle/>
            <a:p>
              <a:pPr>
                <a:spcAft>
                  <a:spcPts val="0"/>
                </a:spcAft>
              </a:pPr>
              <a:r>
                <a:rPr lang="en-IE" sz="1000" dirty="0">
                  <a:solidFill>
                    <a:schemeClr val="bg2"/>
                  </a:solidFill>
                  <a:latin typeface="Arial" panose="020B0604020202020204" pitchFamily="34" charset="0"/>
                  <a:ea typeface="Calibri" panose="020F0502020204030204" pitchFamily="34" charset="0"/>
                  <a:cs typeface="Arial" panose="020B0604020202020204" pitchFamily="34" charset="0"/>
                </a:rPr>
                <a:t>Banco Mediolanum - Spain</a:t>
              </a:r>
              <a:endParaRPr lang="en-IE" sz="1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4C25230-CE06-734E-9CC0-97557A4B3B9F}"/>
                </a:ext>
              </a:extLst>
            </p:cNvPr>
            <p:cNvSpPr/>
            <p:nvPr/>
          </p:nvSpPr>
          <p:spPr>
            <a:xfrm>
              <a:off x="3472097" y="2990991"/>
              <a:ext cx="2162505" cy="153888"/>
            </a:xfrm>
            <a:prstGeom prst="rect">
              <a:avLst/>
            </a:prstGeom>
          </p:spPr>
          <p:txBody>
            <a:bodyPr wrap="square" lIns="0" tIns="0" rIns="0" bIns="0">
              <a:spAutoFit/>
            </a:bodyPr>
            <a:lstStyle/>
            <a:p>
              <a:pPr>
                <a:spcAft>
                  <a:spcPts val="0"/>
                </a:spcAft>
              </a:pPr>
              <a:r>
                <a:rPr lang="en-IE" sz="1000" dirty="0">
                  <a:solidFill>
                    <a:schemeClr val="bg2"/>
                  </a:solidFill>
                  <a:latin typeface="Arial" panose="020B0604020202020204" pitchFamily="34" charset="0"/>
                  <a:ea typeface="Calibri" panose="020F0502020204030204" pitchFamily="34" charset="0"/>
                  <a:cs typeface="Arial" panose="020B0604020202020204" pitchFamily="34" charset="0"/>
                </a:rPr>
                <a:t>Germany</a:t>
              </a:r>
              <a:endParaRPr lang="en-IE" sz="1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5">
              <a:extLst>
                <a:ext uri="{FF2B5EF4-FFF2-40B4-BE49-F238E27FC236}">
                  <a16:creationId xmlns:a16="http://schemas.microsoft.com/office/drawing/2014/main" id="{DA1B7042-17D2-8744-90AB-69ABA0BB1A36}"/>
                </a:ext>
              </a:extLst>
            </p:cNvPr>
            <p:cNvSpPr/>
            <p:nvPr/>
          </p:nvSpPr>
          <p:spPr>
            <a:xfrm>
              <a:off x="3340840" y="2120489"/>
              <a:ext cx="75957" cy="85436"/>
            </a:xfrm>
            <a:prstGeom prst="roundRect">
              <a:avLst>
                <a:gd name="adj" fmla="val 25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2"/>
                </a:solidFill>
                <a:latin typeface="Arial" panose="020B0604020202020204" pitchFamily="34" charset="0"/>
                <a:cs typeface="Arial" panose="020B0604020202020204" pitchFamily="34" charset="0"/>
              </a:endParaRPr>
            </a:p>
          </p:txBody>
        </p:sp>
        <p:sp>
          <p:nvSpPr>
            <p:cNvPr id="13" name="Rectangle: Rounded Corners 16">
              <a:extLst>
                <a:ext uri="{FF2B5EF4-FFF2-40B4-BE49-F238E27FC236}">
                  <a16:creationId xmlns:a16="http://schemas.microsoft.com/office/drawing/2014/main" id="{877A0C6E-405E-714C-8BC3-925E0AD7D712}"/>
                </a:ext>
              </a:extLst>
            </p:cNvPr>
            <p:cNvSpPr/>
            <p:nvPr/>
          </p:nvSpPr>
          <p:spPr>
            <a:xfrm>
              <a:off x="3340840" y="2580548"/>
              <a:ext cx="75957" cy="85436"/>
            </a:xfrm>
            <a:prstGeom prst="roundRect">
              <a:avLst>
                <a:gd name="adj" fmla="val 25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2"/>
                </a:solidFill>
                <a:latin typeface="Arial" panose="020B0604020202020204" pitchFamily="34" charset="0"/>
                <a:cs typeface="Arial" panose="020B0604020202020204" pitchFamily="34" charset="0"/>
              </a:endParaRPr>
            </a:p>
          </p:txBody>
        </p:sp>
        <p:sp>
          <p:nvSpPr>
            <p:cNvPr id="14" name="Rectangle: Rounded Corners 17">
              <a:extLst>
                <a:ext uri="{FF2B5EF4-FFF2-40B4-BE49-F238E27FC236}">
                  <a16:creationId xmlns:a16="http://schemas.microsoft.com/office/drawing/2014/main" id="{E7911F24-2E69-114A-8039-BF742AB38059}"/>
                </a:ext>
              </a:extLst>
            </p:cNvPr>
            <p:cNvSpPr/>
            <p:nvPr/>
          </p:nvSpPr>
          <p:spPr>
            <a:xfrm>
              <a:off x="3340840" y="3040606"/>
              <a:ext cx="75957" cy="85436"/>
            </a:xfrm>
            <a:prstGeom prst="roundRect">
              <a:avLst>
                <a:gd name="adj" fmla="val 25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2"/>
                </a:solidFill>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01E8DE73-40E9-254C-AF8C-09C244CE2015}"/>
              </a:ext>
            </a:extLst>
          </p:cNvPr>
          <p:cNvSpPr/>
          <p:nvPr userDrawn="1"/>
        </p:nvSpPr>
        <p:spPr>
          <a:xfrm>
            <a:off x="646206" y="2132901"/>
            <a:ext cx="674884" cy="184666"/>
          </a:xfrm>
          <a:prstGeom prst="rect">
            <a:avLst/>
          </a:prstGeom>
        </p:spPr>
        <p:txBody>
          <a:bodyPr wrap="square" lIns="0" tIns="0" rIns="0" bIns="0">
            <a:spAutoFit/>
          </a:bodyPr>
          <a:lstStyle/>
          <a:p>
            <a:pPr algn="ctr">
              <a:spcAft>
                <a:spcPts val="0"/>
              </a:spcAft>
            </a:pPr>
            <a:r>
              <a:rPr lang="en-IE" sz="1200" b="0" dirty="0">
                <a:solidFill>
                  <a:schemeClr val="bg2"/>
                </a:solidFill>
                <a:latin typeface="Arial" panose="020B0604020202020204" pitchFamily="34" charset="0"/>
                <a:ea typeface="Calibri" panose="020F0502020204030204" pitchFamily="34" charset="0"/>
                <a:cs typeface="Arial" panose="020B0604020202020204" pitchFamily="34" charset="0"/>
              </a:rPr>
              <a:t>4.11%</a:t>
            </a:r>
            <a:endParaRPr lang="en-IE" sz="1200" b="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54AD236-55A0-A842-9C33-AA64FA39E4E0}"/>
              </a:ext>
            </a:extLst>
          </p:cNvPr>
          <p:cNvSpPr/>
          <p:nvPr userDrawn="1"/>
        </p:nvSpPr>
        <p:spPr>
          <a:xfrm>
            <a:off x="1907095" y="2155836"/>
            <a:ext cx="674884" cy="184666"/>
          </a:xfrm>
          <a:prstGeom prst="rect">
            <a:avLst/>
          </a:prstGeom>
        </p:spPr>
        <p:txBody>
          <a:bodyPr wrap="square" lIns="0" tIns="0" rIns="0" bIns="0">
            <a:spAutoFit/>
          </a:bodyPr>
          <a:lstStyle/>
          <a:p>
            <a:pPr algn="ctr">
              <a:spcAft>
                <a:spcPts val="0"/>
              </a:spcAft>
            </a:pPr>
            <a:r>
              <a:rPr lang="en-IE" sz="1200" b="0" dirty="0">
                <a:solidFill>
                  <a:schemeClr val="bg2"/>
                </a:solidFill>
                <a:latin typeface="Arial" panose="020B0604020202020204" pitchFamily="34" charset="0"/>
                <a:ea typeface="Calibri" panose="020F0502020204030204" pitchFamily="34" charset="0"/>
                <a:cs typeface="Arial" panose="020B0604020202020204" pitchFamily="34" charset="0"/>
              </a:rPr>
              <a:t>0.28%</a:t>
            </a:r>
            <a:endParaRPr lang="en-IE" sz="1200" b="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E176E786-B7AD-334F-B579-57BD908EEFEB}"/>
              </a:ext>
            </a:extLst>
          </p:cNvPr>
          <p:cNvSpPr/>
          <p:nvPr userDrawn="1"/>
        </p:nvSpPr>
        <p:spPr>
          <a:xfrm>
            <a:off x="398750" y="4057044"/>
            <a:ext cx="674884" cy="184666"/>
          </a:xfrm>
          <a:prstGeom prst="rect">
            <a:avLst/>
          </a:prstGeom>
        </p:spPr>
        <p:txBody>
          <a:bodyPr wrap="square" lIns="0" tIns="0" rIns="0" bIns="0">
            <a:spAutoFit/>
          </a:bodyPr>
          <a:lstStyle/>
          <a:p>
            <a:pPr algn="ctr">
              <a:spcAft>
                <a:spcPts val="0"/>
              </a:spcAft>
            </a:pPr>
            <a:r>
              <a:rPr lang="en-IE" sz="1200" b="0" dirty="0">
                <a:solidFill>
                  <a:schemeClr val="bg2"/>
                </a:solidFill>
                <a:latin typeface="Arial" panose="020B0604020202020204" pitchFamily="34" charset="0"/>
                <a:ea typeface="Calibri" panose="020F0502020204030204" pitchFamily="34" charset="0"/>
                <a:cs typeface="Arial" panose="020B0604020202020204" pitchFamily="34" charset="0"/>
              </a:rPr>
              <a:t>92.88%</a:t>
            </a:r>
            <a:endParaRPr lang="en-IE" sz="1200" b="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Connector: Elbow 25">
            <a:extLst>
              <a:ext uri="{FF2B5EF4-FFF2-40B4-BE49-F238E27FC236}">
                <a16:creationId xmlns:a16="http://schemas.microsoft.com/office/drawing/2014/main" id="{93FB3F02-8C86-2443-8D74-C514E4EECEFA}"/>
              </a:ext>
            </a:extLst>
          </p:cNvPr>
          <p:cNvCxnSpPr>
            <a:cxnSpLocks/>
          </p:cNvCxnSpPr>
          <p:nvPr userDrawn="1"/>
        </p:nvCxnSpPr>
        <p:spPr>
          <a:xfrm>
            <a:off x="1255056" y="2200613"/>
            <a:ext cx="349345" cy="227990"/>
          </a:xfrm>
          <a:prstGeom prst="bentConnector3">
            <a:avLst>
              <a:gd name="adj1" fmla="val 100384"/>
            </a:avLst>
          </a:prstGeom>
          <a:ln>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Connector: Elbow 32">
            <a:extLst>
              <a:ext uri="{FF2B5EF4-FFF2-40B4-BE49-F238E27FC236}">
                <a16:creationId xmlns:a16="http://schemas.microsoft.com/office/drawing/2014/main" id="{5A7E2EBC-BD98-9547-9827-45003E4A0FEE}"/>
              </a:ext>
            </a:extLst>
          </p:cNvPr>
          <p:cNvCxnSpPr>
            <a:cxnSpLocks/>
          </p:cNvCxnSpPr>
          <p:nvPr userDrawn="1"/>
        </p:nvCxnSpPr>
        <p:spPr>
          <a:xfrm rot="5400000">
            <a:off x="1797833" y="2281020"/>
            <a:ext cx="218524" cy="137897"/>
          </a:xfrm>
          <a:prstGeom prst="bentConnector3">
            <a:avLst>
              <a:gd name="adj1" fmla="val -1077"/>
            </a:avLst>
          </a:prstGeom>
          <a:ln>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CF53BD-B6E8-0D48-BED5-71DA62E6BB57}"/>
              </a:ext>
            </a:extLst>
          </p:cNvPr>
          <p:cNvCxnSpPr>
            <a:cxnSpLocks/>
          </p:cNvCxnSpPr>
          <p:nvPr userDrawn="1"/>
        </p:nvCxnSpPr>
        <p:spPr>
          <a:xfrm flipH="1">
            <a:off x="1026881" y="3958184"/>
            <a:ext cx="179364" cy="16993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ECB3701-5ED9-054D-A9A3-4ADA44366318}"/>
              </a:ext>
            </a:extLst>
          </p:cNvPr>
          <p:cNvSpPr/>
          <p:nvPr userDrawn="1"/>
        </p:nvSpPr>
        <p:spPr>
          <a:xfrm>
            <a:off x="365748" y="1705039"/>
            <a:ext cx="2944795" cy="215444"/>
          </a:xfrm>
          <a:prstGeom prst="rect">
            <a:avLst/>
          </a:prstGeom>
        </p:spPr>
        <p:txBody>
          <a:bodyPr wrap="square" lIns="0" tIns="0" rIns="0" bIns="0">
            <a:spAutoFit/>
          </a:bodyPr>
          <a:lstStyle/>
          <a:p>
            <a:pPr>
              <a:spcAft>
                <a:spcPts val="0"/>
              </a:spcAft>
            </a:pPr>
            <a:r>
              <a:rPr lang="en-US" sz="1400" b="1" dirty="0">
                <a:solidFill>
                  <a:schemeClr val="bg2"/>
                </a:solidFill>
                <a:latin typeface="Arial" panose="020B0604020202020204" pitchFamily="34" charset="0"/>
                <a:ea typeface="Calibri" panose="020F0502020204030204" pitchFamily="34" charset="0"/>
                <a:cs typeface="Arial" panose="020B0604020202020204" pitchFamily="34" charset="0"/>
              </a:rPr>
              <a:t>% of MIFL funds per country</a:t>
            </a:r>
          </a:p>
        </p:txBody>
      </p:sp>
      <p:graphicFrame>
        <p:nvGraphicFramePr>
          <p:cNvPr id="22" name="Chart 14">
            <a:extLst>
              <a:ext uri="{FF2B5EF4-FFF2-40B4-BE49-F238E27FC236}">
                <a16:creationId xmlns:a16="http://schemas.microsoft.com/office/drawing/2014/main" id="{D196AE22-3789-2144-905D-9011F397ED0B}"/>
              </a:ext>
            </a:extLst>
          </p:cNvPr>
          <p:cNvGraphicFramePr/>
          <p:nvPr userDrawn="1">
            <p:extLst>
              <p:ext uri="{D42A27DB-BD31-4B8C-83A1-F6EECF244321}">
                <p14:modId xmlns:p14="http://schemas.microsoft.com/office/powerpoint/2010/main" val="1089851336"/>
              </p:ext>
            </p:extLst>
          </p:nvPr>
        </p:nvGraphicFramePr>
        <p:xfrm>
          <a:off x="5076851" y="2240477"/>
          <a:ext cx="5193050" cy="2218997"/>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a:extLst>
              <a:ext uri="{FF2B5EF4-FFF2-40B4-BE49-F238E27FC236}">
                <a16:creationId xmlns:a16="http://schemas.microsoft.com/office/drawing/2014/main" id="{D9AD490D-B1C5-3340-B8CE-7D3788161B90}"/>
              </a:ext>
            </a:extLst>
          </p:cNvPr>
          <p:cNvSpPr/>
          <p:nvPr userDrawn="1"/>
        </p:nvSpPr>
        <p:spPr>
          <a:xfrm>
            <a:off x="4991789" y="1702104"/>
            <a:ext cx="3187300" cy="215444"/>
          </a:xfrm>
          <a:prstGeom prst="rect">
            <a:avLst/>
          </a:prstGeom>
        </p:spPr>
        <p:txBody>
          <a:bodyPr wrap="square" lIns="0" tIns="0" rIns="0" bIns="0">
            <a:spAutoFit/>
          </a:bodyPr>
          <a:lstStyle/>
          <a:p>
            <a:pPr>
              <a:spcAft>
                <a:spcPts val="0"/>
              </a:spcAft>
            </a:pPr>
            <a:r>
              <a:rPr lang="en-US" sz="1400" b="1" dirty="0">
                <a:solidFill>
                  <a:schemeClr val="bg2"/>
                </a:solidFill>
                <a:latin typeface="Arial" panose="020B0604020202020204" pitchFamily="34" charset="0"/>
                <a:ea typeface="Calibri" panose="020F0502020204030204" pitchFamily="34" charset="0"/>
                <a:cs typeface="Arial" panose="020B0604020202020204" pitchFamily="34" charset="0"/>
              </a:rPr>
              <a:t>MIFL funds umbrellas per % AUM </a:t>
            </a:r>
          </a:p>
        </p:txBody>
      </p:sp>
      <p:sp>
        <p:nvSpPr>
          <p:cNvPr id="24" name="Rectangle 23">
            <a:extLst>
              <a:ext uri="{FF2B5EF4-FFF2-40B4-BE49-F238E27FC236}">
                <a16:creationId xmlns:a16="http://schemas.microsoft.com/office/drawing/2014/main" id="{2A59FB66-21E5-F442-A287-D89DE6D6EC3C}"/>
              </a:ext>
            </a:extLst>
          </p:cNvPr>
          <p:cNvSpPr/>
          <p:nvPr userDrawn="1"/>
        </p:nvSpPr>
        <p:spPr>
          <a:xfrm>
            <a:off x="569492" y="978988"/>
            <a:ext cx="8328808" cy="553998"/>
          </a:xfrm>
          <a:prstGeom prst="rect">
            <a:avLst/>
          </a:prstGeom>
        </p:spPr>
        <p:txBody>
          <a:bodyPr wrap="square" lIns="0" tIns="0" rIns="0" bIns="0">
            <a:spAutoFit/>
          </a:bodyPr>
          <a:lstStyle/>
          <a:p>
            <a:pPr>
              <a:spcAft>
                <a:spcPts val="0"/>
              </a:spcAft>
            </a:pPr>
            <a:r>
              <a:rPr lang="it-IT" sz="1800" b="1" dirty="0">
                <a:solidFill>
                  <a:schemeClr val="bg2"/>
                </a:solidFill>
                <a:latin typeface="Arial" panose="020B0604020202020204" pitchFamily="34" charset="0"/>
                <a:ea typeface="Calibri" panose="020F0502020204030204" pitchFamily="34" charset="0"/>
                <a:cs typeface="Arial" panose="020B0604020202020204" pitchFamily="34" charset="0"/>
              </a:rPr>
              <a:t>MIFL provide tailored investment solutions for our Network of over 5000 Family Bankers as well as independent financial advisors in Germany</a:t>
            </a:r>
          </a:p>
        </p:txBody>
      </p:sp>
      <p:sp>
        <p:nvSpPr>
          <p:cNvPr id="25" name="Slide Number Placeholder 6">
            <a:extLst>
              <a:ext uri="{FF2B5EF4-FFF2-40B4-BE49-F238E27FC236}">
                <a16:creationId xmlns:a16="http://schemas.microsoft.com/office/drawing/2014/main" id="{4C251236-884B-354F-B7FE-33D2D1B2BB4D}"/>
              </a:ext>
            </a:extLst>
          </p:cNvPr>
          <p:cNvSpPr>
            <a:spLocks noGrp="1"/>
          </p:cNvSpPr>
          <p:nvPr>
            <p:ph type="sldNum" sz="quarter" idx="12"/>
          </p:nvPr>
        </p:nvSpPr>
        <p:spPr>
          <a:xfrm>
            <a:off x="7986459" y="4571072"/>
            <a:ext cx="797541" cy="273844"/>
          </a:xfrm>
        </p:spPr>
        <p:txBody>
          <a:bodyPr/>
          <a:lstStyle>
            <a:lvl1pPr>
              <a:defRPr>
                <a:solidFill>
                  <a:schemeClr val="tx1"/>
                </a:solidFill>
              </a:defRPr>
            </a:lvl1pPr>
          </a:lstStyle>
          <a:p>
            <a:fld id="{34792895-D8E1-4817-8F28-70423B694AB5}" type="slidenum">
              <a:rPr lang="en-IE" smtClean="0"/>
              <a:pPr/>
              <a:t>‹Nr.›</a:t>
            </a:fld>
            <a:endParaRPr lang="en-IE" dirty="0"/>
          </a:p>
        </p:txBody>
      </p:sp>
      <p:sp>
        <p:nvSpPr>
          <p:cNvPr id="27" name="TextBox 26">
            <a:extLst>
              <a:ext uri="{FF2B5EF4-FFF2-40B4-BE49-F238E27FC236}">
                <a16:creationId xmlns:a16="http://schemas.microsoft.com/office/drawing/2014/main" id="{81815385-4E77-BB47-8799-DF93C7991C2C}"/>
              </a:ext>
            </a:extLst>
          </p:cNvPr>
          <p:cNvSpPr txBox="1"/>
          <p:nvPr userDrawn="1"/>
        </p:nvSpPr>
        <p:spPr>
          <a:xfrm>
            <a:off x="407476" y="348666"/>
            <a:ext cx="6894845" cy="461665"/>
          </a:xfrm>
          <a:prstGeom prst="rect">
            <a:avLst/>
          </a:prstGeom>
          <a:noFill/>
        </p:spPr>
        <p:txBody>
          <a:bodyPr wrap="square" rtlCol="0">
            <a:spAutoFit/>
          </a:bodyPr>
          <a:lstStyle/>
          <a:p>
            <a:pPr rtl="0">
              <a:buSzPts val="1600"/>
              <a:buFont typeface="Arial" panose="020B0604020202020204" pitchFamily="34" charset="0"/>
              <a:buNone/>
            </a:pPr>
            <a:r>
              <a:rPr lang="en-GB" sz="2300" b="1" i="0" u="none" strike="noStrike" kern="1200" baseline="0" dirty="0">
                <a:solidFill>
                  <a:srgbClr val="FFFFFF"/>
                </a:solidFill>
                <a:latin typeface="Arial" panose="020B0604020202020204" pitchFamily="34" charset="0"/>
              </a:rPr>
              <a:t>Mediolanum International Funds Limited (MIFL)</a:t>
            </a:r>
            <a:endParaRPr lang="en-US" sz="2300" b="1" i="0" u="none" strike="noStrike" kern="1200" baseline="0" dirty="0">
              <a:solidFill>
                <a:srgbClr val="192B6C"/>
              </a:solidFill>
              <a:latin typeface="Arial" panose="020B0604020202020204" pitchFamily="34" charset="0"/>
            </a:endParaRPr>
          </a:p>
        </p:txBody>
      </p:sp>
    </p:spTree>
    <p:extLst>
      <p:ext uri="{BB962C8B-B14F-4D97-AF65-F5344CB8AC3E}">
        <p14:creationId xmlns:p14="http://schemas.microsoft.com/office/powerpoint/2010/main" val="300386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B2E771-AA57-48C7-AFD1-6C50DBDEA460}"/>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D1F7EC34-31A7-4F8D-B925-C7E83430BC6F}"/>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7" name="Title 1">
            <a:extLst>
              <a:ext uri="{FF2B5EF4-FFF2-40B4-BE49-F238E27FC236}">
                <a16:creationId xmlns:a16="http://schemas.microsoft.com/office/drawing/2014/main" id="{03BCB8FD-764E-4120-9916-AEFA775C2432}"/>
              </a:ext>
            </a:extLst>
          </p:cNvPr>
          <p:cNvSpPr>
            <a:spLocks noGrp="1"/>
          </p:cNvSpPr>
          <p:nvPr>
            <p:ph type="title"/>
          </p:nvPr>
        </p:nvSpPr>
        <p:spPr>
          <a:xfrm>
            <a:off x="360000" y="360000"/>
            <a:ext cx="6581976" cy="472513"/>
          </a:xfrm>
        </p:spPr>
        <p:txBody>
          <a:bodyPr/>
          <a:lstStyle/>
          <a:p>
            <a:r>
              <a:rPr lang="en-US"/>
              <a:t>Click to edit Master title style</a:t>
            </a:r>
            <a:endParaRPr lang="en-IE"/>
          </a:p>
        </p:txBody>
      </p:sp>
      <p:sp>
        <p:nvSpPr>
          <p:cNvPr id="8" name="Content Placeholder 2">
            <a:extLst>
              <a:ext uri="{FF2B5EF4-FFF2-40B4-BE49-F238E27FC236}">
                <a16:creationId xmlns:a16="http://schemas.microsoft.com/office/drawing/2014/main" id="{8BC5DB52-46BD-48D7-8B0D-8C91C6857F4B}"/>
              </a:ext>
            </a:extLst>
          </p:cNvPr>
          <p:cNvSpPr>
            <a:spLocks noGrp="1"/>
          </p:cNvSpPr>
          <p:nvPr>
            <p:ph idx="1"/>
          </p:nvPr>
        </p:nvSpPr>
        <p:spPr>
          <a:xfrm>
            <a:off x="360000" y="1296000"/>
            <a:ext cx="3454549" cy="3023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9" name="Content Placeholder 2">
            <a:extLst>
              <a:ext uri="{FF2B5EF4-FFF2-40B4-BE49-F238E27FC236}">
                <a16:creationId xmlns:a16="http://schemas.microsoft.com/office/drawing/2014/main" id="{C03B2314-B6AB-47CA-9301-259024C22BC6}"/>
              </a:ext>
            </a:extLst>
          </p:cNvPr>
          <p:cNvSpPr>
            <a:spLocks noGrp="1"/>
          </p:cNvSpPr>
          <p:nvPr>
            <p:ph idx="13"/>
          </p:nvPr>
        </p:nvSpPr>
        <p:spPr>
          <a:xfrm>
            <a:off x="4783541" y="1296000"/>
            <a:ext cx="4000462" cy="3023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125539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360000" y="1296000"/>
            <a:ext cx="3886200" cy="29741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5040000" y="1296000"/>
            <a:ext cx="3455071" cy="3386613"/>
          </a:xfrm>
        </p:spPr>
        <p:txBody>
          <a:bodyPr/>
          <a:lstStyle>
            <a:lvl1pPr marL="265113" indent="-265113">
              <a:buFont typeface="+mj-lt"/>
              <a:buAutoNum type="alphaLcPeriod"/>
              <a:defRPr/>
            </a:lvl1pPr>
            <a:lvl2pPr marL="627063" indent="-284163">
              <a:buFont typeface="+mj-lt"/>
              <a:buAutoNum type="alphaLcPeriod"/>
              <a:defRPr/>
            </a:lvl2pPr>
            <a:lvl3pPr marL="987425" indent="-301625">
              <a:buFont typeface="+mj-lt"/>
              <a:buAutoNum type="alphaLcPeriod"/>
              <a:defRPr/>
            </a:lvl3pPr>
            <a:lvl4pPr marL="1341438" indent="-312738">
              <a:buFont typeface="+mj-lt"/>
              <a:buAutoNum type="alphaLcPeriod"/>
              <a:defRPr/>
            </a:lvl4pPr>
            <a:lvl5pPr marL="1703388" indent="-331788">
              <a:buFont typeface="+mj-lt"/>
              <a:buAutoNum type="alpha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tx1"/>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283055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ulle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360000" y="1296000"/>
            <a:ext cx="3886200" cy="2974181"/>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5040000" y="1296000"/>
            <a:ext cx="3455071" cy="3386613"/>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158505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Tabl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413223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Char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2F4-10D9-4372-BFA5-ECBF006E6F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6B7ACE-EC55-4BC1-B481-2806B1D0BAA3}"/>
              </a:ext>
            </a:extLst>
          </p:cNvPr>
          <p:cNvSpPr>
            <a:spLocks noGrp="1"/>
          </p:cNvSpPr>
          <p:nvPr>
            <p:ph sz="half" idx="1"/>
          </p:nvPr>
        </p:nvSpPr>
        <p:spPr>
          <a:xfrm>
            <a:off x="5040000" y="1296000"/>
            <a:ext cx="3744000" cy="2974181"/>
          </a:xfrm>
        </p:spPr>
        <p:txBody>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D086DDAE-90BE-45F1-B1DF-B05B84009F38}"/>
              </a:ext>
            </a:extLst>
          </p:cNvPr>
          <p:cNvSpPr>
            <a:spLocks noGrp="1"/>
          </p:cNvSpPr>
          <p:nvPr>
            <p:ph sz="half" idx="2"/>
          </p:nvPr>
        </p:nvSpPr>
        <p:spPr>
          <a:xfrm>
            <a:off x="360000" y="1296000"/>
            <a:ext cx="3455071" cy="2974181"/>
          </a:xfrm>
        </p:spPr>
        <p:txBody>
          <a:bodyPr/>
          <a:lstStyle>
            <a:lvl1pPr marL="285750" indent="-285750">
              <a:buClr>
                <a:schemeClr val="bg2"/>
              </a:buClr>
              <a:buSzPct val="70000"/>
              <a:buFont typeface="Arial" panose="020B0604020202020204" pitchFamily="34" charset="0"/>
              <a:buChar char="►"/>
              <a:defRPr/>
            </a:lvl1pPr>
            <a:lvl2pPr marL="628650" indent="-285750">
              <a:buClr>
                <a:schemeClr val="bg2"/>
              </a:buClr>
              <a:buSzPct val="70000"/>
              <a:buFont typeface="Arial" panose="020B0604020202020204" pitchFamily="34" charset="0"/>
              <a:buChar char="►"/>
              <a:defRPr/>
            </a:lvl2pPr>
            <a:lvl3pPr marL="987425" indent="-301625">
              <a:buClr>
                <a:schemeClr val="bg2"/>
              </a:buClr>
              <a:buSzPct val="70000"/>
              <a:buFont typeface="Arial" panose="020B0604020202020204" pitchFamily="34" charset="0"/>
              <a:buChar char="►"/>
              <a:defRPr/>
            </a:lvl3pPr>
            <a:lvl4pPr marL="1341438" indent="-312738">
              <a:buClr>
                <a:schemeClr val="bg2"/>
              </a:buClr>
              <a:buSzPct val="70000"/>
              <a:buFont typeface="Arial" panose="020B0604020202020204" pitchFamily="34" charset="0"/>
              <a:buChar char="►"/>
              <a:defRPr/>
            </a:lvl4pPr>
            <a:lvl5pPr marL="1703388" indent="-331788">
              <a:buClr>
                <a:schemeClr val="bg2"/>
              </a:buClr>
              <a:buSzPct val="7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EB4D29A9-A492-47E1-8504-FEF036437136}"/>
              </a:ext>
            </a:extLst>
          </p:cNvPr>
          <p:cNvSpPr>
            <a:spLocks noGrp="1"/>
          </p:cNvSpPr>
          <p:nvPr>
            <p:ph type="sldNum" sz="quarter" idx="12"/>
          </p:nvPr>
        </p:nvSpPr>
        <p:spPr/>
        <p:txBody>
          <a:bodyPr/>
          <a:lstStyle>
            <a:lvl1pPr>
              <a:defRPr>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43405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D339-FEAD-4F5C-8EBC-E919AA37927C}"/>
              </a:ext>
            </a:extLst>
          </p:cNvPr>
          <p:cNvSpPr>
            <a:spLocks noGrp="1"/>
          </p:cNvSpPr>
          <p:nvPr>
            <p:ph type="title"/>
          </p:nvPr>
        </p:nvSpPr>
        <p:spPr/>
        <p:txBody>
          <a:bodyPr/>
          <a:lstStyle/>
          <a:p>
            <a:r>
              <a:rPr lang="en-US"/>
              <a:t>Click to edit Master title style</a:t>
            </a:r>
            <a:endParaRPr lang="en-IE"/>
          </a:p>
        </p:txBody>
      </p:sp>
      <p:sp>
        <p:nvSpPr>
          <p:cNvPr id="4" name="Footer Placeholder 3">
            <a:extLst>
              <a:ext uri="{FF2B5EF4-FFF2-40B4-BE49-F238E27FC236}">
                <a16:creationId xmlns:a16="http://schemas.microsoft.com/office/drawing/2014/main" id="{8B876684-0368-4C10-9FF5-8FF62E4A3BF6}"/>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361B0FA-42EC-4215-B9C0-37C4026A888D}"/>
              </a:ext>
            </a:extLst>
          </p:cNvPr>
          <p:cNvSpPr>
            <a:spLocks noGrp="1"/>
          </p:cNvSpPr>
          <p:nvPr>
            <p:ph type="sldNum" sz="quarter" idx="12"/>
          </p:nvPr>
        </p:nvSpPr>
        <p:spPr/>
        <p:txBody>
          <a:bodyPr/>
          <a:lstStyle/>
          <a:p>
            <a:fld id="{34792895-D8E1-4817-8F28-70423B694AB5}" type="slidenum">
              <a:rPr lang="en-IE" smtClean="0"/>
              <a:t>‹Nr.›</a:t>
            </a:fld>
            <a:endParaRPr lang="en-IE" dirty="0"/>
          </a:p>
        </p:txBody>
      </p:sp>
      <p:sp>
        <p:nvSpPr>
          <p:cNvPr id="6" name="Chart Placeholder 5">
            <a:extLst>
              <a:ext uri="{FF2B5EF4-FFF2-40B4-BE49-F238E27FC236}">
                <a16:creationId xmlns:a16="http://schemas.microsoft.com/office/drawing/2014/main" id="{F83CAF86-B09E-4864-8E99-B89C1904E0B1}"/>
              </a:ext>
            </a:extLst>
          </p:cNvPr>
          <p:cNvSpPr>
            <a:spLocks noGrp="1"/>
          </p:cNvSpPr>
          <p:nvPr>
            <p:ph type="chart" sz="quarter" idx="13"/>
          </p:nvPr>
        </p:nvSpPr>
        <p:spPr>
          <a:xfrm>
            <a:off x="360362" y="1152001"/>
            <a:ext cx="8423637" cy="3125032"/>
          </a:xfrm>
        </p:spPr>
        <p:txBody>
          <a:bodyPr anchor="ctr"/>
          <a:lstStyle>
            <a:lvl1pPr marL="0" indent="0" algn="ctr">
              <a:buNone/>
              <a:defRPr/>
            </a:lvl1pPr>
          </a:lstStyle>
          <a:p>
            <a:r>
              <a:rPr lang="en-US" dirty="0"/>
              <a:t>Click icon to add chart</a:t>
            </a:r>
            <a:endParaRPr lang="en-IE" dirty="0"/>
          </a:p>
        </p:txBody>
      </p:sp>
    </p:spTree>
    <p:extLst>
      <p:ext uri="{BB962C8B-B14F-4D97-AF65-F5344CB8AC3E}">
        <p14:creationId xmlns:p14="http://schemas.microsoft.com/office/powerpoint/2010/main" val="315932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89618-9C3B-4749-9AE0-CF9823D44074}"/>
              </a:ext>
            </a:extLst>
          </p:cNvPr>
          <p:cNvSpPr>
            <a:spLocks noGrp="1"/>
          </p:cNvSpPr>
          <p:nvPr>
            <p:ph type="title"/>
          </p:nvPr>
        </p:nvSpPr>
        <p:spPr>
          <a:xfrm>
            <a:off x="360000" y="360000"/>
            <a:ext cx="6613078" cy="472513"/>
          </a:xfrm>
          <a:prstGeom prst="rect">
            <a:avLst/>
          </a:prstGeom>
        </p:spPr>
        <p:txBody>
          <a:bodyPr vert="horz" lIns="91440" tIns="45720" rIns="91440" bIns="45720" rtlCol="0" anchor="t">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DF230A0-E088-457D-A0F0-ABDC4C4A8335}"/>
              </a:ext>
            </a:extLst>
          </p:cNvPr>
          <p:cNvSpPr>
            <a:spLocks noGrp="1"/>
          </p:cNvSpPr>
          <p:nvPr>
            <p:ph type="body" idx="1"/>
          </p:nvPr>
        </p:nvSpPr>
        <p:spPr>
          <a:xfrm>
            <a:off x="360000" y="1296000"/>
            <a:ext cx="84240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95DC974-CB83-4501-944D-4DEAF8FA5FCB}"/>
              </a:ext>
            </a:extLst>
          </p:cNvPr>
          <p:cNvSpPr>
            <a:spLocks noGrp="1"/>
          </p:cNvSpPr>
          <p:nvPr>
            <p:ph type="dt" sz="half" idx="2"/>
          </p:nvPr>
        </p:nvSpPr>
        <p:spPr>
          <a:xfrm>
            <a:off x="2385800" y="4571072"/>
            <a:ext cx="2057400" cy="273844"/>
          </a:xfrm>
          <a:prstGeom prst="rect">
            <a:avLst/>
          </a:prstGeom>
        </p:spPr>
        <p:txBody>
          <a:bodyPr vert="horz" lIns="91440" tIns="45720" rIns="91440" bIns="45720" rtlCol="0" anchor="b"/>
          <a:lstStyle>
            <a:lvl1pPr algn="l">
              <a:defRPr sz="800" b="0">
                <a:solidFill>
                  <a:schemeClr val="bg2"/>
                </a:solidFill>
              </a:defRPr>
            </a:lvl1pPr>
          </a:lstStyle>
          <a:p>
            <a:endParaRPr lang="en-IE" dirty="0"/>
          </a:p>
        </p:txBody>
      </p:sp>
      <p:sp>
        <p:nvSpPr>
          <p:cNvPr id="5" name="Footer Placeholder 4">
            <a:extLst>
              <a:ext uri="{FF2B5EF4-FFF2-40B4-BE49-F238E27FC236}">
                <a16:creationId xmlns:a16="http://schemas.microsoft.com/office/drawing/2014/main" id="{1D46D9DA-AA74-442A-A18A-D6338DE8855E}"/>
              </a:ext>
            </a:extLst>
          </p:cNvPr>
          <p:cNvSpPr>
            <a:spLocks noGrp="1"/>
          </p:cNvSpPr>
          <p:nvPr>
            <p:ph type="ftr" sz="quarter" idx="3"/>
          </p:nvPr>
        </p:nvSpPr>
        <p:spPr>
          <a:xfrm>
            <a:off x="4700801" y="4571072"/>
            <a:ext cx="3086100" cy="273844"/>
          </a:xfrm>
          <a:prstGeom prst="rect">
            <a:avLst/>
          </a:prstGeom>
        </p:spPr>
        <p:txBody>
          <a:bodyPr vert="horz" lIns="91440" tIns="45720" rIns="91440" bIns="45720" rtlCol="0" anchor="b"/>
          <a:lstStyle>
            <a:lvl1pPr algn="ctr">
              <a:defRPr sz="800" b="0">
                <a:solidFill>
                  <a:schemeClr val="bg2"/>
                </a:solidFill>
              </a:defRPr>
            </a:lvl1pPr>
          </a:lstStyle>
          <a:p>
            <a:endParaRPr lang="en-IE" dirty="0"/>
          </a:p>
        </p:txBody>
      </p:sp>
      <p:sp>
        <p:nvSpPr>
          <p:cNvPr id="6" name="Slide Number Placeholder 5">
            <a:extLst>
              <a:ext uri="{FF2B5EF4-FFF2-40B4-BE49-F238E27FC236}">
                <a16:creationId xmlns:a16="http://schemas.microsoft.com/office/drawing/2014/main" id="{6FE07957-768C-47F5-B7CD-A8EA303F30F8}"/>
              </a:ext>
            </a:extLst>
          </p:cNvPr>
          <p:cNvSpPr>
            <a:spLocks noGrp="1"/>
          </p:cNvSpPr>
          <p:nvPr>
            <p:ph type="sldNum" sz="quarter" idx="4"/>
          </p:nvPr>
        </p:nvSpPr>
        <p:spPr>
          <a:xfrm>
            <a:off x="7986459" y="4571072"/>
            <a:ext cx="797541" cy="273844"/>
          </a:xfrm>
          <a:prstGeom prst="rect">
            <a:avLst/>
          </a:prstGeom>
        </p:spPr>
        <p:txBody>
          <a:bodyPr vert="horz" lIns="91440" tIns="45720" rIns="91440" bIns="45720" rtlCol="0" anchor="b"/>
          <a:lstStyle>
            <a:lvl1pPr algn="r">
              <a:defRPr sz="1000" b="1" i="0">
                <a:solidFill>
                  <a:schemeClr val="bg2"/>
                </a:solidFill>
                <a:latin typeface="Arial" panose="020B0604020202020204" pitchFamily="34" charset="0"/>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1462261338"/>
      </p:ext>
    </p:extLst>
  </p:cSld>
  <p:clrMap bg1="dk1" tx1="lt1" bg2="dk2" tx2="lt2" accent1="accent1" accent2="accent2" accent3="accent3" accent4="accent4" accent5="accent5" accent6="accent6" hlink="hlink" folHlink="folHlink"/>
  <p:sldLayoutIdLst>
    <p:sldLayoutId id="2147483708" r:id="rId1"/>
    <p:sldLayoutId id="2147483719" r:id="rId2"/>
    <p:sldLayoutId id="2147483709" r:id="rId3"/>
    <p:sldLayoutId id="2147483710" r:id="rId4"/>
    <p:sldLayoutId id="2147483711" r:id="rId5"/>
    <p:sldLayoutId id="2147483720" r:id="rId6"/>
    <p:sldLayoutId id="2147483721" r:id="rId7"/>
    <p:sldLayoutId id="2147483722" r:id="rId8"/>
    <p:sldLayoutId id="2147483723" r:id="rId9"/>
    <p:sldLayoutId id="2147483724" r:id="rId10"/>
    <p:sldLayoutId id="2147483725" r:id="rId11"/>
    <p:sldLayoutId id="2147483726" r:id="rId12"/>
    <p:sldLayoutId id="2147483713" r:id="rId13"/>
    <p:sldLayoutId id="2147483714" r:id="rId14"/>
    <p:sldLayoutId id="2147483800" r:id="rId15"/>
    <p:sldLayoutId id="2147483801" r:id="rId16"/>
    <p:sldLayoutId id="2147483802" r:id="rId17"/>
    <p:sldLayoutId id="2147483803" r:id="rId18"/>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89618-9C3B-4749-9AE0-CF9823D44074}"/>
              </a:ext>
            </a:extLst>
          </p:cNvPr>
          <p:cNvSpPr>
            <a:spLocks noGrp="1"/>
          </p:cNvSpPr>
          <p:nvPr>
            <p:ph type="title"/>
          </p:nvPr>
        </p:nvSpPr>
        <p:spPr>
          <a:xfrm>
            <a:off x="360000" y="360000"/>
            <a:ext cx="6613078" cy="472513"/>
          </a:xfrm>
          <a:prstGeom prst="rect">
            <a:avLst/>
          </a:prstGeom>
        </p:spPr>
        <p:txBody>
          <a:bodyPr vert="horz" lIns="91440" tIns="45720" rIns="91440" bIns="45720" rtlCol="0" anchor="t">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ADF230A0-E088-457D-A0F0-ABDC4C4A8335}"/>
              </a:ext>
            </a:extLst>
          </p:cNvPr>
          <p:cNvSpPr>
            <a:spLocks noGrp="1"/>
          </p:cNvSpPr>
          <p:nvPr>
            <p:ph type="body" idx="1"/>
          </p:nvPr>
        </p:nvSpPr>
        <p:spPr>
          <a:xfrm>
            <a:off x="360000" y="1296000"/>
            <a:ext cx="84240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695DC974-CB83-4501-944D-4DEAF8FA5FCB}"/>
              </a:ext>
            </a:extLst>
          </p:cNvPr>
          <p:cNvSpPr>
            <a:spLocks noGrp="1"/>
          </p:cNvSpPr>
          <p:nvPr>
            <p:ph type="dt" sz="half" idx="2"/>
          </p:nvPr>
        </p:nvSpPr>
        <p:spPr>
          <a:xfrm>
            <a:off x="2385800" y="4571072"/>
            <a:ext cx="2057400" cy="273844"/>
          </a:xfrm>
          <a:prstGeom prst="rect">
            <a:avLst/>
          </a:prstGeom>
        </p:spPr>
        <p:txBody>
          <a:bodyPr vert="horz" lIns="91440" tIns="45720" rIns="91440" bIns="45720" rtlCol="0" anchor="b"/>
          <a:lstStyle>
            <a:lvl1pPr algn="l">
              <a:defRPr sz="800" b="0">
                <a:solidFill>
                  <a:schemeClr val="bg2"/>
                </a:solidFill>
              </a:defRPr>
            </a:lvl1pPr>
          </a:lstStyle>
          <a:p>
            <a:endParaRPr lang="en-IE" dirty="0"/>
          </a:p>
        </p:txBody>
      </p:sp>
      <p:sp>
        <p:nvSpPr>
          <p:cNvPr id="5" name="Footer Placeholder 4">
            <a:extLst>
              <a:ext uri="{FF2B5EF4-FFF2-40B4-BE49-F238E27FC236}">
                <a16:creationId xmlns:a16="http://schemas.microsoft.com/office/drawing/2014/main" id="{1D46D9DA-AA74-442A-A18A-D6338DE8855E}"/>
              </a:ext>
            </a:extLst>
          </p:cNvPr>
          <p:cNvSpPr>
            <a:spLocks noGrp="1"/>
          </p:cNvSpPr>
          <p:nvPr>
            <p:ph type="ftr" sz="quarter" idx="3"/>
          </p:nvPr>
        </p:nvSpPr>
        <p:spPr>
          <a:xfrm>
            <a:off x="4700801" y="4571072"/>
            <a:ext cx="3086100" cy="273844"/>
          </a:xfrm>
          <a:prstGeom prst="rect">
            <a:avLst/>
          </a:prstGeom>
        </p:spPr>
        <p:txBody>
          <a:bodyPr vert="horz" lIns="91440" tIns="45720" rIns="91440" bIns="45720" rtlCol="0" anchor="b"/>
          <a:lstStyle>
            <a:lvl1pPr algn="ctr">
              <a:defRPr sz="800" b="0">
                <a:solidFill>
                  <a:schemeClr val="bg2"/>
                </a:solidFill>
              </a:defRPr>
            </a:lvl1pPr>
          </a:lstStyle>
          <a:p>
            <a:endParaRPr lang="en-IE" dirty="0"/>
          </a:p>
        </p:txBody>
      </p:sp>
      <p:sp>
        <p:nvSpPr>
          <p:cNvPr id="6" name="Slide Number Placeholder 5">
            <a:extLst>
              <a:ext uri="{FF2B5EF4-FFF2-40B4-BE49-F238E27FC236}">
                <a16:creationId xmlns:a16="http://schemas.microsoft.com/office/drawing/2014/main" id="{6FE07957-768C-47F5-B7CD-A8EA303F30F8}"/>
              </a:ext>
            </a:extLst>
          </p:cNvPr>
          <p:cNvSpPr>
            <a:spLocks noGrp="1"/>
          </p:cNvSpPr>
          <p:nvPr>
            <p:ph type="sldNum" sz="quarter" idx="4"/>
          </p:nvPr>
        </p:nvSpPr>
        <p:spPr>
          <a:xfrm>
            <a:off x="7986459" y="4571072"/>
            <a:ext cx="797541" cy="273844"/>
          </a:xfrm>
          <a:prstGeom prst="rect">
            <a:avLst/>
          </a:prstGeom>
        </p:spPr>
        <p:txBody>
          <a:bodyPr vert="horz" lIns="91440" tIns="45720" rIns="91440" bIns="45720" rtlCol="0" anchor="b"/>
          <a:lstStyle>
            <a:lvl1pPr algn="r">
              <a:defRPr sz="1000" b="1">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3056418374"/>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dt="0"/>
  <p:txStyles>
    <p:titleStyle>
      <a:lvl1pPr algn="l" defTabSz="685800" rtl="0" eaLnBrk="1" latinLnBrk="0" hangingPunct="1">
        <a:lnSpc>
          <a:spcPct val="90000"/>
        </a:lnSpc>
        <a:spcBef>
          <a:spcPct val="0"/>
        </a:spcBef>
        <a:buNone/>
        <a:defRPr sz="2400" b="1" i="0" kern="1200">
          <a:solidFill>
            <a:schemeClr val="bg2"/>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E07957-768C-47F5-B7CD-A8EA303F30F8}"/>
              </a:ext>
            </a:extLst>
          </p:cNvPr>
          <p:cNvSpPr>
            <a:spLocks noGrp="1"/>
          </p:cNvSpPr>
          <p:nvPr>
            <p:ph type="sldNum" sz="quarter" idx="4"/>
          </p:nvPr>
        </p:nvSpPr>
        <p:spPr>
          <a:xfrm>
            <a:off x="7986459" y="4571072"/>
            <a:ext cx="797541" cy="273844"/>
          </a:xfrm>
          <a:prstGeom prst="rect">
            <a:avLst/>
          </a:prstGeom>
        </p:spPr>
        <p:txBody>
          <a:bodyPr vert="horz" lIns="91440" tIns="45720" rIns="91440" bIns="45720" rtlCol="0" anchor="b"/>
          <a:lstStyle>
            <a:lvl1pPr algn="r">
              <a:defRPr sz="1000" b="1">
                <a:solidFill>
                  <a:schemeClr val="bg2"/>
                </a:solidFill>
              </a:defRPr>
            </a:lvl1pPr>
          </a:lstStyle>
          <a:p>
            <a:fld id="{34792895-D8E1-4817-8F28-70423B694AB5}" type="slidenum">
              <a:rPr lang="en-IE" smtClean="0"/>
              <a:pPr/>
              <a:t>‹Nr.›</a:t>
            </a:fld>
            <a:endParaRPr lang="en-IE" dirty="0"/>
          </a:p>
        </p:txBody>
      </p:sp>
    </p:spTree>
    <p:extLst>
      <p:ext uri="{BB962C8B-B14F-4D97-AF65-F5344CB8AC3E}">
        <p14:creationId xmlns:p14="http://schemas.microsoft.com/office/powerpoint/2010/main" val="3257986223"/>
      </p:ext>
    </p:extLst>
  </p:cSld>
  <p:clrMap bg1="dk1" tx1="lt1" bg2="dk2" tx2="lt2" accent1="accent1" accent2="accent2" accent3="accent3" accent4="accent4" accent5="accent5" accent6="accent6" hlink="hlink" folHlink="folHlink"/>
  <p:sldLayoutIdLst>
    <p:sldLayoutId id="2147483769" r:id="rId1"/>
    <p:sldLayoutId id="2147483758" r:id="rId2"/>
    <p:sldLayoutId id="2147483757" r:id="rId3"/>
    <p:sldLayoutId id="2147483762" r:id="rId4"/>
    <p:sldLayoutId id="2147483759" r:id="rId5"/>
  </p:sldLayoutIdLst>
  <p:hf hdr="0" ftr="0" dt="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8.jpeg"/><Relationship Id="rId4" Type="http://schemas.openxmlformats.org/officeDocument/2006/relationships/chart" Target="../charts/char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hyperlink" Target="https://www.nestle.com/sustainability" TargetMode="Externa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63.jpeg"/><Relationship Id="rId1" Type="http://schemas.openxmlformats.org/officeDocument/2006/relationships/slideLayout" Target="../slideLayouts/slideLayout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hyperlink" Target="https://www.justeattakeaway.com/responsible-business" TargetMode="Externa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77.jpe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9.xml"/><Relationship Id="rId5" Type="http://schemas.openxmlformats.org/officeDocument/2006/relationships/image" Target="../media/image81.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7.png"/><Relationship Id="rId5" Type="http://schemas.microsoft.com/office/2007/relationships/hdphoto" Target="../media/hdphoto2.wdp"/><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91.png"/><Relationship Id="rId5" Type="http://schemas.microsoft.com/office/2007/relationships/hdphoto" Target="../media/hdphoto3.wdp"/><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microsoft.com/office/2018/10/relationships/comments" Target="../comments/modernComment_7FFFD553_E8B25F8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chart" Target="../charts/chart6.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chart" Target="../charts/chart5.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chart" Target="../charts/chart7.xml"/><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hart" Target="../charts/chart9.xml"/><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1153BDB-211F-CF02-6C44-308F0BC56379}"/>
              </a:ext>
            </a:extLst>
          </p:cNvPr>
          <p:cNvSpPr>
            <a:spLocks noGrp="1"/>
          </p:cNvSpPr>
          <p:nvPr>
            <p:ph type="ctrTitle"/>
          </p:nvPr>
        </p:nvSpPr>
        <p:spPr>
          <a:xfrm>
            <a:off x="3942688" y="1790372"/>
            <a:ext cx="4892966" cy="996703"/>
          </a:xfrm>
        </p:spPr>
        <p:txBody>
          <a:bodyPr>
            <a:noAutofit/>
          </a:bodyPr>
          <a:lstStyle/>
          <a:p>
            <a:r>
              <a:rPr lang="en-US" sz="3200" dirty="0">
                <a:latin typeface="Arial" panose="020B0604020202020204" pitchFamily="34" charset="0"/>
                <a:cs typeface="Arial" panose="020B0604020202020204" pitchFamily="34" charset="0"/>
              </a:rPr>
              <a:t>MBB Future Sustainable Nutrition Fund</a:t>
            </a:r>
            <a:br>
              <a:rPr lang="en-US"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sp>
        <p:nvSpPr>
          <p:cNvPr id="11" name="Subtitle 3">
            <a:extLst>
              <a:ext uri="{FF2B5EF4-FFF2-40B4-BE49-F238E27FC236}">
                <a16:creationId xmlns:a16="http://schemas.microsoft.com/office/drawing/2014/main" id="{1596D526-D624-DB9B-18D9-ACE0FCD5529C}"/>
              </a:ext>
            </a:extLst>
          </p:cNvPr>
          <p:cNvSpPr>
            <a:spLocks noGrp="1"/>
          </p:cNvSpPr>
          <p:nvPr>
            <p:ph type="subTitle" idx="1"/>
          </p:nvPr>
        </p:nvSpPr>
        <p:spPr>
          <a:xfrm>
            <a:off x="3942688" y="3061964"/>
            <a:ext cx="4644001" cy="769622"/>
          </a:xfrm>
        </p:spPr>
        <p:txBody>
          <a:bodyPr>
            <a:normAutofit/>
          </a:bodyPr>
          <a:lstStyle/>
          <a:p>
            <a:pPr>
              <a:lnSpc>
                <a:spcPts val="1400"/>
              </a:lnSpc>
            </a:pPr>
            <a:r>
              <a:rPr lang="de-DE" sz="1000" dirty="0">
                <a:solidFill>
                  <a:schemeClr val="accent1"/>
                </a:solidFill>
                <a:latin typeface="+mj-lt"/>
              </a:rPr>
              <a:t>Präsentation des </a:t>
            </a:r>
            <a:r>
              <a:rPr lang="en-US" sz="1000" dirty="0">
                <a:solidFill>
                  <a:schemeClr val="accent1"/>
                </a:solidFill>
                <a:latin typeface="+mj-lt"/>
              </a:rPr>
              <a:t>Product Specialist </a:t>
            </a:r>
            <a:r>
              <a:rPr lang="de-DE" sz="1000" dirty="0">
                <a:solidFill>
                  <a:schemeClr val="accent1"/>
                </a:solidFill>
                <a:latin typeface="+mj-lt"/>
              </a:rPr>
              <a:t>Teams 		                        von Mediolanum International Funds Limited​.</a:t>
            </a:r>
          </a:p>
          <a:p>
            <a:pPr>
              <a:lnSpc>
                <a:spcPts val="1400"/>
              </a:lnSpc>
            </a:pPr>
            <a:r>
              <a:rPr lang="en-US" sz="1000" dirty="0">
                <a:solidFill>
                  <a:schemeClr val="accent1"/>
                </a:solidFill>
                <a:latin typeface="+mj-lt"/>
              </a:rPr>
              <a:t>​.</a:t>
            </a:r>
            <a:endParaRPr lang="en-IE" sz="1000" dirty="0">
              <a:solidFill>
                <a:schemeClr val="accent1"/>
              </a:solidFill>
              <a:latin typeface="+mj-lt"/>
            </a:endParaRPr>
          </a:p>
        </p:txBody>
      </p:sp>
      <p:sp>
        <p:nvSpPr>
          <p:cNvPr id="12" name="TextBox 11">
            <a:extLst>
              <a:ext uri="{FF2B5EF4-FFF2-40B4-BE49-F238E27FC236}">
                <a16:creationId xmlns:a16="http://schemas.microsoft.com/office/drawing/2014/main" id="{9CA0C3C0-C7DF-573B-B148-F56D7FD6776E}"/>
              </a:ext>
            </a:extLst>
          </p:cNvPr>
          <p:cNvSpPr txBox="1"/>
          <p:nvPr/>
        </p:nvSpPr>
        <p:spPr>
          <a:xfrm>
            <a:off x="3942688" y="4616108"/>
            <a:ext cx="4849215" cy="415498"/>
          </a:xfrm>
          <a:prstGeom prst="rect">
            <a:avLst/>
          </a:prstGeom>
          <a:noFill/>
        </p:spPr>
        <p:txBody>
          <a:bodyPr wrap="square" lIns="91440" tIns="45720" rIns="91440" bIns="45720" anchor="t">
            <a:spAutoFit/>
          </a:bodyPr>
          <a:lstStyle/>
          <a:p>
            <a:r>
              <a:rPr lang="de-DE" sz="700" dirty="0">
                <a:latin typeface="+mj-lt"/>
              </a:rPr>
              <a:t>Dieses Material dient Marketingzwecken und sollte nicht die alleinige Entscheidungsgrundlage für eine Anlage in den beworbenen Fonds darstellen. Bitte lesen Sie den Best-Brands-Prospekt und die wesentlichen Anlegerinformationen (KIID), bevor Sie eine endgültige Anlageentscheidung treffen</a:t>
            </a:r>
            <a:r>
              <a:rPr lang="en-US" sz="700" dirty="0">
                <a:latin typeface="+mj-lt"/>
              </a:rPr>
              <a:t>.</a:t>
            </a:r>
          </a:p>
        </p:txBody>
      </p:sp>
      <p:sp>
        <p:nvSpPr>
          <p:cNvPr id="13" name="TextBox 12">
            <a:extLst>
              <a:ext uri="{FF2B5EF4-FFF2-40B4-BE49-F238E27FC236}">
                <a16:creationId xmlns:a16="http://schemas.microsoft.com/office/drawing/2014/main" id="{C845BDFF-1F8A-7121-AD29-41A26B2EE5F3}"/>
              </a:ext>
            </a:extLst>
          </p:cNvPr>
          <p:cNvSpPr txBox="1"/>
          <p:nvPr/>
        </p:nvSpPr>
        <p:spPr>
          <a:xfrm>
            <a:off x="3942688" y="4417357"/>
            <a:ext cx="2413302" cy="200055"/>
          </a:xfrm>
          <a:prstGeom prst="rect">
            <a:avLst/>
          </a:prstGeom>
          <a:noFill/>
        </p:spPr>
        <p:txBody>
          <a:bodyPr wrap="square">
            <a:spAutoFit/>
          </a:bodyPr>
          <a:lstStyle/>
          <a:p>
            <a:r>
              <a:rPr lang="en-IE" sz="700" dirty="0">
                <a:latin typeface="+mj-lt"/>
              </a:rPr>
              <a:t>Nur </a:t>
            </a:r>
            <a:r>
              <a:rPr lang="de-DE" sz="700" dirty="0">
                <a:latin typeface="+mj-lt"/>
              </a:rPr>
              <a:t>für professionelle Anleger</a:t>
            </a:r>
            <a:r>
              <a:rPr lang="en-IE" sz="700" dirty="0">
                <a:latin typeface="+mj-lt"/>
              </a:rPr>
              <a:t>.</a:t>
            </a:r>
          </a:p>
        </p:txBody>
      </p:sp>
      <p:sp>
        <p:nvSpPr>
          <p:cNvPr id="14" name="TextBox 13">
            <a:extLst>
              <a:ext uri="{FF2B5EF4-FFF2-40B4-BE49-F238E27FC236}">
                <a16:creationId xmlns:a16="http://schemas.microsoft.com/office/drawing/2014/main" id="{4FB65EA9-E0B6-0724-705C-D3CED707A053}"/>
              </a:ext>
            </a:extLst>
          </p:cNvPr>
          <p:cNvSpPr txBox="1"/>
          <p:nvPr/>
        </p:nvSpPr>
        <p:spPr>
          <a:xfrm>
            <a:off x="3942688" y="2692254"/>
            <a:ext cx="4611414" cy="246221"/>
          </a:xfrm>
          <a:prstGeom prst="rect">
            <a:avLst/>
          </a:prstGeom>
          <a:noFill/>
        </p:spPr>
        <p:txBody>
          <a:bodyPr wrap="square" lIns="91440" tIns="45720" rIns="91440" bIns="45720" anchor="t">
            <a:spAutoFit/>
          </a:bodyPr>
          <a:lstStyle/>
          <a:p>
            <a:r>
              <a:rPr lang="en-US" sz="1000" dirty="0">
                <a:latin typeface="Arial"/>
                <a:cs typeface="Arial"/>
              </a:rPr>
              <a:t>Juli 2024</a:t>
            </a:r>
          </a:p>
        </p:txBody>
      </p:sp>
      <p:sp>
        <p:nvSpPr>
          <p:cNvPr id="2" name="TextBox 1">
            <a:extLst>
              <a:ext uri="{FF2B5EF4-FFF2-40B4-BE49-F238E27FC236}">
                <a16:creationId xmlns:a16="http://schemas.microsoft.com/office/drawing/2014/main" id="{BB7F6F06-F4EC-79A4-82B2-63823CDB6490}"/>
              </a:ext>
            </a:extLst>
          </p:cNvPr>
          <p:cNvSpPr txBox="1"/>
          <p:nvPr/>
        </p:nvSpPr>
        <p:spPr>
          <a:xfrm>
            <a:off x="3942688" y="341422"/>
            <a:ext cx="4572000"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ediolanum Sans" panose="00000506000000000000" pitchFamily="50" charset="0"/>
              </a:rPr>
              <a:t>Artikel-9-Fonds </a:t>
            </a:r>
            <a:endParaRPr lang="en-IE" b="1" dirty="0">
              <a:solidFill>
                <a:schemeClr val="accent4">
                  <a:lumMod val="75000"/>
                </a:schemeClr>
              </a:solidFill>
              <a:latin typeface="Mediolanum Sans" panose="00000506000000000000" pitchFamily="50" charset="0"/>
            </a:endParaRPr>
          </a:p>
        </p:txBody>
      </p:sp>
      <p:pic>
        <p:nvPicPr>
          <p:cNvPr id="3" name="Elemento grafico 35" descr="Foglia">
            <a:extLst>
              <a:ext uri="{FF2B5EF4-FFF2-40B4-BE49-F238E27FC236}">
                <a16:creationId xmlns:a16="http://schemas.microsoft.com/office/drawing/2014/main" id="{127FA4B8-C5B1-6D8D-63D8-642AE578F02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74805" y="301929"/>
            <a:ext cx="384022" cy="384022"/>
          </a:xfrm>
          <a:prstGeom prst="rect">
            <a:avLst/>
          </a:prstGeom>
        </p:spPr>
      </p:pic>
    </p:spTree>
    <p:extLst>
      <p:ext uri="{BB962C8B-B14F-4D97-AF65-F5344CB8AC3E}">
        <p14:creationId xmlns:p14="http://schemas.microsoft.com/office/powerpoint/2010/main" val="1783924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E0961C-42E4-449D-AB58-6F7EBFDC1A86}"/>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pPr/>
              <a:t>10</a:t>
            </a:fld>
            <a:endParaRPr lang="en-IE" sz="800" dirty="0">
              <a:latin typeface="Mediolanum Sans" panose="00000506000000000000" pitchFamily="50" charset="0"/>
            </a:endParaRPr>
          </a:p>
        </p:txBody>
      </p:sp>
      <p:sp>
        <p:nvSpPr>
          <p:cNvPr id="7" name="Content Placeholder 3">
            <a:extLst>
              <a:ext uri="{FF2B5EF4-FFF2-40B4-BE49-F238E27FC236}">
                <a16:creationId xmlns:a16="http://schemas.microsoft.com/office/drawing/2014/main" id="{72FDC375-F74A-45F7-8B79-3E30E3391B17}"/>
              </a:ext>
            </a:extLst>
          </p:cNvPr>
          <p:cNvSpPr txBox="1">
            <a:spLocks/>
          </p:cNvSpPr>
          <p:nvPr/>
        </p:nvSpPr>
        <p:spPr>
          <a:xfrm>
            <a:off x="449580" y="1420735"/>
            <a:ext cx="3970020" cy="447929"/>
          </a:xfrm>
          <a:prstGeom prst="rect">
            <a:avLst/>
          </a:prstGeom>
          <a:solidFill>
            <a:schemeClr val="bg2"/>
          </a:solid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000" dirty="0">
                <a:solidFill>
                  <a:schemeClr val="tx1"/>
                </a:solidFill>
                <a:latin typeface="Mediolanum Sans" panose="00000506000000000000" pitchFamily="50" charset="0"/>
              </a:rPr>
              <a:t>2020 werden zwischen 720 und 811 Millionen Menschen Hunger leiden, deutlich mehr als 2014</a:t>
            </a:r>
            <a:endParaRPr lang="en-IE" sz="1000" baseline="30000" dirty="0">
              <a:solidFill>
                <a:schemeClr val="tx1"/>
              </a:solidFill>
              <a:latin typeface="Mediolanum Sans" panose="00000506000000000000" pitchFamily="50" charset="0"/>
            </a:endParaRPr>
          </a:p>
        </p:txBody>
      </p:sp>
      <p:sp>
        <p:nvSpPr>
          <p:cNvPr id="13" name="Rectangle 12">
            <a:extLst>
              <a:ext uri="{FF2B5EF4-FFF2-40B4-BE49-F238E27FC236}">
                <a16:creationId xmlns:a16="http://schemas.microsoft.com/office/drawing/2014/main" id="{1EB1ACCF-04DB-42A8-8FD5-4FEE14FC2FAB}"/>
              </a:ext>
            </a:extLst>
          </p:cNvPr>
          <p:cNvSpPr/>
          <p:nvPr/>
        </p:nvSpPr>
        <p:spPr>
          <a:xfrm>
            <a:off x="1010260" y="4347553"/>
            <a:ext cx="7123479" cy="338554"/>
          </a:xfrm>
          <a:prstGeom prst="rect">
            <a:avLst/>
          </a:prstGeom>
        </p:spPr>
        <p:txBody>
          <a:bodyPr wrap="square">
            <a:spAutoFit/>
          </a:bodyPr>
          <a:lstStyle/>
          <a:p>
            <a:r>
              <a:rPr lang="en-IE" sz="800" baseline="30000" dirty="0">
                <a:solidFill>
                  <a:srgbClr val="192D6E"/>
                </a:solidFill>
                <a:latin typeface="Mediolanum Sans" panose="00000506000000000000" pitchFamily="50" charset="0"/>
                <a:cs typeface="Arial"/>
              </a:rPr>
              <a:t>1</a:t>
            </a:r>
            <a:r>
              <a:rPr lang="de-DE" sz="800" dirty="0">
                <a:solidFill>
                  <a:srgbClr val="192D6E"/>
                </a:solidFill>
                <a:latin typeface="Mediolanum Sans" panose="00000506000000000000" pitchFamily="50" charset="0"/>
                <a:cs typeface="Arial"/>
              </a:rPr>
              <a:t>Quelle: UN-Ernährungs- und Landwirtschaftsorganisation, </a:t>
            </a:r>
          </a:p>
          <a:p>
            <a:r>
              <a:rPr lang="de-DE" sz="800" dirty="0">
                <a:solidFill>
                  <a:srgbClr val="192D6E"/>
                </a:solidFill>
                <a:latin typeface="Mediolanum Sans" panose="00000506000000000000" pitchFamily="50" charset="0"/>
                <a:cs typeface="Arial"/>
              </a:rPr>
              <a:t> Daten Stand 2020.</a:t>
            </a:r>
            <a:endParaRPr lang="en-IE" sz="800" dirty="0">
              <a:solidFill>
                <a:srgbClr val="192D6E"/>
              </a:solidFill>
              <a:latin typeface="Mediolanum Sans" panose="00000506000000000000" pitchFamily="50" charset="0"/>
              <a:cs typeface="Arial"/>
            </a:endParaRPr>
          </a:p>
        </p:txBody>
      </p:sp>
      <p:sp>
        <p:nvSpPr>
          <p:cNvPr id="14" name="Content Placeholder 3">
            <a:extLst>
              <a:ext uri="{FF2B5EF4-FFF2-40B4-BE49-F238E27FC236}">
                <a16:creationId xmlns:a16="http://schemas.microsoft.com/office/drawing/2014/main" id="{881A08EE-9B9D-4664-A76D-8837857C172C}"/>
              </a:ext>
            </a:extLst>
          </p:cNvPr>
          <p:cNvSpPr txBox="1">
            <a:spLocks/>
          </p:cNvSpPr>
          <p:nvPr/>
        </p:nvSpPr>
        <p:spPr>
          <a:xfrm>
            <a:off x="449580" y="1022336"/>
            <a:ext cx="4012692" cy="307793"/>
          </a:xfrm>
          <a:prstGeom prst="rect">
            <a:avLst/>
          </a:prstGeom>
          <a:solidFill>
            <a:schemeClr val="tx1"/>
          </a:solidFill>
          <a:ln>
            <a:noFill/>
          </a:ln>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b="1" dirty="0">
                <a:latin typeface="Mediolanum Sans" panose="00000506000000000000" pitchFamily="50" charset="0"/>
              </a:rPr>
              <a:t>Unzureichende Lebensmittelversorgung</a:t>
            </a:r>
            <a:r>
              <a:rPr lang="en-US" b="1" baseline="30000" dirty="0">
                <a:latin typeface="Mediolanum Sans" panose="00000506000000000000" pitchFamily="50" charset="0"/>
              </a:rPr>
              <a:t>1</a:t>
            </a:r>
            <a:r>
              <a:rPr lang="en-US" b="1" dirty="0">
                <a:latin typeface="Mediolanum Sans" panose="00000506000000000000" pitchFamily="50" charset="0"/>
              </a:rPr>
              <a:t> </a:t>
            </a:r>
            <a:endParaRPr lang="en-IE" b="1" baseline="30000" dirty="0">
              <a:latin typeface="Mediolanum Sans" panose="00000506000000000000" pitchFamily="50" charset="0"/>
            </a:endParaRPr>
          </a:p>
        </p:txBody>
      </p:sp>
      <p:sp>
        <p:nvSpPr>
          <p:cNvPr id="16" name="Content Placeholder 3">
            <a:extLst>
              <a:ext uri="{FF2B5EF4-FFF2-40B4-BE49-F238E27FC236}">
                <a16:creationId xmlns:a16="http://schemas.microsoft.com/office/drawing/2014/main" id="{436D1803-06D8-4DFE-BE47-2156B9B13624}"/>
              </a:ext>
            </a:extLst>
          </p:cNvPr>
          <p:cNvSpPr txBox="1">
            <a:spLocks/>
          </p:cNvSpPr>
          <p:nvPr/>
        </p:nvSpPr>
        <p:spPr>
          <a:xfrm>
            <a:off x="4724402" y="1021276"/>
            <a:ext cx="3970018" cy="308853"/>
          </a:xfrm>
          <a:prstGeom prst="rect">
            <a:avLst/>
          </a:prstGeom>
          <a:solidFill>
            <a:schemeClr val="tx2"/>
          </a:solidFill>
          <a:ln>
            <a:noFill/>
          </a:ln>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b="1" dirty="0">
                <a:solidFill>
                  <a:schemeClr val="tx1"/>
                </a:solidFill>
                <a:latin typeface="Mediolanum Sans" panose="00000506000000000000" pitchFamily="50" charset="0"/>
              </a:rPr>
              <a:t>Fettleibigkeit</a:t>
            </a:r>
            <a:r>
              <a:rPr lang="en-US" b="1" baseline="30000" dirty="0">
                <a:solidFill>
                  <a:schemeClr val="tx1"/>
                </a:solidFill>
                <a:latin typeface="Mediolanum Sans" panose="00000506000000000000" pitchFamily="50" charset="0"/>
              </a:rPr>
              <a:t>2</a:t>
            </a:r>
            <a:endParaRPr lang="en-IE" b="1" baseline="30000" dirty="0">
              <a:solidFill>
                <a:schemeClr val="tx1"/>
              </a:solidFill>
              <a:latin typeface="Mediolanum Sans" panose="00000506000000000000" pitchFamily="50" charset="0"/>
            </a:endParaRPr>
          </a:p>
        </p:txBody>
      </p:sp>
      <p:sp>
        <p:nvSpPr>
          <p:cNvPr id="18" name="Content Placeholder 3">
            <a:extLst>
              <a:ext uri="{FF2B5EF4-FFF2-40B4-BE49-F238E27FC236}">
                <a16:creationId xmlns:a16="http://schemas.microsoft.com/office/drawing/2014/main" id="{440E9A40-82FB-4962-8852-42D882322E64}"/>
              </a:ext>
            </a:extLst>
          </p:cNvPr>
          <p:cNvSpPr txBox="1">
            <a:spLocks/>
          </p:cNvSpPr>
          <p:nvPr/>
        </p:nvSpPr>
        <p:spPr>
          <a:xfrm>
            <a:off x="4724400" y="1420735"/>
            <a:ext cx="3970020" cy="447929"/>
          </a:xfrm>
          <a:prstGeom prst="rect">
            <a:avLst/>
          </a:prstGeom>
          <a:solidFill>
            <a:schemeClr val="bg2"/>
          </a:solid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None/>
            </a:pPr>
            <a:r>
              <a:rPr lang="de-DE" sz="1000" dirty="0">
                <a:solidFill>
                  <a:schemeClr val="tx1"/>
                </a:solidFill>
                <a:latin typeface="Mediolanum Sans" panose="00000506000000000000" pitchFamily="50" charset="0"/>
              </a:rPr>
              <a:t>2019 waren weltweit mehr als 8 % der Todesfälle auf Fettleibigkeit zurückzuführen, während es 1990 nur 5 % waren</a:t>
            </a:r>
            <a:endParaRPr lang="en-IE" sz="1000" baseline="30000" dirty="0">
              <a:solidFill>
                <a:schemeClr val="tx1"/>
              </a:solidFill>
              <a:latin typeface="Mediolanum Sans" panose="00000506000000000000" pitchFamily="50" charset="0"/>
            </a:endParaRPr>
          </a:p>
        </p:txBody>
      </p:sp>
      <p:graphicFrame>
        <p:nvGraphicFramePr>
          <p:cNvPr id="19" name="Chart 18">
            <a:extLst>
              <a:ext uri="{FF2B5EF4-FFF2-40B4-BE49-F238E27FC236}">
                <a16:creationId xmlns:a16="http://schemas.microsoft.com/office/drawing/2014/main" id="{B5765F1B-2CAD-4E6D-934C-1211E9AB8603}"/>
              </a:ext>
            </a:extLst>
          </p:cNvPr>
          <p:cNvGraphicFramePr>
            <a:graphicFrameLocks/>
          </p:cNvGraphicFramePr>
          <p:nvPr>
            <p:extLst>
              <p:ext uri="{D42A27DB-BD31-4B8C-83A1-F6EECF244321}">
                <p14:modId xmlns:p14="http://schemas.microsoft.com/office/powerpoint/2010/main" val="1457991702"/>
              </p:ext>
            </p:extLst>
          </p:nvPr>
        </p:nvGraphicFramePr>
        <p:xfrm>
          <a:off x="4724402" y="1963624"/>
          <a:ext cx="3970018" cy="2274266"/>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1">
            <a:extLst>
              <a:ext uri="{FF2B5EF4-FFF2-40B4-BE49-F238E27FC236}">
                <a16:creationId xmlns:a16="http://schemas.microsoft.com/office/drawing/2014/main" id="{6961CB1F-B934-47CA-8146-77BB86FCC2AC}"/>
              </a:ext>
            </a:extLst>
          </p:cNvPr>
          <p:cNvSpPr>
            <a:spLocks noGrp="1"/>
          </p:cNvSpPr>
          <p:nvPr>
            <p:ph type="title"/>
          </p:nvPr>
        </p:nvSpPr>
        <p:spPr>
          <a:xfrm>
            <a:off x="344968" y="100720"/>
            <a:ext cx="6613078" cy="472513"/>
          </a:xfrm>
        </p:spPr>
        <p:txBody>
          <a:bodyPr>
            <a:noAutofit/>
          </a:bodyPr>
          <a:lstStyle/>
          <a:p>
            <a:pPr>
              <a:lnSpc>
                <a:spcPct val="100000"/>
              </a:lnSpc>
            </a:pPr>
            <a:r>
              <a:rPr lang="en-IE" sz="1800" dirty="0">
                <a:latin typeface="Mediolanum Sans"/>
              </a:rPr>
              <a:t>2. Gesundheit</a:t>
            </a:r>
            <a:br>
              <a:rPr lang="en-IE" sz="1800" dirty="0">
                <a:latin typeface="Mediolanum Sans" panose="00000506000000000000" pitchFamily="50" charset="0"/>
              </a:rPr>
            </a:br>
            <a:r>
              <a:rPr lang="de-DE" sz="1800" dirty="0">
                <a:latin typeface="Mediolanum Sans"/>
              </a:rPr>
              <a:t>Knappheit für die einen und Überfluss für die anderen</a:t>
            </a:r>
            <a:endParaRPr lang="en-IE" sz="1800" dirty="0">
              <a:latin typeface="Mediolanum Sans"/>
            </a:endParaRPr>
          </a:p>
        </p:txBody>
      </p:sp>
      <p:graphicFrame>
        <p:nvGraphicFramePr>
          <p:cNvPr id="12" name="Chart 11">
            <a:extLst>
              <a:ext uri="{FF2B5EF4-FFF2-40B4-BE49-F238E27FC236}">
                <a16:creationId xmlns:a16="http://schemas.microsoft.com/office/drawing/2014/main" id="{F31346F9-A82B-46BE-A84B-BD368B676FCC}"/>
              </a:ext>
            </a:extLst>
          </p:cNvPr>
          <p:cNvGraphicFramePr>
            <a:graphicFrameLocks/>
          </p:cNvGraphicFramePr>
          <p:nvPr>
            <p:extLst>
              <p:ext uri="{D42A27DB-BD31-4B8C-83A1-F6EECF244321}">
                <p14:modId xmlns:p14="http://schemas.microsoft.com/office/powerpoint/2010/main" val="2929908497"/>
              </p:ext>
            </p:extLst>
          </p:nvPr>
        </p:nvGraphicFramePr>
        <p:xfrm>
          <a:off x="449580" y="1959270"/>
          <a:ext cx="3970018" cy="227320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Arrow Connector 2">
            <a:extLst>
              <a:ext uri="{FF2B5EF4-FFF2-40B4-BE49-F238E27FC236}">
                <a16:creationId xmlns:a16="http://schemas.microsoft.com/office/drawing/2014/main" id="{0F2D7C97-D00C-46C1-A59B-70353E327B39}"/>
              </a:ext>
            </a:extLst>
          </p:cNvPr>
          <p:cNvCxnSpPr/>
          <p:nvPr/>
        </p:nvCxnSpPr>
        <p:spPr>
          <a:xfrm flipV="1">
            <a:off x="1757916" y="2324986"/>
            <a:ext cx="1722475" cy="2467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DF76627-6ED8-48D4-9B4F-028F3C887794}"/>
              </a:ext>
            </a:extLst>
          </p:cNvPr>
          <p:cNvSpPr/>
          <p:nvPr/>
        </p:nvSpPr>
        <p:spPr>
          <a:xfrm>
            <a:off x="2280083" y="2120108"/>
            <a:ext cx="678140" cy="3191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IE" sz="1100" b="1" dirty="0">
                <a:solidFill>
                  <a:srgbClr val="FF0000"/>
                </a:solidFill>
                <a:latin typeface="Mediolanum Sans" panose="00000506000000000000" pitchFamily="50" charset="0"/>
              </a:rPr>
              <a:t>~27 %</a:t>
            </a:r>
          </a:p>
        </p:txBody>
      </p:sp>
      <p:sp>
        <p:nvSpPr>
          <p:cNvPr id="2" name="Rectangle 1">
            <a:extLst>
              <a:ext uri="{FF2B5EF4-FFF2-40B4-BE49-F238E27FC236}">
                <a16:creationId xmlns:a16="http://schemas.microsoft.com/office/drawing/2014/main" id="{A6001256-6B31-AC1C-7B52-69CD8133AC43}"/>
              </a:ext>
            </a:extLst>
          </p:cNvPr>
          <p:cNvSpPr/>
          <p:nvPr/>
        </p:nvSpPr>
        <p:spPr>
          <a:xfrm>
            <a:off x="4963227" y="4355628"/>
            <a:ext cx="3892774" cy="215444"/>
          </a:xfrm>
          <a:prstGeom prst="rect">
            <a:avLst/>
          </a:prstGeom>
        </p:spPr>
        <p:txBody>
          <a:bodyPr wrap="square">
            <a:spAutoFit/>
          </a:bodyPr>
          <a:lstStyle/>
          <a:p>
            <a:r>
              <a:rPr lang="en-IE" sz="800" baseline="30000" dirty="0">
                <a:solidFill>
                  <a:srgbClr val="192D6E"/>
                </a:solidFill>
                <a:latin typeface="Mediolanum Sans" panose="00000506000000000000" pitchFamily="50" charset="0"/>
                <a:cs typeface="Arial"/>
              </a:rPr>
              <a:t>2</a:t>
            </a:r>
            <a:r>
              <a:rPr lang="en-IE" sz="800" dirty="0">
                <a:solidFill>
                  <a:srgbClr val="192D6E"/>
                </a:solidFill>
                <a:latin typeface="Mediolanum Sans" panose="00000506000000000000" pitchFamily="50" charset="0"/>
                <a:cs typeface="Arial"/>
              </a:rPr>
              <a:t>Quelle: Ourworldindata.org/obesity, Daten Stand 2019.</a:t>
            </a:r>
          </a:p>
        </p:txBody>
      </p:sp>
    </p:spTree>
    <p:extLst>
      <p:ext uri="{BB962C8B-B14F-4D97-AF65-F5344CB8AC3E}">
        <p14:creationId xmlns:p14="http://schemas.microsoft.com/office/powerpoint/2010/main" val="308019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AF45C4-0E4D-4EB7-B2CE-749E07D6ACF5}"/>
              </a:ext>
            </a:extLst>
          </p:cNvPr>
          <p:cNvSpPr>
            <a:spLocks noGrp="1"/>
          </p:cNvSpPr>
          <p:nvPr>
            <p:ph type="title"/>
          </p:nvPr>
        </p:nvSpPr>
        <p:spPr>
          <a:xfrm>
            <a:off x="360000" y="130596"/>
            <a:ext cx="6613078" cy="472513"/>
          </a:xfrm>
        </p:spPr>
        <p:txBody>
          <a:bodyPr>
            <a:noAutofit/>
          </a:bodyPr>
          <a:lstStyle/>
          <a:p>
            <a:pPr>
              <a:lnSpc>
                <a:spcPct val="100000"/>
              </a:lnSpc>
            </a:pPr>
            <a:r>
              <a:rPr lang="en-IE" sz="1800" dirty="0">
                <a:latin typeface="Mediolanum Sans"/>
              </a:rPr>
              <a:t>3. Verschwendung</a:t>
            </a:r>
            <a:br>
              <a:rPr lang="en-IE" sz="1800" dirty="0">
                <a:latin typeface="Mediolanum Sans" panose="00000506000000000000" pitchFamily="50" charset="0"/>
              </a:rPr>
            </a:br>
            <a:r>
              <a:rPr lang="de-DE" sz="1800" dirty="0">
                <a:latin typeface="Mediolanum Sans"/>
              </a:rPr>
              <a:t>Ein Großteil aller Lebensmittel wird nie verzehrt</a:t>
            </a:r>
            <a:endParaRPr lang="en-IE" sz="1800" dirty="0">
              <a:latin typeface="Mediolanum Sans"/>
            </a:endParaRPr>
          </a:p>
        </p:txBody>
      </p:sp>
      <p:sp>
        <p:nvSpPr>
          <p:cNvPr id="21" name="Slide Number Placeholder 2">
            <a:extLst>
              <a:ext uri="{FF2B5EF4-FFF2-40B4-BE49-F238E27FC236}">
                <a16:creationId xmlns:a16="http://schemas.microsoft.com/office/drawing/2014/main" id="{2EEEBE41-33D4-43E1-835A-23D60B3E2AE9}"/>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11</a:t>
            </a:fld>
            <a:endParaRPr lang="en-IE" sz="800" dirty="0">
              <a:latin typeface="Mediolanum Sans" panose="00000506000000000000" pitchFamily="50" charset="0"/>
            </a:endParaRPr>
          </a:p>
        </p:txBody>
      </p:sp>
      <p:sp>
        <p:nvSpPr>
          <p:cNvPr id="11" name="Rectangle 10">
            <a:extLst>
              <a:ext uri="{FF2B5EF4-FFF2-40B4-BE49-F238E27FC236}">
                <a16:creationId xmlns:a16="http://schemas.microsoft.com/office/drawing/2014/main" id="{36E4A824-EC49-456E-B753-800DDF2487EB}"/>
              </a:ext>
            </a:extLst>
          </p:cNvPr>
          <p:cNvSpPr/>
          <p:nvPr/>
        </p:nvSpPr>
        <p:spPr>
          <a:xfrm>
            <a:off x="706152" y="4492550"/>
            <a:ext cx="5085048" cy="215444"/>
          </a:xfrm>
          <a:prstGeom prst="rect">
            <a:avLst/>
          </a:prstGeom>
        </p:spPr>
        <p:txBody>
          <a:bodyPr wrap="square">
            <a:spAutoFit/>
          </a:bodyPr>
          <a:lstStyle/>
          <a:p>
            <a:r>
              <a:rPr lang="de-DE" sz="800" dirty="0">
                <a:solidFill>
                  <a:srgbClr val="192D6E"/>
                </a:solidFill>
                <a:latin typeface="Mediolanum Sans" panose="00000506000000000000" pitchFamily="50" charset="0"/>
                <a:cs typeface="Arial"/>
              </a:rPr>
              <a:t>Quelle: BlackRock, UN und Landwirtschaftsorganisation, Oktober 2021.</a:t>
            </a:r>
            <a:endParaRPr lang="en-IE" sz="800" dirty="0">
              <a:solidFill>
                <a:srgbClr val="192D6E"/>
              </a:solidFill>
              <a:latin typeface="Mediolanum Sans" panose="00000506000000000000" pitchFamily="50" charset="0"/>
              <a:cs typeface="Arial"/>
            </a:endParaRPr>
          </a:p>
        </p:txBody>
      </p:sp>
      <p:graphicFrame>
        <p:nvGraphicFramePr>
          <p:cNvPr id="23" name="Chart 22">
            <a:extLst>
              <a:ext uri="{FF2B5EF4-FFF2-40B4-BE49-F238E27FC236}">
                <a16:creationId xmlns:a16="http://schemas.microsoft.com/office/drawing/2014/main" id="{A2D3BDD1-EEE0-473B-9B34-4CB7C6C8A6FA}"/>
              </a:ext>
            </a:extLst>
          </p:cNvPr>
          <p:cNvGraphicFramePr>
            <a:graphicFrameLocks/>
          </p:cNvGraphicFramePr>
          <p:nvPr>
            <p:extLst>
              <p:ext uri="{D42A27DB-BD31-4B8C-83A1-F6EECF244321}">
                <p14:modId xmlns:p14="http://schemas.microsoft.com/office/powerpoint/2010/main" val="831280262"/>
              </p:ext>
            </p:extLst>
          </p:nvPr>
        </p:nvGraphicFramePr>
        <p:xfrm>
          <a:off x="2452255" y="965126"/>
          <a:ext cx="6205871" cy="3213247"/>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Rounded Corners 23">
            <a:extLst>
              <a:ext uri="{FF2B5EF4-FFF2-40B4-BE49-F238E27FC236}">
                <a16:creationId xmlns:a16="http://schemas.microsoft.com/office/drawing/2014/main" id="{4380689B-30D4-4427-9315-18533D832B10}"/>
              </a:ext>
            </a:extLst>
          </p:cNvPr>
          <p:cNvSpPr/>
          <p:nvPr/>
        </p:nvSpPr>
        <p:spPr>
          <a:xfrm>
            <a:off x="359999" y="1843763"/>
            <a:ext cx="3097367" cy="1455971"/>
          </a:xfrm>
          <a:prstGeom prst="roundRect">
            <a:avLst/>
          </a:prstGeom>
          <a:solidFill>
            <a:srgbClr val="192B6D"/>
          </a:solidFill>
          <a:ln w="25400" cap="flat" cmpd="sng" algn="ctr">
            <a:solidFill>
              <a:srgbClr val="192B6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8000" tIns="227274" rIns="108000" bIns="227274" numCol="1" spcCol="1270" anchor="ctr" anchorCtr="0">
            <a:noAutofit/>
          </a:bodyPr>
          <a:lstStyle/>
          <a:p>
            <a:pPr defTabSz="622300">
              <a:lnSpc>
                <a:spcPct val="90000"/>
              </a:lnSpc>
              <a:spcBef>
                <a:spcPct val="0"/>
              </a:spcBef>
              <a:spcAft>
                <a:spcPct val="35000"/>
              </a:spcAft>
              <a:defRPr/>
            </a:pPr>
            <a:r>
              <a:rPr lang="de-DE" sz="1200" b="1" dirty="0">
                <a:solidFill>
                  <a:schemeClr val="tx1"/>
                </a:solidFill>
                <a:latin typeface="Mediolanum Sans" panose="00000506000000000000" pitchFamily="50" charset="0"/>
              </a:rPr>
              <a:t>45 % der Produkte werden nie verzehrt</a:t>
            </a:r>
            <a:r>
              <a:rPr lang="en-US" sz="1200" b="1" dirty="0">
                <a:solidFill>
                  <a:schemeClr val="tx1"/>
                </a:solidFill>
                <a:latin typeface="Mediolanum Sans" panose="00000506000000000000" pitchFamily="50" charset="0"/>
              </a:rPr>
              <a:t>.</a:t>
            </a:r>
            <a:endParaRPr lang="en-IE" sz="1200" dirty="0">
              <a:solidFill>
                <a:schemeClr val="tx1"/>
              </a:solidFill>
              <a:latin typeface="Mediolanum Sans" panose="00000506000000000000" pitchFamily="50" charset="0"/>
            </a:endParaRPr>
          </a:p>
          <a:p>
            <a:pPr defTabSz="622300">
              <a:lnSpc>
                <a:spcPct val="90000"/>
              </a:lnSpc>
              <a:spcBef>
                <a:spcPct val="0"/>
              </a:spcBef>
              <a:spcAft>
                <a:spcPct val="35000"/>
              </a:spcAft>
              <a:defRPr/>
            </a:pPr>
            <a:endParaRPr lang="en-US" sz="1200" b="1" dirty="0">
              <a:solidFill>
                <a:schemeClr val="tx1"/>
              </a:solidFill>
              <a:latin typeface="Mediolanum Sans" panose="00000506000000000000" pitchFamily="50" charset="0"/>
            </a:endParaRPr>
          </a:p>
          <a:p>
            <a:pPr defTabSz="622300">
              <a:lnSpc>
                <a:spcPct val="90000"/>
              </a:lnSpc>
              <a:spcBef>
                <a:spcPct val="0"/>
              </a:spcBef>
              <a:spcAft>
                <a:spcPct val="35000"/>
              </a:spcAft>
              <a:defRPr/>
            </a:pPr>
            <a:r>
              <a:rPr lang="de-DE" sz="1200" b="1" dirty="0">
                <a:solidFill>
                  <a:schemeClr val="tx1"/>
                </a:solidFill>
                <a:latin typeface="Mediolanum Sans" panose="00000506000000000000" pitchFamily="50" charset="0"/>
              </a:rPr>
              <a:t>1,3 Milliarden Tonnen Lebensmittel werden jedes Jahr weltweit verschwendet</a:t>
            </a:r>
            <a:r>
              <a:rPr lang="en-US" sz="1200" b="1" dirty="0">
                <a:solidFill>
                  <a:schemeClr val="tx1"/>
                </a:solidFill>
                <a:latin typeface="Mediolanum Sans" panose="00000506000000000000" pitchFamily="50" charset="0"/>
              </a:rPr>
              <a:t>.</a:t>
            </a:r>
          </a:p>
        </p:txBody>
      </p:sp>
      <p:cxnSp>
        <p:nvCxnSpPr>
          <p:cNvPr id="5" name="Straight Connector 4">
            <a:extLst>
              <a:ext uri="{FF2B5EF4-FFF2-40B4-BE49-F238E27FC236}">
                <a16:creationId xmlns:a16="http://schemas.microsoft.com/office/drawing/2014/main" id="{4AFC7345-FCE9-40A5-8F76-F970909B284C}"/>
              </a:ext>
            </a:extLst>
          </p:cNvPr>
          <p:cNvCxnSpPr>
            <a:cxnSpLocks/>
          </p:cNvCxnSpPr>
          <p:nvPr/>
        </p:nvCxnSpPr>
        <p:spPr>
          <a:xfrm flipV="1">
            <a:off x="2959514" y="1039092"/>
            <a:ext cx="1551709" cy="81159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B1C572-D584-4175-A6E4-D2B711061F87}"/>
              </a:ext>
            </a:extLst>
          </p:cNvPr>
          <p:cNvCxnSpPr>
            <a:cxnSpLocks/>
          </p:cNvCxnSpPr>
          <p:nvPr/>
        </p:nvCxnSpPr>
        <p:spPr>
          <a:xfrm>
            <a:off x="2959514" y="3299734"/>
            <a:ext cx="1918854" cy="95260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28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FB0C-E964-4977-8E20-C2E6DB4423AF}"/>
              </a:ext>
            </a:extLst>
          </p:cNvPr>
          <p:cNvSpPr>
            <a:spLocks noGrp="1"/>
          </p:cNvSpPr>
          <p:nvPr>
            <p:ph type="title"/>
          </p:nvPr>
        </p:nvSpPr>
        <p:spPr>
          <a:xfrm>
            <a:off x="360000" y="230691"/>
            <a:ext cx="6613078" cy="472513"/>
          </a:xfrm>
        </p:spPr>
        <p:txBody>
          <a:bodyPr>
            <a:normAutofit/>
          </a:bodyPr>
          <a:lstStyle/>
          <a:p>
            <a:r>
              <a:rPr lang="en-IE" sz="1800" dirty="0">
                <a:latin typeface="Mediolanum Sans"/>
              </a:rPr>
              <a:t>Was bestimmt die Ernährungsentwicklung?</a:t>
            </a:r>
          </a:p>
        </p:txBody>
      </p:sp>
      <p:sp>
        <p:nvSpPr>
          <p:cNvPr id="3" name="Slide Number Placeholder 2">
            <a:extLst>
              <a:ext uri="{FF2B5EF4-FFF2-40B4-BE49-F238E27FC236}">
                <a16:creationId xmlns:a16="http://schemas.microsoft.com/office/drawing/2014/main" id="{58E8B672-809A-47DA-A2A7-B1D3263731D9}"/>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12</a:t>
            </a:fld>
            <a:endParaRPr lang="en-IE" sz="800" dirty="0">
              <a:latin typeface="Mediolanum Sans" panose="00000506000000000000" pitchFamily="50" charset="0"/>
            </a:endParaRPr>
          </a:p>
        </p:txBody>
      </p:sp>
      <p:sp>
        <p:nvSpPr>
          <p:cNvPr id="11" name="Rectangle 10">
            <a:extLst>
              <a:ext uri="{FF2B5EF4-FFF2-40B4-BE49-F238E27FC236}">
                <a16:creationId xmlns:a16="http://schemas.microsoft.com/office/drawing/2014/main" id="{68DAD8DB-59D2-4AC0-8D3E-3A5F7702BD4A}"/>
              </a:ext>
            </a:extLst>
          </p:cNvPr>
          <p:cNvSpPr/>
          <p:nvPr/>
        </p:nvSpPr>
        <p:spPr>
          <a:xfrm>
            <a:off x="359999" y="1024505"/>
            <a:ext cx="2572611" cy="5551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latin typeface="Mediolanum Sans" panose="00000506000000000000" pitchFamily="50" charset="0"/>
              </a:rPr>
              <a:t>Regulierungsmaßnahme</a:t>
            </a:r>
          </a:p>
        </p:txBody>
      </p:sp>
      <p:sp>
        <p:nvSpPr>
          <p:cNvPr id="12" name="Rectangle 11">
            <a:extLst>
              <a:ext uri="{FF2B5EF4-FFF2-40B4-BE49-F238E27FC236}">
                <a16:creationId xmlns:a16="http://schemas.microsoft.com/office/drawing/2014/main" id="{43467B7D-7B0D-47D5-9100-DA0A166415BB}"/>
              </a:ext>
            </a:extLst>
          </p:cNvPr>
          <p:cNvSpPr/>
          <p:nvPr/>
        </p:nvSpPr>
        <p:spPr>
          <a:xfrm>
            <a:off x="3284598" y="1024505"/>
            <a:ext cx="2572611" cy="5551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latin typeface="Mediolanum Sans" panose="00000506000000000000" pitchFamily="50" charset="0"/>
              </a:rPr>
              <a:t>Soziale Faktoren</a:t>
            </a:r>
          </a:p>
        </p:txBody>
      </p:sp>
      <p:sp>
        <p:nvSpPr>
          <p:cNvPr id="13" name="Rectangle 12">
            <a:extLst>
              <a:ext uri="{FF2B5EF4-FFF2-40B4-BE49-F238E27FC236}">
                <a16:creationId xmlns:a16="http://schemas.microsoft.com/office/drawing/2014/main" id="{CDA36BBA-03CD-49B1-8DDD-5EA85264AD4C}"/>
              </a:ext>
            </a:extLst>
          </p:cNvPr>
          <p:cNvSpPr/>
          <p:nvPr/>
        </p:nvSpPr>
        <p:spPr>
          <a:xfrm>
            <a:off x="6211390" y="1017577"/>
            <a:ext cx="2572611" cy="55517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latin typeface="Mediolanum Sans" panose="00000506000000000000" pitchFamily="50" charset="0"/>
              </a:rPr>
              <a:t>Wirtschaftliche Chancen</a:t>
            </a:r>
          </a:p>
        </p:txBody>
      </p:sp>
      <p:sp>
        <p:nvSpPr>
          <p:cNvPr id="15" name="TextBox 14">
            <a:extLst>
              <a:ext uri="{FF2B5EF4-FFF2-40B4-BE49-F238E27FC236}">
                <a16:creationId xmlns:a16="http://schemas.microsoft.com/office/drawing/2014/main" id="{F6240318-ACF5-439D-BBBD-31344B97B41F}"/>
              </a:ext>
            </a:extLst>
          </p:cNvPr>
          <p:cNvSpPr txBox="1"/>
          <p:nvPr/>
        </p:nvSpPr>
        <p:spPr>
          <a:xfrm>
            <a:off x="359997" y="1579676"/>
            <a:ext cx="2572611" cy="2766341"/>
          </a:xfrm>
          <a:prstGeom prst="rect">
            <a:avLst/>
          </a:prstGeom>
          <a:solidFill>
            <a:schemeClr val="tx1"/>
          </a:solidFill>
          <a:ln w="12700">
            <a:solidFill>
              <a:schemeClr val="accent2"/>
            </a:solidFill>
          </a:ln>
        </p:spPr>
        <p:txBody>
          <a:bodyPr wrap="square">
            <a:noAutofit/>
          </a:bodyPr>
          <a:lstStyle/>
          <a:p>
            <a:pPr marL="0" indent="0" algn="ctr">
              <a:lnSpc>
                <a:spcPct val="100000"/>
              </a:lnSpc>
              <a:spcBef>
                <a:spcPts val="600"/>
              </a:spcBef>
              <a:buFont typeface="Arial" panose="020B0604020202020204" pitchFamily="34" charset="0"/>
              <a:buNone/>
            </a:pPr>
            <a:r>
              <a:rPr lang="en-US" sz="1200" b="1" dirty="0">
                <a:solidFill>
                  <a:schemeClr val="accent2"/>
                </a:solidFill>
                <a:latin typeface="Mediolanum Sans" panose="00000506000000000000" pitchFamily="50" charset="0"/>
              </a:rPr>
              <a:t>Green Deal der EU</a:t>
            </a:r>
          </a:p>
          <a:p>
            <a:pPr marL="0" indent="0" algn="ctr">
              <a:lnSpc>
                <a:spcPct val="100000"/>
              </a:lnSpc>
              <a:spcBef>
                <a:spcPts val="600"/>
              </a:spcBef>
              <a:buFont typeface="Arial" panose="020B0604020202020204" pitchFamily="34" charset="0"/>
              <a:buNone/>
            </a:pPr>
            <a:r>
              <a:rPr lang="de-DE" sz="1000" dirty="0">
                <a:solidFill>
                  <a:schemeClr val="accent2"/>
                </a:solidFill>
                <a:latin typeface="Mediolanum Sans" panose="00000506000000000000" pitchFamily="50" charset="0"/>
              </a:rPr>
              <a:t>Beschleunigt den Übergang zu einer nachhaltigen Lebensmittelversorgung</a:t>
            </a:r>
            <a:endParaRPr lang="en-US" sz="1000" dirty="0">
              <a:solidFill>
                <a:schemeClr val="accent2"/>
              </a:solidFill>
              <a:latin typeface="Mediolanum Sans" panose="00000506000000000000" pitchFamily="50" charset="0"/>
            </a:endParaRPr>
          </a:p>
        </p:txBody>
      </p:sp>
      <p:pic>
        <p:nvPicPr>
          <p:cNvPr id="17" name="Picture 16">
            <a:extLst>
              <a:ext uri="{FF2B5EF4-FFF2-40B4-BE49-F238E27FC236}">
                <a16:creationId xmlns:a16="http://schemas.microsoft.com/office/drawing/2014/main" id="{EC61A4A6-3715-491C-9C1D-C963A82CC1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388" y="2383093"/>
            <a:ext cx="1828686" cy="1828686"/>
          </a:xfrm>
          <a:prstGeom prst="rect">
            <a:avLst/>
          </a:prstGeom>
        </p:spPr>
      </p:pic>
      <p:sp>
        <p:nvSpPr>
          <p:cNvPr id="20" name="TextBox 19">
            <a:extLst>
              <a:ext uri="{FF2B5EF4-FFF2-40B4-BE49-F238E27FC236}">
                <a16:creationId xmlns:a16="http://schemas.microsoft.com/office/drawing/2014/main" id="{84E6C9AE-45AC-49C5-831D-55127CADCAA2}"/>
              </a:ext>
            </a:extLst>
          </p:cNvPr>
          <p:cNvSpPr txBox="1"/>
          <p:nvPr/>
        </p:nvSpPr>
        <p:spPr>
          <a:xfrm>
            <a:off x="3284598" y="1579676"/>
            <a:ext cx="2572611" cy="2770866"/>
          </a:xfrm>
          <a:prstGeom prst="rect">
            <a:avLst/>
          </a:prstGeom>
          <a:noFill/>
          <a:ln w="12700">
            <a:solidFill>
              <a:schemeClr val="tx2"/>
            </a:solidFill>
          </a:ln>
        </p:spPr>
        <p:txBody>
          <a:bodyPr wrap="square">
            <a:noAutofit/>
          </a:bodyPr>
          <a:lstStyle/>
          <a:p>
            <a:pPr marL="0" indent="0" algn="ctr">
              <a:lnSpc>
                <a:spcPct val="100000"/>
              </a:lnSpc>
              <a:spcBef>
                <a:spcPts val="600"/>
              </a:spcBef>
              <a:buFont typeface="Arial" panose="020B0604020202020204" pitchFamily="34" charset="0"/>
              <a:buNone/>
            </a:pPr>
            <a:r>
              <a:rPr lang="de-DE" sz="1200" b="1" dirty="0">
                <a:solidFill>
                  <a:schemeClr val="tx2">
                    <a:lumMod val="75000"/>
                  </a:schemeClr>
                </a:solidFill>
                <a:latin typeface="Mediolanum Sans" panose="00000506000000000000" pitchFamily="50" charset="0"/>
              </a:rPr>
              <a:t>Das Bewusstsein für die ökologischen Folgen trägt zur Ernährungsumstellung bei</a:t>
            </a:r>
          </a:p>
          <a:p>
            <a:pPr marL="0" indent="0" algn="ctr">
              <a:lnSpc>
                <a:spcPct val="100000"/>
              </a:lnSpc>
              <a:spcBef>
                <a:spcPts val="600"/>
              </a:spcBef>
              <a:buFont typeface="Arial" panose="020B0604020202020204" pitchFamily="34" charset="0"/>
              <a:buNone/>
            </a:pPr>
            <a:r>
              <a:rPr lang="de-DE" sz="1000" dirty="0">
                <a:solidFill>
                  <a:schemeClr val="tx2">
                    <a:lumMod val="75000"/>
                  </a:schemeClr>
                </a:solidFill>
                <a:latin typeface="Mediolanum Sans" panose="00000506000000000000" pitchFamily="50" charset="0"/>
              </a:rPr>
              <a:t>„Fleisch auf pflanzlicher Basis“</a:t>
            </a:r>
            <a:br>
              <a:rPr lang="de-DE" sz="1000" dirty="0">
                <a:solidFill>
                  <a:schemeClr val="tx2">
                    <a:lumMod val="75000"/>
                  </a:schemeClr>
                </a:solidFill>
                <a:latin typeface="Mediolanum Sans" panose="00000506000000000000" pitchFamily="50" charset="0"/>
              </a:rPr>
            </a:br>
            <a:r>
              <a:rPr lang="de-DE" sz="1000" dirty="0">
                <a:solidFill>
                  <a:schemeClr val="tx2">
                    <a:lumMod val="75000"/>
                  </a:schemeClr>
                </a:solidFill>
                <a:latin typeface="Mediolanum Sans" panose="00000506000000000000" pitchFamily="50" charset="0"/>
              </a:rPr>
              <a:t>Google-Sucheingaben</a:t>
            </a:r>
            <a:endParaRPr lang="de-DE" sz="600" b="1" dirty="0">
              <a:solidFill>
                <a:schemeClr val="tx2">
                  <a:lumMod val="75000"/>
                </a:schemeClr>
              </a:solidFill>
              <a:latin typeface="Mediolanum Sans" panose="00000506000000000000" pitchFamily="50" charset="0"/>
            </a:endParaRPr>
          </a:p>
        </p:txBody>
      </p:sp>
      <p:graphicFrame>
        <p:nvGraphicFramePr>
          <p:cNvPr id="21" name="Chart 20">
            <a:extLst>
              <a:ext uri="{FF2B5EF4-FFF2-40B4-BE49-F238E27FC236}">
                <a16:creationId xmlns:a16="http://schemas.microsoft.com/office/drawing/2014/main" id="{066DE2E0-61FE-4A63-8C42-BAF9750D42EB}"/>
              </a:ext>
            </a:extLst>
          </p:cNvPr>
          <p:cNvGraphicFramePr>
            <a:graphicFrameLocks/>
          </p:cNvGraphicFramePr>
          <p:nvPr>
            <p:extLst>
              <p:ext uri="{D42A27DB-BD31-4B8C-83A1-F6EECF244321}">
                <p14:modId xmlns:p14="http://schemas.microsoft.com/office/powerpoint/2010/main" val="1814479440"/>
              </p:ext>
            </p:extLst>
          </p:nvPr>
        </p:nvGraphicFramePr>
        <p:xfrm>
          <a:off x="3284598" y="2508434"/>
          <a:ext cx="2508983" cy="1828686"/>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3A07E6EA-4278-4962-AD86-C254418F8B87}"/>
              </a:ext>
            </a:extLst>
          </p:cNvPr>
          <p:cNvSpPr txBox="1"/>
          <p:nvPr/>
        </p:nvSpPr>
        <p:spPr>
          <a:xfrm>
            <a:off x="6216341" y="1579676"/>
            <a:ext cx="2567659" cy="2770866"/>
          </a:xfrm>
          <a:prstGeom prst="rect">
            <a:avLst/>
          </a:prstGeom>
          <a:solidFill>
            <a:schemeClr val="tx1"/>
          </a:solidFill>
          <a:ln w="12700">
            <a:solidFill>
              <a:schemeClr val="accent4"/>
            </a:solidFill>
          </a:ln>
        </p:spPr>
        <p:txBody>
          <a:bodyPr wrap="square">
            <a:noAutofit/>
          </a:bodyPr>
          <a:lstStyle/>
          <a:p>
            <a:pPr algn="ctr">
              <a:spcBef>
                <a:spcPts val="600"/>
              </a:spcBef>
            </a:pPr>
            <a:r>
              <a:rPr lang="de-DE" sz="1200" b="1" dirty="0">
                <a:solidFill>
                  <a:schemeClr val="accent4"/>
                </a:solidFill>
                <a:latin typeface="Mediolanum Sans" panose="00000506000000000000" pitchFamily="50" charset="0"/>
              </a:rPr>
              <a:t>Technologie fördert die nachhaltige Produktion</a:t>
            </a:r>
          </a:p>
          <a:p>
            <a:pPr algn="ctr">
              <a:spcBef>
                <a:spcPts val="600"/>
              </a:spcBef>
            </a:pPr>
            <a:r>
              <a:rPr kumimoji="0" lang="de-DE" sz="1000" b="0" i="0" u="none" strike="noStrike" kern="1200" cap="none" spc="0" normalizeH="0" baseline="0" noProof="0" dirty="0">
                <a:ln>
                  <a:noFill/>
                </a:ln>
                <a:solidFill>
                  <a:schemeClr val="accent4"/>
                </a:solidFill>
                <a:effectLst/>
                <a:uLnTx/>
                <a:uFillTx/>
                <a:latin typeface="Mediolanum Sans" panose="00000506000000000000" pitchFamily="50" charset="0"/>
              </a:rPr>
              <a:t>Methoden wie die Präzisionslandwirtschaft sorgen für Kosteneffizienz und Nachhaltigkeit bei den Ressourcen</a:t>
            </a:r>
            <a:endParaRPr lang="en-US" sz="1200" b="1" dirty="0">
              <a:solidFill>
                <a:schemeClr val="accent4"/>
              </a:solidFill>
              <a:latin typeface="Mediolanum Sans" panose="00000506000000000000" pitchFamily="50" charset="0"/>
            </a:endParaRPr>
          </a:p>
        </p:txBody>
      </p:sp>
      <p:sp>
        <p:nvSpPr>
          <p:cNvPr id="26" name="Rectangle 25">
            <a:extLst>
              <a:ext uri="{FF2B5EF4-FFF2-40B4-BE49-F238E27FC236}">
                <a16:creationId xmlns:a16="http://schemas.microsoft.com/office/drawing/2014/main" id="{AAA2834E-9646-4198-B50E-8DBFDFAF8B16}"/>
              </a:ext>
            </a:extLst>
          </p:cNvPr>
          <p:cNvSpPr/>
          <p:nvPr/>
        </p:nvSpPr>
        <p:spPr>
          <a:xfrm>
            <a:off x="733092" y="4442542"/>
            <a:ext cx="7427928" cy="338554"/>
          </a:xfrm>
          <a:prstGeom prst="rect">
            <a:avLst/>
          </a:prstGeom>
        </p:spPr>
        <p:txBody>
          <a:bodyPr wrap="square">
            <a:spAutoFit/>
          </a:bodyPr>
          <a:lstStyle/>
          <a:p>
            <a:r>
              <a:rPr lang="de-DE" sz="800" dirty="0">
                <a:solidFill>
                  <a:srgbClr val="192D6E"/>
                </a:solidFill>
                <a:latin typeface="Mediolanum Sans" panose="00000506000000000000" pitchFamily="50" charset="0"/>
                <a:cs typeface="Arial"/>
              </a:rPr>
              <a:t>Quelle: BlackRock. Links: Europäische Kommission, 31.05.20. Mitte: Google Trends, Zugriff am 29.04.2022.</a:t>
            </a:r>
            <a:br>
              <a:rPr lang="de-DE" sz="800" dirty="0">
                <a:solidFill>
                  <a:srgbClr val="192D6E"/>
                </a:solidFill>
                <a:latin typeface="Mediolanum Sans" panose="00000506000000000000" pitchFamily="50" charset="0"/>
                <a:cs typeface="Arial"/>
              </a:rPr>
            </a:br>
            <a:r>
              <a:rPr lang="de-DE" sz="800" dirty="0">
                <a:solidFill>
                  <a:srgbClr val="192D6E"/>
                </a:solidFill>
                <a:latin typeface="Mediolanum Sans" panose="00000506000000000000" pitchFamily="50" charset="0"/>
                <a:cs typeface="Arial"/>
              </a:rPr>
              <a:t>Ein Wert von 100 ist der Spitzenwert für beliebte Suchbegriffe. Rechts: Roland Berger, 21.12.2022.</a:t>
            </a:r>
            <a:endParaRPr lang="en-IE" sz="800" dirty="0">
              <a:solidFill>
                <a:srgbClr val="192D6E"/>
              </a:solidFill>
              <a:latin typeface="Mediolanum Sans" panose="00000506000000000000" pitchFamily="50" charset="0"/>
              <a:cs typeface="Arial"/>
            </a:endParaRPr>
          </a:p>
        </p:txBody>
      </p:sp>
      <p:pic>
        <p:nvPicPr>
          <p:cNvPr id="1026" name="Picture 2" descr="Precision agriculture has the potential to revolutionize the way we produce and consume food.">
            <a:extLst>
              <a:ext uri="{FF2B5EF4-FFF2-40B4-BE49-F238E27FC236}">
                <a16:creationId xmlns:a16="http://schemas.microsoft.com/office/drawing/2014/main" id="{4C413CCA-FCF5-0F5A-029B-80882D14D14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50001" y="2541843"/>
            <a:ext cx="2304886" cy="1793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577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57B4644-FB60-4F46-A303-838026B4E676}"/>
              </a:ext>
            </a:extLst>
          </p:cNvPr>
          <p:cNvSpPr>
            <a:spLocks noGrp="1"/>
          </p:cNvSpPr>
          <p:nvPr>
            <p:ph type="title"/>
          </p:nvPr>
        </p:nvSpPr>
        <p:spPr>
          <a:xfrm>
            <a:off x="360000" y="103267"/>
            <a:ext cx="6613078" cy="472513"/>
          </a:xfrm>
        </p:spPr>
        <p:txBody>
          <a:bodyPr>
            <a:noAutofit/>
          </a:bodyPr>
          <a:lstStyle/>
          <a:p>
            <a:pPr marL="342900" indent="-342900">
              <a:lnSpc>
                <a:spcPct val="100000"/>
              </a:lnSpc>
              <a:buAutoNum type="arabicPeriod"/>
            </a:pPr>
            <a:r>
              <a:rPr lang="en-IE" sz="1800" dirty="0">
                <a:latin typeface="Mediolanum Sans"/>
              </a:rPr>
              <a:t>Regulierungsmaßnahme</a:t>
            </a:r>
            <a:br>
              <a:rPr lang="en-IE" sz="1800" dirty="0">
                <a:latin typeface="Mediolanum Sans" panose="00000506000000000000" pitchFamily="50" charset="0"/>
              </a:rPr>
            </a:br>
            <a:r>
              <a:rPr lang="en-IE" sz="1800" dirty="0">
                <a:latin typeface="Mediolanum Sans"/>
              </a:rPr>
              <a:t>Europäischer Green Deal</a:t>
            </a:r>
            <a:endParaRPr lang="en-US" dirty="0"/>
          </a:p>
        </p:txBody>
      </p:sp>
      <p:sp>
        <p:nvSpPr>
          <p:cNvPr id="21" name="Slide Number Placeholder 2">
            <a:extLst>
              <a:ext uri="{FF2B5EF4-FFF2-40B4-BE49-F238E27FC236}">
                <a16:creationId xmlns:a16="http://schemas.microsoft.com/office/drawing/2014/main" id="{2EEEBE41-33D4-43E1-835A-23D60B3E2AE9}"/>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13</a:t>
            </a:fld>
            <a:endParaRPr lang="en-IE" sz="800" dirty="0">
              <a:latin typeface="Mediolanum Sans" panose="00000506000000000000" pitchFamily="50" charset="0"/>
            </a:endParaRPr>
          </a:p>
        </p:txBody>
      </p:sp>
      <p:sp>
        <p:nvSpPr>
          <p:cNvPr id="23" name="Content Placeholder 3">
            <a:extLst>
              <a:ext uri="{FF2B5EF4-FFF2-40B4-BE49-F238E27FC236}">
                <a16:creationId xmlns:a16="http://schemas.microsoft.com/office/drawing/2014/main" id="{6D489C04-E964-4E57-A4A7-F34B351089E8}"/>
              </a:ext>
            </a:extLst>
          </p:cNvPr>
          <p:cNvSpPr txBox="1">
            <a:spLocks/>
          </p:cNvSpPr>
          <p:nvPr/>
        </p:nvSpPr>
        <p:spPr>
          <a:xfrm>
            <a:off x="278713" y="2953081"/>
            <a:ext cx="2624195" cy="831129"/>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de-DE" sz="1200" dirty="0">
                <a:solidFill>
                  <a:srgbClr val="192B6D"/>
                </a:solidFill>
                <a:latin typeface="Mediolanum Sans" panose="00000506000000000000" pitchFamily="50" charset="0"/>
              </a:rPr>
              <a:t>Rund ein Drittel der 1,8 Billionen Euro aus dem NextGenerationEU-Aufbauplan dient der Finanzierung des Green Deal.</a:t>
            </a:r>
            <a:br>
              <a:rPr lang="en-IE" sz="1200" dirty="0">
                <a:solidFill>
                  <a:srgbClr val="192B6D"/>
                </a:solidFill>
                <a:latin typeface="Mediolanum Sans" panose="00000506000000000000" pitchFamily="50" charset="0"/>
              </a:rPr>
            </a:br>
            <a:br>
              <a:rPr lang="en-IE" sz="1200" dirty="0">
                <a:solidFill>
                  <a:srgbClr val="192B6D"/>
                </a:solidFill>
                <a:latin typeface="Mediolanum Sans" panose="00000506000000000000" pitchFamily="50" charset="0"/>
              </a:rPr>
            </a:br>
            <a:endParaRPr lang="en-IE" sz="1200" dirty="0">
              <a:solidFill>
                <a:srgbClr val="192B6D"/>
              </a:solidFill>
              <a:latin typeface="Mediolanum Sans" panose="00000506000000000000" pitchFamily="50" charset="0"/>
            </a:endParaRPr>
          </a:p>
        </p:txBody>
      </p:sp>
      <p:sp>
        <p:nvSpPr>
          <p:cNvPr id="36" name="Rectangle: Rounded Corners 35">
            <a:extLst>
              <a:ext uri="{FF2B5EF4-FFF2-40B4-BE49-F238E27FC236}">
                <a16:creationId xmlns:a16="http://schemas.microsoft.com/office/drawing/2014/main" id="{02BEB41E-7538-4868-8CF3-E7378A3296FE}"/>
              </a:ext>
            </a:extLst>
          </p:cNvPr>
          <p:cNvSpPr/>
          <p:nvPr/>
        </p:nvSpPr>
        <p:spPr>
          <a:xfrm>
            <a:off x="421829" y="1505287"/>
            <a:ext cx="2277034" cy="561260"/>
          </a:xfrm>
          <a:prstGeom prst="roundRect">
            <a:avLst/>
          </a:prstGeom>
          <a:solidFill>
            <a:schemeClr val="bg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8000" tIns="227274" rIns="108000" bIns="227274" numCol="1" spcCol="1270" anchor="ctr" anchorCtr="0">
            <a:noAutofit/>
          </a:bodyPr>
          <a:lstStyle/>
          <a:p>
            <a:pPr algn="ctr" defTabSz="622300">
              <a:lnSpc>
                <a:spcPct val="90000"/>
              </a:lnSpc>
              <a:spcBef>
                <a:spcPct val="0"/>
              </a:spcBef>
              <a:spcAft>
                <a:spcPct val="35000"/>
              </a:spcAft>
              <a:defRPr/>
            </a:pPr>
            <a:r>
              <a:rPr lang="en-US" sz="1200" dirty="0">
                <a:solidFill>
                  <a:schemeClr val="tx1"/>
                </a:solidFill>
                <a:latin typeface="Mediolanum Sans" panose="00000506000000000000" pitchFamily="50" charset="0"/>
              </a:rPr>
              <a:t>Unterstützung für ländliche Gemeinden</a:t>
            </a:r>
            <a:endParaRPr lang="en-IE" sz="1200" dirty="0">
              <a:solidFill>
                <a:schemeClr val="tx1"/>
              </a:solidFill>
              <a:latin typeface="Mediolanum Sans" panose="00000506000000000000" pitchFamily="50" charset="0"/>
            </a:endParaRPr>
          </a:p>
        </p:txBody>
      </p:sp>
      <p:sp>
        <p:nvSpPr>
          <p:cNvPr id="40" name="Rectangle: Rounded Corners 39">
            <a:extLst>
              <a:ext uri="{FF2B5EF4-FFF2-40B4-BE49-F238E27FC236}">
                <a16:creationId xmlns:a16="http://schemas.microsoft.com/office/drawing/2014/main" id="{70146B28-2B51-4503-B98A-5AF160FDB1A6}"/>
              </a:ext>
            </a:extLst>
          </p:cNvPr>
          <p:cNvSpPr/>
          <p:nvPr/>
        </p:nvSpPr>
        <p:spPr>
          <a:xfrm>
            <a:off x="3274142" y="4222240"/>
            <a:ext cx="3140148" cy="561260"/>
          </a:xfrm>
          <a:prstGeom prst="roundRect">
            <a:avLst/>
          </a:prstGeom>
          <a:solidFill>
            <a:schemeClr val="bg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8000" tIns="227274" rIns="108000" bIns="227274" numCol="1" spcCol="1270" anchor="ctr" anchorCtr="0">
            <a:noAutofit/>
          </a:bodyPr>
          <a:lstStyle/>
          <a:p>
            <a:pPr algn="ctr" defTabSz="622300">
              <a:lnSpc>
                <a:spcPct val="90000"/>
              </a:lnSpc>
              <a:spcBef>
                <a:spcPct val="0"/>
              </a:spcBef>
              <a:spcAft>
                <a:spcPct val="35000"/>
              </a:spcAft>
              <a:defRPr/>
            </a:pPr>
            <a:r>
              <a:rPr lang="de-DE" sz="1200" dirty="0">
                <a:solidFill>
                  <a:schemeClr val="tx1"/>
                </a:solidFill>
                <a:latin typeface="Mediolanum Sans" panose="00000506000000000000" pitchFamily="50" charset="0"/>
              </a:rPr>
              <a:t>Förderung tragfähiger, landwirtschaftlicher Einkommen zur Verbesserung der Ernährungssicherheit</a:t>
            </a:r>
            <a:endParaRPr lang="en-US" sz="1200" dirty="0">
              <a:solidFill>
                <a:schemeClr val="tx1"/>
              </a:solidFill>
              <a:latin typeface="Mediolanum Sans" panose="00000506000000000000" pitchFamily="50" charset="0"/>
            </a:endParaRPr>
          </a:p>
        </p:txBody>
      </p:sp>
      <p:sp>
        <p:nvSpPr>
          <p:cNvPr id="41" name="Rectangle: Rounded Corners 40">
            <a:extLst>
              <a:ext uri="{FF2B5EF4-FFF2-40B4-BE49-F238E27FC236}">
                <a16:creationId xmlns:a16="http://schemas.microsoft.com/office/drawing/2014/main" id="{61886FC4-6D59-4F8F-8536-AE37FABBBA74}"/>
              </a:ext>
            </a:extLst>
          </p:cNvPr>
          <p:cNvSpPr/>
          <p:nvPr/>
        </p:nvSpPr>
        <p:spPr>
          <a:xfrm>
            <a:off x="6445137" y="1505287"/>
            <a:ext cx="2277034" cy="561260"/>
          </a:xfrm>
          <a:prstGeom prst="roundRect">
            <a:avLst/>
          </a:prstGeom>
          <a:solidFill>
            <a:schemeClr val="bg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8000" tIns="227274" rIns="108000" bIns="227274" numCol="1" spcCol="1270" anchor="ctr" anchorCtr="0">
            <a:noAutofit/>
          </a:bodyPr>
          <a:lstStyle/>
          <a:p>
            <a:pPr algn="ctr" defTabSz="622300">
              <a:lnSpc>
                <a:spcPct val="90000"/>
              </a:lnSpc>
              <a:spcBef>
                <a:spcPct val="0"/>
              </a:spcBef>
              <a:spcAft>
                <a:spcPct val="35000"/>
              </a:spcAft>
              <a:defRPr/>
            </a:pPr>
            <a:r>
              <a:rPr lang="de-DE" sz="1200" dirty="0">
                <a:solidFill>
                  <a:schemeClr val="tx1"/>
                </a:solidFill>
                <a:latin typeface="Mediolanum Sans" panose="00000506000000000000" pitchFamily="50" charset="0"/>
              </a:rPr>
              <a:t>Bekämpfung des Klimawandels und Schutz der natürlichen Ressourcen</a:t>
            </a:r>
            <a:endParaRPr lang="en-IE" sz="1200" dirty="0">
              <a:solidFill>
                <a:schemeClr val="tx1"/>
              </a:solidFill>
              <a:latin typeface="Mediolanum Sans" panose="00000506000000000000" pitchFamily="50" charset="0"/>
            </a:endParaRPr>
          </a:p>
        </p:txBody>
      </p:sp>
      <p:sp>
        <p:nvSpPr>
          <p:cNvPr id="11" name="Rectangle 10">
            <a:extLst>
              <a:ext uri="{FF2B5EF4-FFF2-40B4-BE49-F238E27FC236}">
                <a16:creationId xmlns:a16="http://schemas.microsoft.com/office/drawing/2014/main" id="{36E4A824-EC49-456E-B753-800DDF2487EB}"/>
              </a:ext>
            </a:extLst>
          </p:cNvPr>
          <p:cNvSpPr/>
          <p:nvPr/>
        </p:nvSpPr>
        <p:spPr>
          <a:xfrm>
            <a:off x="747372" y="4463350"/>
            <a:ext cx="3140149"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Europäische Kommission</a:t>
            </a:r>
          </a:p>
        </p:txBody>
      </p:sp>
      <p:sp>
        <p:nvSpPr>
          <p:cNvPr id="6" name="Content Placeholder 3">
            <a:extLst>
              <a:ext uri="{FF2B5EF4-FFF2-40B4-BE49-F238E27FC236}">
                <a16:creationId xmlns:a16="http://schemas.microsoft.com/office/drawing/2014/main" id="{222FFA26-14C5-B693-5D73-D3C05EA6D80D}"/>
              </a:ext>
            </a:extLst>
          </p:cNvPr>
          <p:cNvSpPr txBox="1">
            <a:spLocks/>
          </p:cNvSpPr>
          <p:nvPr/>
        </p:nvSpPr>
        <p:spPr>
          <a:xfrm>
            <a:off x="6143486" y="2900172"/>
            <a:ext cx="2863880" cy="831129"/>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de-DE" sz="1200" dirty="0">
                <a:solidFill>
                  <a:srgbClr val="192B6D"/>
                </a:solidFill>
                <a:latin typeface="Mediolanum Sans" panose="00000506000000000000" pitchFamily="50" charset="0"/>
              </a:rPr>
              <a:t>Die neue Gemeinsame Agrarpolitik (GAP) gilt für den Zeitraum 2023–2027 und wird entsprechend den Zielen des Green Deal aktualisiert.</a:t>
            </a:r>
            <a:endParaRPr lang="en-IE" sz="1200" dirty="0">
              <a:solidFill>
                <a:srgbClr val="192B6D"/>
              </a:solidFill>
              <a:latin typeface="Mediolanum Sans" panose="00000506000000000000" pitchFamily="50" charset="0"/>
            </a:endParaRPr>
          </a:p>
        </p:txBody>
      </p:sp>
      <p:grpSp>
        <p:nvGrpSpPr>
          <p:cNvPr id="10" name="Group 9">
            <a:extLst>
              <a:ext uri="{FF2B5EF4-FFF2-40B4-BE49-F238E27FC236}">
                <a16:creationId xmlns:a16="http://schemas.microsoft.com/office/drawing/2014/main" id="{0FB719AE-AE17-2BDB-2314-F4B02FE5C1A7}"/>
              </a:ext>
            </a:extLst>
          </p:cNvPr>
          <p:cNvGrpSpPr/>
          <p:nvPr/>
        </p:nvGrpSpPr>
        <p:grpSpPr>
          <a:xfrm>
            <a:off x="2902908" y="1079373"/>
            <a:ext cx="3338184" cy="3097935"/>
            <a:chOff x="2902908" y="1079373"/>
            <a:chExt cx="3338184" cy="3097935"/>
          </a:xfrm>
        </p:grpSpPr>
        <p:pic>
          <p:nvPicPr>
            <p:cNvPr id="5" name="Picture 4">
              <a:extLst>
                <a:ext uri="{FF2B5EF4-FFF2-40B4-BE49-F238E27FC236}">
                  <a16:creationId xmlns:a16="http://schemas.microsoft.com/office/drawing/2014/main" id="{03F2BE98-EB08-4543-AABD-C2D5695BAC9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02908" y="1079373"/>
              <a:ext cx="3338184" cy="3097935"/>
            </a:xfrm>
            <a:prstGeom prst="rect">
              <a:avLst/>
            </a:prstGeom>
          </p:spPr>
        </p:pic>
        <p:sp>
          <p:nvSpPr>
            <p:cNvPr id="7" name="Oval 6">
              <a:extLst>
                <a:ext uri="{FF2B5EF4-FFF2-40B4-BE49-F238E27FC236}">
                  <a16:creationId xmlns:a16="http://schemas.microsoft.com/office/drawing/2014/main" id="{E0F77C3E-1A99-4B1C-1050-6B8FFD54766D}"/>
                </a:ext>
              </a:extLst>
            </p:cNvPr>
            <p:cNvSpPr/>
            <p:nvPr/>
          </p:nvSpPr>
          <p:spPr>
            <a:xfrm>
              <a:off x="5035298" y="1268462"/>
              <a:ext cx="1200910" cy="116012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chemeClr val="tx1"/>
                  </a:solidFill>
                  <a:effectLst/>
                  <a:uLnTx/>
                  <a:uFillTx/>
                  <a:latin typeface="Mediolanum Sans" panose="00000506000000000000" pitchFamily="50" charset="0"/>
                </a:rPr>
                <a:t>Ökologische Nachhaltigkeit</a:t>
              </a:r>
            </a:p>
          </p:txBody>
        </p:sp>
        <p:sp>
          <p:nvSpPr>
            <p:cNvPr id="8" name="Oval 7">
              <a:extLst>
                <a:ext uri="{FF2B5EF4-FFF2-40B4-BE49-F238E27FC236}">
                  <a16:creationId xmlns:a16="http://schemas.microsoft.com/office/drawing/2014/main" id="{2937A56F-2AFA-AD9A-47A8-D72FC3D397C1}"/>
                </a:ext>
              </a:extLst>
            </p:cNvPr>
            <p:cNvSpPr/>
            <p:nvPr/>
          </p:nvSpPr>
          <p:spPr>
            <a:xfrm>
              <a:off x="2961335" y="1366423"/>
              <a:ext cx="1142428" cy="1083183"/>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schemeClr val="tx1"/>
                </a:solidFill>
                <a:effectLst/>
                <a:uLnTx/>
                <a:uFillTx/>
                <a:latin typeface="Mediolanum Sans" panose="00000506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800" dirty="0">
                <a:solidFill>
                  <a:schemeClr val="tx1"/>
                </a:solidFill>
                <a:latin typeface="Mediolanum Sans" panose="00000506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chemeClr val="tx1"/>
                  </a:solidFill>
                  <a:effectLst/>
                  <a:uLnTx/>
                  <a:uFillTx/>
                  <a:latin typeface="Mediolanum Sans" panose="00000506000000000000" pitchFamily="50" charset="0"/>
                </a:rPr>
                <a:t>Soziale Nachhaltigkeit</a:t>
              </a:r>
            </a:p>
            <a:p>
              <a:pPr algn="ctr"/>
              <a:endParaRPr lang="en-IE" dirty="0">
                <a:latin typeface="Mediolanum Sans" panose="00000506000000000000" pitchFamily="50" charset="0"/>
              </a:endParaRPr>
            </a:p>
          </p:txBody>
        </p:sp>
        <p:sp>
          <p:nvSpPr>
            <p:cNvPr id="9" name="Oval 8">
              <a:extLst>
                <a:ext uri="{FF2B5EF4-FFF2-40B4-BE49-F238E27FC236}">
                  <a16:creationId xmlns:a16="http://schemas.microsoft.com/office/drawing/2014/main" id="{AB7DC0DA-8807-6DFF-6BD4-40F7054F1EAC}"/>
                </a:ext>
              </a:extLst>
            </p:cNvPr>
            <p:cNvSpPr/>
            <p:nvPr/>
          </p:nvSpPr>
          <p:spPr>
            <a:xfrm>
              <a:off x="3949673" y="3110345"/>
              <a:ext cx="1200910" cy="984262"/>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dirty="0">
                  <a:solidFill>
                    <a:schemeClr val="tx1"/>
                  </a:solidFill>
                  <a:latin typeface="Mediolanum Sans" panose="00000506000000000000" pitchFamily="50" charset="0"/>
                </a:rPr>
                <a:t>Wirtschaftliche  Nachhaltigkeit</a:t>
              </a:r>
            </a:p>
          </p:txBody>
        </p:sp>
      </p:grpSp>
    </p:spTree>
    <p:extLst>
      <p:ext uri="{BB962C8B-B14F-4D97-AF65-F5344CB8AC3E}">
        <p14:creationId xmlns:p14="http://schemas.microsoft.com/office/powerpoint/2010/main" val="78770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7C83FCB7-B4E9-4950-954D-B34B4E0CC0E8}"/>
              </a:ext>
            </a:extLst>
          </p:cNvPr>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4603750" y="1212219"/>
            <a:ext cx="3544800" cy="3540801"/>
          </a:xfrm>
          <a:prstGeom prst="rect">
            <a:avLst/>
          </a:prstGeom>
        </p:spPr>
      </p:pic>
      <p:sp>
        <p:nvSpPr>
          <p:cNvPr id="29" name="Rectangle 28">
            <a:extLst>
              <a:ext uri="{FF2B5EF4-FFF2-40B4-BE49-F238E27FC236}">
                <a16:creationId xmlns:a16="http://schemas.microsoft.com/office/drawing/2014/main" id="{CCBDCA63-2644-436F-8729-4D23598665D0}"/>
              </a:ext>
            </a:extLst>
          </p:cNvPr>
          <p:cNvSpPr/>
          <p:nvPr/>
        </p:nvSpPr>
        <p:spPr>
          <a:xfrm>
            <a:off x="2168640" y="4748647"/>
            <a:ext cx="3140149"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Euromonitor international, Blue Horizon</a:t>
            </a:r>
          </a:p>
        </p:txBody>
      </p:sp>
      <p:sp>
        <p:nvSpPr>
          <p:cNvPr id="17" name="Content Placeholder 3">
            <a:extLst>
              <a:ext uri="{FF2B5EF4-FFF2-40B4-BE49-F238E27FC236}">
                <a16:creationId xmlns:a16="http://schemas.microsoft.com/office/drawing/2014/main" id="{B797DA63-0373-469B-9F37-19332FF2143C}"/>
              </a:ext>
            </a:extLst>
          </p:cNvPr>
          <p:cNvSpPr txBox="1">
            <a:spLocks/>
          </p:cNvSpPr>
          <p:nvPr/>
        </p:nvSpPr>
        <p:spPr>
          <a:xfrm>
            <a:off x="373580" y="931858"/>
            <a:ext cx="8396839" cy="2738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300"/>
              </a:spcBef>
              <a:buFont typeface="Arial" panose="020B0604020202020204" pitchFamily="34" charset="0"/>
              <a:buNone/>
            </a:pPr>
            <a:r>
              <a:rPr lang="de-DE" sz="1200" b="1" dirty="0">
                <a:latin typeface="Mediolanum Sans" panose="00000506000000000000" pitchFamily="50" charset="0"/>
              </a:rPr>
              <a:t>Es gibt neben dem Tierschutz viele weitere Gründe für die Umstellung auf eine nachhaltigere Ernährung:</a:t>
            </a:r>
          </a:p>
        </p:txBody>
      </p:sp>
      <p:sp>
        <p:nvSpPr>
          <p:cNvPr id="18" name="Content Placeholder 3">
            <a:extLst>
              <a:ext uri="{FF2B5EF4-FFF2-40B4-BE49-F238E27FC236}">
                <a16:creationId xmlns:a16="http://schemas.microsoft.com/office/drawing/2014/main" id="{C590C3DD-C2E1-4D03-A3C7-4079932DBA8C}"/>
              </a:ext>
            </a:extLst>
          </p:cNvPr>
          <p:cNvSpPr txBox="1">
            <a:spLocks/>
          </p:cNvSpPr>
          <p:nvPr/>
        </p:nvSpPr>
        <p:spPr>
          <a:xfrm>
            <a:off x="373580" y="2595784"/>
            <a:ext cx="1727632" cy="785740"/>
          </a:xfrm>
          <a:prstGeom prst="rect">
            <a:avLst/>
          </a:prstGeom>
          <a:solidFill>
            <a:schemeClr val="accent2"/>
          </a:solid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dirty="0">
                <a:solidFill>
                  <a:schemeClr val="tx1"/>
                </a:solidFill>
                <a:latin typeface="Mediolanum Sans" panose="00000506000000000000" pitchFamily="50" charset="0"/>
              </a:rPr>
              <a:t>Gründe für eine milchfreie Ernährung im Jahr 2020</a:t>
            </a:r>
            <a:endParaRPr lang="en-IE" sz="1200" dirty="0">
              <a:solidFill>
                <a:schemeClr val="tx1"/>
              </a:solidFill>
              <a:latin typeface="Mediolanum Sans" panose="00000506000000000000" pitchFamily="50" charset="0"/>
            </a:endParaRPr>
          </a:p>
        </p:txBody>
      </p:sp>
      <p:sp>
        <p:nvSpPr>
          <p:cNvPr id="20" name="Slide Number Placeholder 2">
            <a:extLst>
              <a:ext uri="{FF2B5EF4-FFF2-40B4-BE49-F238E27FC236}">
                <a16:creationId xmlns:a16="http://schemas.microsoft.com/office/drawing/2014/main" id="{DAED0DE3-8B70-4669-83EE-27375259CC96}"/>
              </a:ext>
            </a:extLst>
          </p:cNvPr>
          <p:cNvSpPr>
            <a:spLocks noGrp="1"/>
          </p:cNvSpPr>
          <p:nvPr>
            <p:ph type="sldNum" sz="quarter" idx="12"/>
          </p:nvPr>
        </p:nvSpPr>
        <p:spPr>
          <a:xfrm>
            <a:off x="7986459" y="4571072"/>
            <a:ext cx="797541" cy="273844"/>
          </a:xfrm>
        </p:spPr>
        <p:txBody>
          <a:bodyPr/>
          <a:lstStyle/>
          <a:p>
            <a:fld id="{34792895-D8E1-4817-8F28-70423B694AB5}" type="slidenum">
              <a:rPr lang="en-IE" sz="800" smtClean="0">
                <a:latin typeface="Mediolanum Sans" panose="00000506000000000000" pitchFamily="50" charset="0"/>
              </a:rPr>
              <a:t>14</a:t>
            </a:fld>
            <a:endParaRPr lang="en-IE" sz="800" dirty="0">
              <a:latin typeface="Mediolanum Sans" panose="00000506000000000000" pitchFamily="50" charset="0"/>
            </a:endParaRPr>
          </a:p>
        </p:txBody>
      </p:sp>
      <p:sp>
        <p:nvSpPr>
          <p:cNvPr id="8" name="Content Placeholder 3">
            <a:extLst>
              <a:ext uri="{FF2B5EF4-FFF2-40B4-BE49-F238E27FC236}">
                <a16:creationId xmlns:a16="http://schemas.microsoft.com/office/drawing/2014/main" id="{B386B1A2-3928-4685-8A32-746AE70B7881}"/>
              </a:ext>
            </a:extLst>
          </p:cNvPr>
          <p:cNvSpPr txBox="1">
            <a:spLocks/>
          </p:cNvSpPr>
          <p:nvPr/>
        </p:nvSpPr>
        <p:spPr>
          <a:xfrm>
            <a:off x="1932708" y="1257422"/>
            <a:ext cx="2734542" cy="217947"/>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Gesunde Verdauung</a:t>
            </a:r>
            <a:endParaRPr lang="en-IE" sz="900" b="1" dirty="0">
              <a:solidFill>
                <a:srgbClr val="192B6D"/>
              </a:solidFill>
              <a:latin typeface="Mediolanum Sans" panose="00000506000000000000" pitchFamily="50" charset="0"/>
            </a:endParaRPr>
          </a:p>
        </p:txBody>
      </p:sp>
      <p:sp>
        <p:nvSpPr>
          <p:cNvPr id="9" name="Content Placeholder 3">
            <a:extLst>
              <a:ext uri="{FF2B5EF4-FFF2-40B4-BE49-F238E27FC236}">
                <a16:creationId xmlns:a16="http://schemas.microsoft.com/office/drawing/2014/main" id="{BC655E6D-09CA-4A1A-85DB-3BDB412F596B}"/>
              </a:ext>
            </a:extLst>
          </p:cNvPr>
          <p:cNvSpPr txBox="1">
            <a:spLocks/>
          </p:cNvSpPr>
          <p:nvPr/>
        </p:nvSpPr>
        <p:spPr>
          <a:xfrm>
            <a:off x="1932709" y="1481887"/>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Ich fühle mich gesünder</a:t>
            </a:r>
            <a:endParaRPr lang="en-IE" sz="900" b="1" dirty="0">
              <a:solidFill>
                <a:srgbClr val="192B6D"/>
              </a:solidFill>
              <a:latin typeface="Mediolanum Sans" panose="00000506000000000000" pitchFamily="50" charset="0"/>
            </a:endParaRPr>
          </a:p>
        </p:txBody>
      </p:sp>
      <p:sp>
        <p:nvSpPr>
          <p:cNvPr id="10" name="Content Placeholder 3">
            <a:extLst>
              <a:ext uri="{FF2B5EF4-FFF2-40B4-BE49-F238E27FC236}">
                <a16:creationId xmlns:a16="http://schemas.microsoft.com/office/drawing/2014/main" id="{7786DFE4-A321-4C36-ADF3-4C758A15BD18}"/>
              </a:ext>
            </a:extLst>
          </p:cNvPr>
          <p:cNvSpPr txBox="1">
            <a:spLocks/>
          </p:cNvSpPr>
          <p:nvPr/>
        </p:nvSpPr>
        <p:spPr>
          <a:xfrm>
            <a:off x="1932709" y="1718154"/>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Medizinischer Rat meines Arztes</a:t>
            </a:r>
            <a:endParaRPr lang="en-IE" sz="900" b="1" dirty="0">
              <a:solidFill>
                <a:srgbClr val="192B6D"/>
              </a:solidFill>
              <a:latin typeface="Mediolanum Sans" panose="00000506000000000000" pitchFamily="50" charset="0"/>
            </a:endParaRPr>
          </a:p>
        </p:txBody>
      </p:sp>
      <p:sp>
        <p:nvSpPr>
          <p:cNvPr id="11" name="Content Placeholder 3">
            <a:extLst>
              <a:ext uri="{FF2B5EF4-FFF2-40B4-BE49-F238E27FC236}">
                <a16:creationId xmlns:a16="http://schemas.microsoft.com/office/drawing/2014/main" id="{CD81001D-D5B7-4057-AE68-BA4B720BA47A}"/>
              </a:ext>
            </a:extLst>
          </p:cNvPr>
          <p:cNvSpPr txBox="1">
            <a:spLocks/>
          </p:cNvSpPr>
          <p:nvPr/>
        </p:nvSpPr>
        <p:spPr>
          <a:xfrm>
            <a:off x="1932709" y="1954421"/>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de-DE" sz="900" b="1" dirty="0">
                <a:solidFill>
                  <a:srgbClr val="192B6D"/>
                </a:solidFill>
                <a:latin typeface="Mediolanum Sans" panose="00000506000000000000" pitchFamily="50" charset="0"/>
              </a:rPr>
              <a:t>Die Ernährung passt zu meinem Lebensstil</a:t>
            </a:r>
            <a:endParaRPr lang="en-IE" sz="900" b="1" dirty="0">
              <a:solidFill>
                <a:srgbClr val="192B6D"/>
              </a:solidFill>
              <a:latin typeface="Mediolanum Sans" panose="00000506000000000000" pitchFamily="50" charset="0"/>
            </a:endParaRPr>
          </a:p>
        </p:txBody>
      </p:sp>
      <p:sp>
        <p:nvSpPr>
          <p:cNvPr id="12" name="Content Placeholder 3">
            <a:extLst>
              <a:ext uri="{FF2B5EF4-FFF2-40B4-BE49-F238E27FC236}">
                <a16:creationId xmlns:a16="http://schemas.microsoft.com/office/drawing/2014/main" id="{E6CCBAC9-8932-4A76-B6BF-25609CF9E4DE}"/>
              </a:ext>
            </a:extLst>
          </p:cNvPr>
          <p:cNvSpPr txBox="1">
            <a:spLocks/>
          </p:cNvSpPr>
          <p:nvPr/>
        </p:nvSpPr>
        <p:spPr>
          <a:xfrm>
            <a:off x="1932709" y="2190688"/>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Kontrolle der Gewichtsabnahme</a:t>
            </a:r>
            <a:endParaRPr lang="en-IE" sz="900" b="1" dirty="0">
              <a:solidFill>
                <a:srgbClr val="192B6D"/>
              </a:solidFill>
              <a:latin typeface="Mediolanum Sans" panose="00000506000000000000" pitchFamily="50" charset="0"/>
            </a:endParaRPr>
          </a:p>
        </p:txBody>
      </p:sp>
      <p:sp>
        <p:nvSpPr>
          <p:cNvPr id="13" name="Content Placeholder 3">
            <a:extLst>
              <a:ext uri="{FF2B5EF4-FFF2-40B4-BE49-F238E27FC236}">
                <a16:creationId xmlns:a16="http://schemas.microsoft.com/office/drawing/2014/main" id="{25A1499E-AF45-424E-9651-0BF80DCC9CAA}"/>
              </a:ext>
            </a:extLst>
          </p:cNvPr>
          <p:cNvSpPr txBox="1">
            <a:spLocks/>
          </p:cNvSpPr>
          <p:nvPr/>
        </p:nvSpPr>
        <p:spPr>
          <a:xfrm>
            <a:off x="1932709" y="2471165"/>
            <a:ext cx="2734540" cy="165051"/>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Verbesserung meiner Fitness</a:t>
            </a:r>
            <a:endParaRPr lang="en-IE" sz="900" b="1" dirty="0">
              <a:solidFill>
                <a:srgbClr val="192B6D"/>
              </a:solidFill>
              <a:latin typeface="Mediolanum Sans" panose="00000506000000000000" pitchFamily="50" charset="0"/>
            </a:endParaRPr>
          </a:p>
        </p:txBody>
      </p:sp>
      <p:sp>
        <p:nvSpPr>
          <p:cNvPr id="14" name="Content Placeholder 3">
            <a:extLst>
              <a:ext uri="{FF2B5EF4-FFF2-40B4-BE49-F238E27FC236}">
                <a16:creationId xmlns:a16="http://schemas.microsoft.com/office/drawing/2014/main" id="{CFC10350-1A1A-4FBD-9FEB-CB1868B42E59}"/>
              </a:ext>
            </a:extLst>
          </p:cNvPr>
          <p:cNvSpPr txBox="1">
            <a:spLocks/>
          </p:cNvSpPr>
          <p:nvPr/>
        </p:nvSpPr>
        <p:spPr>
          <a:xfrm>
            <a:off x="1932709" y="2657544"/>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de-DE" sz="900" b="1" dirty="0">
                <a:solidFill>
                  <a:srgbClr val="192B6D"/>
                </a:solidFill>
                <a:latin typeface="Mediolanum Sans" panose="00000506000000000000" pitchFamily="50" charset="0"/>
              </a:rPr>
              <a:t>Gelesen oder gehört, dass es gut für mich ist</a:t>
            </a:r>
            <a:endParaRPr lang="en-IE" sz="900" b="1" dirty="0">
              <a:solidFill>
                <a:srgbClr val="192B6D"/>
              </a:solidFill>
              <a:latin typeface="Mediolanum Sans" panose="00000506000000000000" pitchFamily="50" charset="0"/>
            </a:endParaRPr>
          </a:p>
        </p:txBody>
      </p:sp>
      <p:sp>
        <p:nvSpPr>
          <p:cNvPr id="15" name="Content Placeholder 3">
            <a:extLst>
              <a:ext uri="{FF2B5EF4-FFF2-40B4-BE49-F238E27FC236}">
                <a16:creationId xmlns:a16="http://schemas.microsoft.com/office/drawing/2014/main" id="{75F84476-D0AA-412B-A763-C330D27CC9C0}"/>
              </a:ext>
            </a:extLst>
          </p:cNvPr>
          <p:cNvSpPr txBox="1">
            <a:spLocks/>
          </p:cNvSpPr>
          <p:nvPr/>
        </p:nvSpPr>
        <p:spPr>
          <a:xfrm>
            <a:off x="1932708" y="2893307"/>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Verbesserung meines Aussehens</a:t>
            </a:r>
            <a:endParaRPr lang="en-IE" sz="900" b="1" dirty="0">
              <a:solidFill>
                <a:srgbClr val="192B6D"/>
              </a:solidFill>
              <a:latin typeface="Mediolanum Sans" panose="00000506000000000000" pitchFamily="50" charset="0"/>
            </a:endParaRPr>
          </a:p>
        </p:txBody>
      </p:sp>
      <p:sp>
        <p:nvSpPr>
          <p:cNvPr id="16" name="Content Placeholder 3">
            <a:extLst>
              <a:ext uri="{FF2B5EF4-FFF2-40B4-BE49-F238E27FC236}">
                <a16:creationId xmlns:a16="http://schemas.microsoft.com/office/drawing/2014/main" id="{28367910-8C58-4291-858F-0A10E8A7BDC6}"/>
              </a:ext>
            </a:extLst>
          </p:cNvPr>
          <p:cNvSpPr txBox="1">
            <a:spLocks/>
          </p:cNvSpPr>
          <p:nvPr/>
        </p:nvSpPr>
        <p:spPr>
          <a:xfrm>
            <a:off x="1932708" y="3129070"/>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Empfehlung aus den sozialen Medien</a:t>
            </a:r>
            <a:endParaRPr lang="en-IE" sz="900" b="1" dirty="0">
              <a:solidFill>
                <a:srgbClr val="192B6D"/>
              </a:solidFill>
              <a:latin typeface="Mediolanum Sans" panose="00000506000000000000" pitchFamily="50" charset="0"/>
            </a:endParaRPr>
          </a:p>
        </p:txBody>
      </p:sp>
      <p:sp>
        <p:nvSpPr>
          <p:cNvPr id="19" name="Content Placeholder 3">
            <a:extLst>
              <a:ext uri="{FF2B5EF4-FFF2-40B4-BE49-F238E27FC236}">
                <a16:creationId xmlns:a16="http://schemas.microsoft.com/office/drawing/2014/main" id="{36EE3065-F82E-498C-B359-FBC43FC66304}"/>
              </a:ext>
            </a:extLst>
          </p:cNvPr>
          <p:cNvSpPr txBox="1">
            <a:spLocks/>
          </p:cNvSpPr>
          <p:nvPr/>
        </p:nvSpPr>
        <p:spPr>
          <a:xfrm>
            <a:off x="1932708" y="3364833"/>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de-DE" sz="900" b="1" dirty="0">
                <a:solidFill>
                  <a:srgbClr val="192B6D"/>
                </a:solidFill>
                <a:latin typeface="Mediolanum Sans" panose="00000506000000000000" pitchFamily="50" charset="0"/>
              </a:rPr>
              <a:t>Meine Freunde/Bekannten machen eine Diät</a:t>
            </a:r>
            <a:endParaRPr lang="en-IE" sz="900" b="1" dirty="0">
              <a:solidFill>
                <a:srgbClr val="192B6D"/>
              </a:solidFill>
              <a:latin typeface="Mediolanum Sans" panose="00000506000000000000" pitchFamily="50" charset="0"/>
            </a:endParaRPr>
          </a:p>
        </p:txBody>
      </p:sp>
      <p:sp>
        <p:nvSpPr>
          <p:cNvPr id="21" name="Content Placeholder 3">
            <a:extLst>
              <a:ext uri="{FF2B5EF4-FFF2-40B4-BE49-F238E27FC236}">
                <a16:creationId xmlns:a16="http://schemas.microsoft.com/office/drawing/2014/main" id="{1A6F9507-D5D6-431E-BBC7-C8FCA5027F55}"/>
              </a:ext>
            </a:extLst>
          </p:cNvPr>
          <p:cNvSpPr txBox="1">
            <a:spLocks/>
          </p:cNvSpPr>
          <p:nvPr/>
        </p:nvSpPr>
        <p:spPr>
          <a:xfrm>
            <a:off x="1932708" y="3600596"/>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de-DE" sz="900" b="1" dirty="0">
                <a:solidFill>
                  <a:srgbClr val="192B6D"/>
                </a:solidFill>
                <a:latin typeface="Mediolanum Sans" panose="00000506000000000000" pitchFamily="50" charset="0"/>
              </a:rPr>
              <a:t>Empfehlung von Freunden oder Familie</a:t>
            </a:r>
            <a:endParaRPr lang="en-IE" sz="900" b="1" dirty="0">
              <a:solidFill>
                <a:srgbClr val="192B6D"/>
              </a:solidFill>
              <a:latin typeface="Mediolanum Sans" panose="00000506000000000000" pitchFamily="50" charset="0"/>
            </a:endParaRPr>
          </a:p>
        </p:txBody>
      </p:sp>
      <p:sp>
        <p:nvSpPr>
          <p:cNvPr id="22" name="Content Placeholder 3">
            <a:extLst>
              <a:ext uri="{FF2B5EF4-FFF2-40B4-BE49-F238E27FC236}">
                <a16:creationId xmlns:a16="http://schemas.microsoft.com/office/drawing/2014/main" id="{159E1E88-52D3-4F8A-BFDB-93EEDE86B7DE}"/>
              </a:ext>
            </a:extLst>
          </p:cNvPr>
          <p:cNvSpPr txBox="1">
            <a:spLocks/>
          </p:cNvSpPr>
          <p:nvPr/>
        </p:nvSpPr>
        <p:spPr>
          <a:xfrm>
            <a:off x="1353879" y="3833323"/>
            <a:ext cx="3313368"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de-DE" sz="900" b="1" dirty="0">
                <a:solidFill>
                  <a:srgbClr val="192B6D"/>
                </a:solidFill>
                <a:latin typeface="Mediolanum Sans" panose="00000506000000000000" pitchFamily="50" charset="0"/>
              </a:rPr>
              <a:t>Andere Familien-/Haushaltsangehörige machen eine Diät</a:t>
            </a:r>
            <a:endParaRPr lang="en-IE" sz="900" b="1" dirty="0">
              <a:solidFill>
                <a:srgbClr val="192B6D"/>
              </a:solidFill>
              <a:latin typeface="Mediolanum Sans" panose="00000506000000000000" pitchFamily="50" charset="0"/>
            </a:endParaRPr>
          </a:p>
        </p:txBody>
      </p:sp>
      <p:sp>
        <p:nvSpPr>
          <p:cNvPr id="23" name="Content Placeholder 3">
            <a:extLst>
              <a:ext uri="{FF2B5EF4-FFF2-40B4-BE49-F238E27FC236}">
                <a16:creationId xmlns:a16="http://schemas.microsoft.com/office/drawing/2014/main" id="{373E957C-A23C-4E0A-B462-06588ED6DC00}"/>
              </a:ext>
            </a:extLst>
          </p:cNvPr>
          <p:cNvSpPr txBox="1">
            <a:spLocks/>
          </p:cNvSpPr>
          <p:nvPr/>
        </p:nvSpPr>
        <p:spPr>
          <a:xfrm>
            <a:off x="1932707" y="4069086"/>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Tierschutz</a:t>
            </a:r>
            <a:endParaRPr lang="en-IE" sz="900" b="1" dirty="0">
              <a:solidFill>
                <a:srgbClr val="192B6D"/>
              </a:solidFill>
              <a:latin typeface="Mediolanum Sans" panose="00000506000000000000" pitchFamily="50" charset="0"/>
            </a:endParaRPr>
          </a:p>
        </p:txBody>
      </p:sp>
      <p:sp>
        <p:nvSpPr>
          <p:cNvPr id="24" name="Content Placeholder 3">
            <a:extLst>
              <a:ext uri="{FF2B5EF4-FFF2-40B4-BE49-F238E27FC236}">
                <a16:creationId xmlns:a16="http://schemas.microsoft.com/office/drawing/2014/main" id="{6D54B8B3-5B1F-4691-9108-B0B33AC0A80A}"/>
              </a:ext>
            </a:extLst>
          </p:cNvPr>
          <p:cNvSpPr txBox="1">
            <a:spLocks/>
          </p:cNvSpPr>
          <p:nvPr/>
        </p:nvSpPr>
        <p:spPr>
          <a:xfrm>
            <a:off x="1932707" y="4298546"/>
            <a:ext cx="27345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Font typeface="Arial" panose="020B0604020202020204" pitchFamily="34" charset="0"/>
              <a:buNone/>
            </a:pPr>
            <a:r>
              <a:rPr lang="en-US" sz="900" b="1" dirty="0">
                <a:solidFill>
                  <a:srgbClr val="192B6D"/>
                </a:solidFill>
                <a:latin typeface="Mediolanum Sans" panose="00000506000000000000" pitchFamily="50" charset="0"/>
              </a:rPr>
              <a:t>Umweltbelange</a:t>
            </a:r>
            <a:endParaRPr lang="en-IE" sz="900" b="1" dirty="0">
              <a:solidFill>
                <a:srgbClr val="192B6D"/>
              </a:solidFill>
              <a:latin typeface="Mediolanum Sans" panose="00000506000000000000" pitchFamily="50" charset="0"/>
            </a:endParaRPr>
          </a:p>
        </p:txBody>
      </p:sp>
      <p:sp>
        <p:nvSpPr>
          <p:cNvPr id="3" name="Rectangle 2">
            <a:extLst>
              <a:ext uri="{FF2B5EF4-FFF2-40B4-BE49-F238E27FC236}">
                <a16:creationId xmlns:a16="http://schemas.microsoft.com/office/drawing/2014/main" id="{37CC4F58-E8D2-4662-8448-65E2C2C5FB88}"/>
              </a:ext>
            </a:extLst>
          </p:cNvPr>
          <p:cNvSpPr/>
          <p:nvPr/>
        </p:nvSpPr>
        <p:spPr>
          <a:xfrm>
            <a:off x="2210232" y="1267331"/>
            <a:ext cx="5896495" cy="452299"/>
          </a:xfrm>
          <a:prstGeom prst="rect">
            <a:avLst/>
          </a:prstGeom>
          <a:noFill/>
          <a:ln w="57150">
            <a:solidFill>
              <a:srgbClr val="13A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6" name="Rectangle 25">
            <a:extLst>
              <a:ext uri="{FF2B5EF4-FFF2-40B4-BE49-F238E27FC236}">
                <a16:creationId xmlns:a16="http://schemas.microsoft.com/office/drawing/2014/main" id="{BD03F414-FBA3-4E40-B917-CF906DD8A1FB}"/>
              </a:ext>
            </a:extLst>
          </p:cNvPr>
          <p:cNvSpPr/>
          <p:nvPr/>
        </p:nvSpPr>
        <p:spPr>
          <a:xfrm>
            <a:off x="2210232" y="4088725"/>
            <a:ext cx="5896495" cy="42553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7" name="Title 1">
            <a:extLst>
              <a:ext uri="{FF2B5EF4-FFF2-40B4-BE49-F238E27FC236}">
                <a16:creationId xmlns:a16="http://schemas.microsoft.com/office/drawing/2014/main" id="{1564E9D3-36E1-4E5D-B96A-9D321FE6C38C}"/>
              </a:ext>
            </a:extLst>
          </p:cNvPr>
          <p:cNvSpPr txBox="1">
            <a:spLocks/>
          </p:cNvSpPr>
          <p:nvPr/>
        </p:nvSpPr>
        <p:spPr>
          <a:xfrm>
            <a:off x="360000" y="80356"/>
            <a:ext cx="6613078" cy="4725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a:rPr>
              <a:t>2. Soziale Faktoren</a:t>
            </a:r>
            <a:br>
              <a:rPr lang="en-IE" sz="1800" dirty="0">
                <a:latin typeface="Mediolanum Sans" panose="00000506000000000000" pitchFamily="50" charset="0"/>
              </a:rPr>
            </a:br>
            <a:r>
              <a:rPr lang="en-IE" sz="1800" dirty="0">
                <a:latin typeface="Mediolanum Sans"/>
              </a:rPr>
              <a:t>Übergang zu nachhaltigeren Verhaltensweisen</a:t>
            </a:r>
          </a:p>
        </p:txBody>
      </p:sp>
    </p:spTree>
    <p:extLst>
      <p:ext uri="{BB962C8B-B14F-4D97-AF65-F5344CB8AC3E}">
        <p14:creationId xmlns:p14="http://schemas.microsoft.com/office/powerpoint/2010/main" val="319015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CBDCA63-2644-436F-8729-4D23598665D0}"/>
              </a:ext>
            </a:extLst>
          </p:cNvPr>
          <p:cNvSpPr/>
          <p:nvPr/>
        </p:nvSpPr>
        <p:spPr>
          <a:xfrm>
            <a:off x="900063" y="4506850"/>
            <a:ext cx="3140149"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BlackRock, Statista 31.10.2021</a:t>
            </a:r>
          </a:p>
        </p:txBody>
      </p:sp>
      <p:graphicFrame>
        <p:nvGraphicFramePr>
          <p:cNvPr id="16" name="Chart 15">
            <a:extLst>
              <a:ext uri="{FF2B5EF4-FFF2-40B4-BE49-F238E27FC236}">
                <a16:creationId xmlns:a16="http://schemas.microsoft.com/office/drawing/2014/main" id="{DB2A32E2-321D-4016-B5E0-C96576B611C7}"/>
              </a:ext>
            </a:extLst>
          </p:cNvPr>
          <p:cNvGraphicFramePr>
            <a:graphicFrameLocks/>
          </p:cNvGraphicFramePr>
          <p:nvPr>
            <p:extLst>
              <p:ext uri="{D42A27DB-BD31-4B8C-83A1-F6EECF244321}">
                <p14:modId xmlns:p14="http://schemas.microsoft.com/office/powerpoint/2010/main" val="3593603820"/>
              </p:ext>
            </p:extLst>
          </p:nvPr>
        </p:nvGraphicFramePr>
        <p:xfrm>
          <a:off x="360000" y="839405"/>
          <a:ext cx="3503163" cy="308735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024C16F-F1C2-4BE6-9FAD-0100BAE892AE}"/>
              </a:ext>
            </a:extLst>
          </p:cNvPr>
          <p:cNvSpPr txBox="1"/>
          <p:nvPr/>
        </p:nvSpPr>
        <p:spPr>
          <a:xfrm>
            <a:off x="605985" y="876001"/>
            <a:ext cx="3031035" cy="246221"/>
          </a:xfrm>
          <a:prstGeom prst="rect">
            <a:avLst/>
          </a:prstGeom>
          <a:noFill/>
        </p:spPr>
        <p:txBody>
          <a:bodyPr wrap="square" rtlCol="0" anchor="ctr">
            <a:spAutoFit/>
          </a:bodyPr>
          <a:lstStyle/>
          <a:p>
            <a:pPr algn="ctr"/>
            <a:r>
              <a:rPr lang="de-DE" sz="1000" b="1" dirty="0">
                <a:solidFill>
                  <a:schemeClr val="bg2"/>
                </a:solidFill>
                <a:latin typeface="Mediolanum Sans" panose="00000506000000000000" pitchFamily="50" charset="0"/>
              </a:rPr>
              <a:t>Umsatz mit Bio-Lebensmitteln weltweit (Mrd. $)</a:t>
            </a:r>
            <a:endParaRPr lang="en-IE" sz="1000" b="1" dirty="0">
              <a:solidFill>
                <a:schemeClr val="bg2"/>
              </a:solidFill>
              <a:latin typeface="Mediolanum Sans" panose="00000506000000000000" pitchFamily="50" charset="0"/>
            </a:endParaRPr>
          </a:p>
        </p:txBody>
      </p:sp>
      <p:cxnSp>
        <p:nvCxnSpPr>
          <p:cNvPr id="12" name="Straight Arrow Connector 11">
            <a:extLst>
              <a:ext uri="{FF2B5EF4-FFF2-40B4-BE49-F238E27FC236}">
                <a16:creationId xmlns:a16="http://schemas.microsoft.com/office/drawing/2014/main" id="{57A5066A-DCD2-4BA7-B37C-C2F8A51D3B30}"/>
              </a:ext>
            </a:extLst>
          </p:cNvPr>
          <p:cNvCxnSpPr>
            <a:cxnSpLocks/>
          </p:cNvCxnSpPr>
          <p:nvPr/>
        </p:nvCxnSpPr>
        <p:spPr>
          <a:xfrm flipV="1">
            <a:off x="739981" y="1380938"/>
            <a:ext cx="2743200" cy="1761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2F2047EA-B375-4FEC-AF3B-3EDA36602CBA}"/>
              </a:ext>
            </a:extLst>
          </p:cNvPr>
          <p:cNvSpPr/>
          <p:nvPr/>
        </p:nvSpPr>
        <p:spPr>
          <a:xfrm>
            <a:off x="1753019" y="2051723"/>
            <a:ext cx="793535" cy="420358"/>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000" b="1" dirty="0">
                <a:solidFill>
                  <a:schemeClr val="bg2"/>
                </a:solidFill>
                <a:latin typeface="Mediolanum Sans" panose="00000506000000000000" pitchFamily="50" charset="0"/>
              </a:rPr>
              <a:t>10 % p.a.</a:t>
            </a:r>
          </a:p>
        </p:txBody>
      </p:sp>
      <p:graphicFrame>
        <p:nvGraphicFramePr>
          <p:cNvPr id="24" name="Chart 23">
            <a:extLst>
              <a:ext uri="{FF2B5EF4-FFF2-40B4-BE49-F238E27FC236}">
                <a16:creationId xmlns:a16="http://schemas.microsoft.com/office/drawing/2014/main" id="{12BC3053-0751-4417-A8F7-1264E58FE34D}"/>
              </a:ext>
            </a:extLst>
          </p:cNvPr>
          <p:cNvGraphicFramePr>
            <a:graphicFrameLocks/>
          </p:cNvGraphicFramePr>
          <p:nvPr>
            <p:extLst>
              <p:ext uri="{D42A27DB-BD31-4B8C-83A1-F6EECF244321}">
                <p14:modId xmlns:p14="http://schemas.microsoft.com/office/powerpoint/2010/main" val="478099674"/>
              </p:ext>
            </p:extLst>
          </p:nvPr>
        </p:nvGraphicFramePr>
        <p:xfrm>
          <a:off x="4994796" y="839405"/>
          <a:ext cx="3503163" cy="3087357"/>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Connector: Elbow 35">
            <a:extLst>
              <a:ext uri="{FF2B5EF4-FFF2-40B4-BE49-F238E27FC236}">
                <a16:creationId xmlns:a16="http://schemas.microsoft.com/office/drawing/2014/main" id="{AF613D8F-324D-4A33-927A-D306008CBBCD}"/>
              </a:ext>
            </a:extLst>
          </p:cNvPr>
          <p:cNvCxnSpPr>
            <a:cxnSpLocks/>
          </p:cNvCxnSpPr>
          <p:nvPr/>
        </p:nvCxnSpPr>
        <p:spPr>
          <a:xfrm flipV="1">
            <a:off x="6122670" y="1284252"/>
            <a:ext cx="1491257" cy="678472"/>
          </a:xfrm>
          <a:prstGeom prst="bentConnector3">
            <a:avLst>
              <a:gd name="adj1" fmla="val 180"/>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931D036-E325-4A8F-8244-8826EDE97ED2}"/>
              </a:ext>
            </a:extLst>
          </p:cNvPr>
          <p:cNvCxnSpPr>
            <a:cxnSpLocks/>
          </p:cNvCxnSpPr>
          <p:nvPr/>
        </p:nvCxnSpPr>
        <p:spPr>
          <a:xfrm>
            <a:off x="7613927" y="1284252"/>
            <a:ext cx="0" cy="17867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DE6C934-938B-40A2-B4F3-870D1C9917EE}"/>
              </a:ext>
            </a:extLst>
          </p:cNvPr>
          <p:cNvSpPr txBox="1"/>
          <p:nvPr/>
        </p:nvSpPr>
        <p:spPr>
          <a:xfrm>
            <a:off x="3863164" y="876107"/>
            <a:ext cx="5143676" cy="246221"/>
          </a:xfrm>
          <a:prstGeom prst="rect">
            <a:avLst/>
          </a:prstGeom>
          <a:noFill/>
        </p:spPr>
        <p:txBody>
          <a:bodyPr wrap="square" rtlCol="0" anchor="ctr">
            <a:spAutoFit/>
          </a:bodyPr>
          <a:lstStyle/>
          <a:p>
            <a:pPr algn="ctr"/>
            <a:r>
              <a:rPr lang="de-DE" sz="1000" b="1" dirty="0">
                <a:solidFill>
                  <a:schemeClr val="bg2"/>
                </a:solidFill>
                <a:latin typeface="Mediolanum Sans" panose="00000506000000000000" pitchFamily="50" charset="0"/>
              </a:rPr>
              <a:t>Wert des globalen Marktes für Gesundheits- und Wellness-Lebensmittel (Mrd. $)</a:t>
            </a:r>
            <a:endParaRPr lang="en-IE" sz="1000" b="1" dirty="0">
              <a:solidFill>
                <a:schemeClr val="bg2"/>
              </a:solidFill>
              <a:latin typeface="Mediolanum Sans" panose="00000506000000000000" pitchFamily="50" charset="0"/>
            </a:endParaRPr>
          </a:p>
        </p:txBody>
      </p:sp>
      <p:sp>
        <p:nvSpPr>
          <p:cNvPr id="57" name="Oval 56">
            <a:extLst>
              <a:ext uri="{FF2B5EF4-FFF2-40B4-BE49-F238E27FC236}">
                <a16:creationId xmlns:a16="http://schemas.microsoft.com/office/drawing/2014/main" id="{A321C4E9-1A64-4ABF-B3FB-E741E1006991}"/>
              </a:ext>
            </a:extLst>
          </p:cNvPr>
          <p:cNvSpPr/>
          <p:nvPr/>
        </p:nvSpPr>
        <p:spPr>
          <a:xfrm>
            <a:off x="6533081" y="1126142"/>
            <a:ext cx="677694" cy="319151"/>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IE" sz="1100" b="1" dirty="0">
                <a:solidFill>
                  <a:schemeClr val="bg2"/>
                </a:solidFill>
                <a:latin typeface="Mediolanum Sans" panose="00000506000000000000" pitchFamily="50" charset="0"/>
              </a:rPr>
              <a:t>36 %</a:t>
            </a:r>
          </a:p>
        </p:txBody>
      </p:sp>
      <p:sp>
        <p:nvSpPr>
          <p:cNvPr id="72" name="Content Placeholder 3">
            <a:extLst>
              <a:ext uri="{FF2B5EF4-FFF2-40B4-BE49-F238E27FC236}">
                <a16:creationId xmlns:a16="http://schemas.microsoft.com/office/drawing/2014/main" id="{CE169DA3-6821-473E-9882-47B849613119}"/>
              </a:ext>
            </a:extLst>
          </p:cNvPr>
          <p:cNvSpPr txBox="1">
            <a:spLocks/>
          </p:cNvSpPr>
          <p:nvPr/>
        </p:nvSpPr>
        <p:spPr>
          <a:xfrm>
            <a:off x="687572" y="3965055"/>
            <a:ext cx="7515087" cy="451283"/>
          </a:xfrm>
          <a:prstGeom prst="rect">
            <a:avLst/>
          </a:prstGeom>
          <a:solidFill>
            <a:schemeClr val="bg2"/>
          </a:solidFill>
        </p:spPr>
        <p:txBody>
          <a:bodyPr lIns="91440" tIns="45720" rIns="91440" bIns="4572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000" dirty="0">
                <a:solidFill>
                  <a:schemeClr val="tx1"/>
                </a:solidFill>
                <a:latin typeface="Mediolanum Sans" panose="00000506000000000000" pitchFamily="50" charset="0"/>
              </a:rPr>
              <a:t>Der Markt für nachhaltige Lebensmittel ist in den letzten Jahren stark gewachsen, und dieser Trend wird voraussichtlich anhalten.</a:t>
            </a:r>
            <a:endParaRPr lang="en-IE" sz="1000" dirty="0">
              <a:solidFill>
                <a:schemeClr val="tx1"/>
              </a:solidFill>
              <a:latin typeface="Mediolanum Sans" panose="00000506000000000000" pitchFamily="50" charset="0"/>
            </a:endParaRPr>
          </a:p>
        </p:txBody>
      </p:sp>
      <p:sp>
        <p:nvSpPr>
          <p:cNvPr id="17" name="Slide Number Placeholder 2">
            <a:extLst>
              <a:ext uri="{FF2B5EF4-FFF2-40B4-BE49-F238E27FC236}">
                <a16:creationId xmlns:a16="http://schemas.microsoft.com/office/drawing/2014/main" id="{10F7FA78-89E9-43F5-B130-8A4697852F45}"/>
              </a:ext>
            </a:extLst>
          </p:cNvPr>
          <p:cNvSpPr>
            <a:spLocks noGrp="1"/>
          </p:cNvSpPr>
          <p:nvPr>
            <p:ph type="sldNum" sz="quarter" idx="12"/>
          </p:nvPr>
        </p:nvSpPr>
        <p:spPr>
          <a:xfrm>
            <a:off x="7986459" y="4571072"/>
            <a:ext cx="797541" cy="273844"/>
          </a:xfrm>
        </p:spPr>
        <p:txBody>
          <a:bodyPr/>
          <a:lstStyle/>
          <a:p>
            <a:fld id="{34792895-D8E1-4817-8F28-70423B694AB5}" type="slidenum">
              <a:rPr lang="en-IE" sz="800" smtClean="0">
                <a:latin typeface="Mediolanum Sans" panose="00000506000000000000" pitchFamily="50" charset="0"/>
              </a:rPr>
              <a:t>15</a:t>
            </a:fld>
            <a:endParaRPr lang="en-IE" sz="800" dirty="0">
              <a:latin typeface="Mediolanum Sans" panose="00000506000000000000" pitchFamily="50" charset="0"/>
            </a:endParaRPr>
          </a:p>
        </p:txBody>
      </p:sp>
      <p:sp>
        <p:nvSpPr>
          <p:cNvPr id="18" name="Title 1">
            <a:extLst>
              <a:ext uri="{FF2B5EF4-FFF2-40B4-BE49-F238E27FC236}">
                <a16:creationId xmlns:a16="http://schemas.microsoft.com/office/drawing/2014/main" id="{0D19E0D1-852A-435A-9497-F338CF798268}"/>
              </a:ext>
            </a:extLst>
          </p:cNvPr>
          <p:cNvSpPr txBox="1">
            <a:spLocks/>
          </p:cNvSpPr>
          <p:nvPr/>
        </p:nvSpPr>
        <p:spPr>
          <a:xfrm>
            <a:off x="360000" y="80356"/>
            <a:ext cx="6613078" cy="4725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a:rPr>
              <a:t>3. Wirtschaftliche Chancen</a:t>
            </a:r>
          </a:p>
          <a:p>
            <a:pPr>
              <a:lnSpc>
                <a:spcPct val="100000"/>
              </a:lnSpc>
            </a:pPr>
            <a:r>
              <a:rPr lang="en-IE" sz="1800" dirty="0">
                <a:latin typeface="Mediolanum Sans"/>
              </a:rPr>
              <a:t>Ein wachsender Markt</a:t>
            </a:r>
          </a:p>
        </p:txBody>
      </p:sp>
    </p:spTree>
    <p:extLst>
      <p:ext uri="{BB962C8B-B14F-4D97-AF65-F5344CB8AC3E}">
        <p14:creationId xmlns:p14="http://schemas.microsoft.com/office/powerpoint/2010/main" val="177165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5E3AB65-6CBE-67F5-0989-C10829E2F3CC}"/>
              </a:ext>
            </a:extLst>
          </p:cNvPr>
          <p:cNvSpPr/>
          <p:nvPr/>
        </p:nvSpPr>
        <p:spPr>
          <a:xfrm>
            <a:off x="3893821" y="1333501"/>
            <a:ext cx="5090160" cy="344864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9" name="Rectangle 28">
            <a:extLst>
              <a:ext uri="{FF2B5EF4-FFF2-40B4-BE49-F238E27FC236}">
                <a16:creationId xmlns:a16="http://schemas.microsoft.com/office/drawing/2014/main" id="{CCBDCA63-2644-436F-8729-4D23598665D0}"/>
              </a:ext>
            </a:extLst>
          </p:cNvPr>
          <p:cNvSpPr/>
          <p:nvPr/>
        </p:nvSpPr>
        <p:spPr>
          <a:xfrm>
            <a:off x="360000" y="4928056"/>
            <a:ext cx="3140149"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a:t>
            </a:r>
            <a:r>
              <a:rPr lang="en-IE" sz="800" dirty="0">
                <a:latin typeface="Mediolanum Sans" panose="00000506000000000000" pitchFamily="50" charset="0"/>
                <a:hlinkClick r:id="rId3"/>
              </a:rPr>
              <a:t>Sustainability | Nestlé Global (nestle.com)</a:t>
            </a:r>
            <a:endParaRPr lang="en-IE" sz="800" dirty="0">
              <a:solidFill>
                <a:srgbClr val="192D6E"/>
              </a:solidFill>
              <a:latin typeface="Mediolanum Sans" panose="00000506000000000000" pitchFamily="50" charset="0"/>
              <a:cs typeface="Arial"/>
            </a:endParaRPr>
          </a:p>
        </p:txBody>
      </p:sp>
      <p:sp>
        <p:nvSpPr>
          <p:cNvPr id="18" name="Title 1">
            <a:extLst>
              <a:ext uri="{FF2B5EF4-FFF2-40B4-BE49-F238E27FC236}">
                <a16:creationId xmlns:a16="http://schemas.microsoft.com/office/drawing/2014/main" id="{0D19E0D1-852A-435A-9497-F338CF798268}"/>
              </a:ext>
            </a:extLst>
          </p:cNvPr>
          <p:cNvSpPr txBox="1">
            <a:spLocks/>
          </p:cNvSpPr>
          <p:nvPr/>
        </p:nvSpPr>
        <p:spPr>
          <a:xfrm>
            <a:off x="360000" y="80356"/>
            <a:ext cx="6613078" cy="707435"/>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de-DE" sz="1800" dirty="0">
                <a:latin typeface="Mediolanum Sans" panose="00000506000000000000" pitchFamily="50" charset="0"/>
              </a:rPr>
              <a:t>Wirtschaftliche Chancen</a:t>
            </a:r>
            <a:br>
              <a:rPr lang="de-DE" sz="1800" dirty="0">
                <a:latin typeface="Mediolanum Sans" panose="00000506000000000000" pitchFamily="50" charset="0"/>
              </a:rPr>
            </a:br>
            <a:r>
              <a:rPr lang="de-DE" sz="1800" dirty="0">
                <a:latin typeface="Mediolanum Sans" panose="00000506000000000000" pitchFamily="50" charset="0"/>
              </a:rPr>
              <a:t>Beispiel: </a:t>
            </a:r>
            <a:r>
              <a:rPr lang="en-IE" sz="1800" dirty="0">
                <a:latin typeface="Mediolanum Sans" panose="00000506000000000000" pitchFamily="50" charset="0"/>
              </a:rPr>
              <a:t>Nestlé</a:t>
            </a:r>
          </a:p>
        </p:txBody>
      </p:sp>
      <p:pic>
        <p:nvPicPr>
          <p:cNvPr id="2056" name="Picture 8">
            <a:extLst>
              <a:ext uri="{FF2B5EF4-FFF2-40B4-BE49-F238E27FC236}">
                <a16:creationId xmlns:a16="http://schemas.microsoft.com/office/drawing/2014/main" id="{3994B92C-3433-791A-B88A-2F8A9C1CA8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4924" y="1456888"/>
            <a:ext cx="975356" cy="9753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16C54C6D-5289-757F-251E-9D569AC772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51719" y="1402292"/>
            <a:ext cx="1029952" cy="10299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evissima">
            <a:extLst>
              <a:ext uri="{FF2B5EF4-FFF2-40B4-BE49-F238E27FC236}">
                <a16:creationId xmlns:a16="http://schemas.microsoft.com/office/drawing/2014/main" id="{06A13EED-9F13-4C79-3119-E729F141DCC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32435" y="2598255"/>
            <a:ext cx="1029952" cy="1029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4457DD4-D092-0EA1-A19E-F05A2F6FDF2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50179" y="2681239"/>
            <a:ext cx="952500" cy="952500"/>
          </a:xfrm>
          <a:prstGeom prst="rect">
            <a:avLst/>
          </a:prstGeom>
          <a:noFill/>
          <a:ln>
            <a:solidFill>
              <a:schemeClr val="tx1">
                <a:lumMod val="95000"/>
              </a:schemeClr>
            </a:solidFill>
          </a:ln>
          <a:extLst>
            <a:ext uri="{909E8E84-426E-40DD-AFC4-6F175D3DCCD1}">
              <a14:hiddenFill xmlns:a14="http://schemas.microsoft.com/office/drawing/2010/main">
                <a:solidFill>
                  <a:srgbClr val="FFFFFF"/>
                </a:solidFill>
              </a14:hiddenFill>
            </a:ext>
          </a:extLst>
        </p:spPr>
      </p:pic>
      <p:pic>
        <p:nvPicPr>
          <p:cNvPr id="2064" name="Picture 16" descr="Cheerios">
            <a:extLst>
              <a:ext uri="{FF2B5EF4-FFF2-40B4-BE49-F238E27FC236}">
                <a16:creationId xmlns:a16="http://schemas.microsoft.com/office/drawing/2014/main" id="{0ECBE229-67FA-1CE2-38DC-B72D0B2512A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26960" y="148736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KitKat">
            <a:extLst>
              <a:ext uri="{FF2B5EF4-FFF2-40B4-BE49-F238E27FC236}">
                <a16:creationId xmlns:a16="http://schemas.microsoft.com/office/drawing/2014/main" id="{0CE9E88E-B738-92D5-2F2F-92875AE036A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50179" y="1456888"/>
            <a:ext cx="952499" cy="9524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1F0B2FA-71E6-E0C2-B35C-3C54013980B8}"/>
              </a:ext>
            </a:extLst>
          </p:cNvPr>
          <p:cNvGrpSpPr/>
          <p:nvPr/>
        </p:nvGrpSpPr>
        <p:grpSpPr>
          <a:xfrm>
            <a:off x="6557087" y="2744601"/>
            <a:ext cx="802657" cy="852968"/>
            <a:chOff x="6452211" y="2880832"/>
            <a:chExt cx="802657" cy="852968"/>
          </a:xfrm>
        </p:grpSpPr>
        <p:pic>
          <p:nvPicPr>
            <p:cNvPr id="2068" name="Picture 20">
              <a:extLst>
                <a:ext uri="{FF2B5EF4-FFF2-40B4-BE49-F238E27FC236}">
                  <a16:creationId xmlns:a16="http://schemas.microsoft.com/office/drawing/2014/main" id="{31ABB23D-9915-BEB5-8D2B-9A5C3EBEBF9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52211" y="2880832"/>
              <a:ext cx="802656" cy="80265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6EFBFFA-68B3-24A1-7BA1-D2CFDA66FAF1}"/>
                </a:ext>
              </a:extLst>
            </p:cNvPr>
            <p:cNvSpPr txBox="1">
              <a:spLocks/>
            </p:cNvSpPr>
            <p:nvPr/>
          </p:nvSpPr>
          <p:spPr>
            <a:xfrm>
              <a:off x="6452211" y="3395245"/>
              <a:ext cx="802657"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sz="900" b="1" dirty="0">
                  <a:solidFill>
                    <a:schemeClr val="tx1"/>
                  </a:solidFill>
                  <a:latin typeface="Mediolanum Sans" panose="00000506000000000000" pitchFamily="50" charset="0"/>
                </a:rPr>
                <a:t>Nespresso</a:t>
              </a:r>
              <a:endParaRPr lang="en-IE" sz="900" b="1" dirty="0">
                <a:solidFill>
                  <a:schemeClr val="tx1"/>
                </a:solidFill>
                <a:latin typeface="Mediolanum Sans" panose="00000506000000000000" pitchFamily="50" charset="0"/>
              </a:endParaRPr>
            </a:p>
          </p:txBody>
        </p:sp>
      </p:grpSp>
      <p:pic>
        <p:nvPicPr>
          <p:cNvPr id="2070" name="Picture 22" descr="Nestlé Ice Cream">
            <a:extLst>
              <a:ext uri="{FF2B5EF4-FFF2-40B4-BE49-F238E27FC236}">
                <a16:creationId xmlns:a16="http://schemas.microsoft.com/office/drawing/2014/main" id="{7CE60E5D-7631-C341-FE60-866AAD7B274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6514" y="376634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F6192C62-5AB6-AD37-C1D5-26E76B51BE3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30363" y="3819683"/>
            <a:ext cx="845820" cy="84582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Acqua Panna">
            <a:extLst>
              <a:ext uri="{FF2B5EF4-FFF2-40B4-BE49-F238E27FC236}">
                <a16:creationId xmlns:a16="http://schemas.microsoft.com/office/drawing/2014/main" id="{71DA7407-8EA9-6DF7-9452-76D00B286D1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095750" y="265703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Marxist Guide to Nestlé - LookLeft">
            <a:extLst>
              <a:ext uri="{FF2B5EF4-FFF2-40B4-BE49-F238E27FC236}">
                <a16:creationId xmlns:a16="http://schemas.microsoft.com/office/drawing/2014/main" id="{910E366C-D6A8-6F4A-5A41-E51880EE0FC9}"/>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5054" r="5423"/>
          <a:stretch/>
        </p:blipFill>
        <p:spPr bwMode="auto">
          <a:xfrm>
            <a:off x="7180284" y="97150"/>
            <a:ext cx="1239207" cy="1132291"/>
          </a:xfrm>
          <a:prstGeom prst="rect">
            <a:avLst/>
          </a:prstGeom>
          <a:noFill/>
          <a:ln>
            <a:solidFill>
              <a:schemeClr val="tx1">
                <a:lumMod val="95000"/>
              </a:schemeClr>
            </a:solidFill>
          </a:ln>
          <a:extLst>
            <a:ext uri="{909E8E84-426E-40DD-AFC4-6F175D3DCCD1}">
              <a14:hiddenFill xmlns:a14="http://schemas.microsoft.com/office/drawing/2010/main">
                <a:solidFill>
                  <a:srgbClr val="FFFFFF"/>
                </a:solidFill>
              </a14:hiddenFill>
            </a:ext>
          </a:extLst>
        </p:spPr>
      </p:pic>
      <p:pic>
        <p:nvPicPr>
          <p:cNvPr id="2080" name="Picture 32" descr="Nescafé">
            <a:extLst>
              <a:ext uri="{FF2B5EF4-FFF2-40B4-BE49-F238E27FC236}">
                <a16:creationId xmlns:a16="http://schemas.microsoft.com/office/drawing/2014/main" id="{783AEECC-B458-63F5-6FFC-986212D1731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799888" y="375932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EC8EC8-5834-D580-5593-55AD48E9EE42}"/>
              </a:ext>
            </a:extLst>
          </p:cNvPr>
          <p:cNvSpPr/>
          <p:nvPr/>
        </p:nvSpPr>
        <p:spPr>
          <a:xfrm>
            <a:off x="359998" y="1333501"/>
            <a:ext cx="3378151" cy="96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latin typeface="Mediolanum Sans" panose="00000506000000000000" pitchFamily="50" charset="0"/>
              </a:rPr>
              <a:t>4 Mio. Tonnen</a:t>
            </a:r>
          </a:p>
          <a:p>
            <a:r>
              <a:rPr lang="de-DE" sz="1200" dirty="0">
                <a:latin typeface="Mediolanum Sans" panose="00000506000000000000" pitchFamily="50" charset="0"/>
              </a:rPr>
              <a:t>Treibhausgasemissionen wurden durch Nestlé-Projekte eingespart</a:t>
            </a:r>
            <a:endParaRPr lang="en-IE" sz="1200" dirty="0">
              <a:latin typeface="Mediolanum Sans" panose="00000506000000000000" pitchFamily="50" charset="0"/>
            </a:endParaRPr>
          </a:p>
        </p:txBody>
      </p:sp>
      <p:sp>
        <p:nvSpPr>
          <p:cNvPr id="8" name="Rectangle 7">
            <a:extLst>
              <a:ext uri="{FF2B5EF4-FFF2-40B4-BE49-F238E27FC236}">
                <a16:creationId xmlns:a16="http://schemas.microsoft.com/office/drawing/2014/main" id="{EC2576BA-330F-FA2B-DD83-72673A67DC31}"/>
              </a:ext>
            </a:extLst>
          </p:cNvPr>
          <p:cNvSpPr/>
          <p:nvPr/>
        </p:nvSpPr>
        <p:spPr>
          <a:xfrm>
            <a:off x="359998" y="2576592"/>
            <a:ext cx="3378151" cy="9624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latin typeface="Mediolanum Sans" panose="00000506000000000000" pitchFamily="50" charset="0"/>
              </a:rPr>
              <a:t>124,6 Milliarden</a:t>
            </a:r>
          </a:p>
          <a:p>
            <a:r>
              <a:rPr lang="de-DE" sz="1200" dirty="0">
                <a:latin typeface="Mediolanum Sans" panose="00000506000000000000" pitchFamily="50" charset="0"/>
              </a:rPr>
              <a:t>erschwingliche Essensportionen mit Mikronährstoffanreicherung</a:t>
            </a:r>
          </a:p>
        </p:txBody>
      </p:sp>
      <p:sp>
        <p:nvSpPr>
          <p:cNvPr id="9" name="Rectangle 8">
            <a:extLst>
              <a:ext uri="{FF2B5EF4-FFF2-40B4-BE49-F238E27FC236}">
                <a16:creationId xmlns:a16="http://schemas.microsoft.com/office/drawing/2014/main" id="{B8B9F5E4-CDAE-9955-5EFE-FEC51892F5D9}"/>
              </a:ext>
            </a:extLst>
          </p:cNvPr>
          <p:cNvSpPr/>
          <p:nvPr/>
        </p:nvSpPr>
        <p:spPr>
          <a:xfrm>
            <a:off x="359998" y="3819683"/>
            <a:ext cx="3378151" cy="962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latin typeface="Mediolanum Sans" panose="00000506000000000000" pitchFamily="50" charset="0"/>
              </a:rPr>
              <a:t>1,44 Millionen</a:t>
            </a:r>
          </a:p>
          <a:p>
            <a:r>
              <a:rPr lang="de-DE" sz="1200" dirty="0">
                <a:latin typeface="Mediolanum Sans" panose="00000506000000000000" pitchFamily="50" charset="0"/>
              </a:rPr>
              <a:t>junge Menschen weltweit mit wirtschaftlichen Entwicklungschancen dank der Initiative Nestlé needs YOUth</a:t>
            </a:r>
            <a:endParaRPr lang="en-IE" sz="1200" dirty="0">
              <a:latin typeface="Mediolanum Sans" panose="00000506000000000000" pitchFamily="50" charset="0"/>
            </a:endParaRPr>
          </a:p>
        </p:txBody>
      </p:sp>
      <p:pic>
        <p:nvPicPr>
          <p:cNvPr id="2082" name="Picture 34">
            <a:extLst>
              <a:ext uri="{FF2B5EF4-FFF2-40B4-BE49-F238E27FC236}">
                <a16:creationId xmlns:a16="http://schemas.microsoft.com/office/drawing/2014/main" id="{0B75A5E6-A3EA-3598-A013-8F089BEDC593}"/>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6334924" y="3894579"/>
            <a:ext cx="1326399" cy="68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70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1021E7D6-52AF-3C92-35D7-1282646E9C7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78" y="2750819"/>
            <a:ext cx="6276087" cy="15753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DBA96A1-9CE9-90DD-6414-9CFFB23E47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79" y="2135748"/>
            <a:ext cx="6276085" cy="686661"/>
          </a:xfrm>
          <a:prstGeom prst="rect">
            <a:avLst/>
          </a:prstGeom>
        </p:spPr>
      </p:pic>
      <p:sp>
        <p:nvSpPr>
          <p:cNvPr id="29" name="Rectangle 28">
            <a:extLst>
              <a:ext uri="{FF2B5EF4-FFF2-40B4-BE49-F238E27FC236}">
                <a16:creationId xmlns:a16="http://schemas.microsoft.com/office/drawing/2014/main" id="{CCBDCA63-2644-436F-8729-4D23598665D0}"/>
              </a:ext>
            </a:extLst>
          </p:cNvPr>
          <p:cNvSpPr/>
          <p:nvPr/>
        </p:nvSpPr>
        <p:spPr>
          <a:xfrm>
            <a:off x="688613" y="4628019"/>
            <a:ext cx="3140149"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a:t>
            </a:r>
            <a:r>
              <a:rPr lang="en-IE" sz="800" dirty="0">
                <a:latin typeface="Mediolanum Sans" panose="00000506000000000000" pitchFamily="50" charset="0"/>
                <a:hlinkClick r:id="rId5"/>
              </a:rPr>
              <a:t>Just Eat Takeaway | Responsible Business</a:t>
            </a:r>
            <a:endParaRPr lang="en-IE" sz="800" dirty="0">
              <a:solidFill>
                <a:srgbClr val="192D6E"/>
              </a:solidFill>
              <a:latin typeface="Mediolanum Sans" panose="00000506000000000000" pitchFamily="50" charset="0"/>
              <a:cs typeface="Arial"/>
            </a:endParaRPr>
          </a:p>
        </p:txBody>
      </p:sp>
      <p:sp>
        <p:nvSpPr>
          <p:cNvPr id="18" name="Title 1">
            <a:extLst>
              <a:ext uri="{FF2B5EF4-FFF2-40B4-BE49-F238E27FC236}">
                <a16:creationId xmlns:a16="http://schemas.microsoft.com/office/drawing/2014/main" id="{0D19E0D1-852A-435A-9497-F338CF798268}"/>
              </a:ext>
            </a:extLst>
          </p:cNvPr>
          <p:cNvSpPr txBox="1">
            <a:spLocks/>
          </p:cNvSpPr>
          <p:nvPr/>
        </p:nvSpPr>
        <p:spPr>
          <a:xfrm>
            <a:off x="360000" y="80356"/>
            <a:ext cx="6613078" cy="707435"/>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panose="00000506000000000000" pitchFamily="50" charset="0"/>
              </a:rPr>
              <a:t>Wirtschaftliche Chancen</a:t>
            </a:r>
            <a:br>
              <a:rPr lang="en-IE" sz="1800" dirty="0">
                <a:latin typeface="Mediolanum Sans" panose="00000506000000000000" pitchFamily="50" charset="0"/>
              </a:rPr>
            </a:br>
            <a:r>
              <a:rPr lang="en-IE" sz="1800" dirty="0">
                <a:latin typeface="Mediolanum Sans" panose="00000506000000000000" pitchFamily="50" charset="0"/>
              </a:rPr>
              <a:t>Beispiel: Just Eat</a:t>
            </a:r>
          </a:p>
        </p:txBody>
      </p:sp>
      <p:pic>
        <p:nvPicPr>
          <p:cNvPr id="8" name="Picture 7">
            <a:extLst>
              <a:ext uri="{FF2B5EF4-FFF2-40B4-BE49-F238E27FC236}">
                <a16:creationId xmlns:a16="http://schemas.microsoft.com/office/drawing/2014/main" id="{B4A57318-1124-CB2D-DAC2-3751224FA56A}"/>
              </a:ext>
            </a:extLst>
          </p:cNvPr>
          <p:cNvPicPr>
            <a:picLocks noChangeAspect="1"/>
          </p:cNvPicPr>
          <p:nvPr/>
        </p:nvPicPr>
        <p:blipFill>
          <a:blip r:embed="rId6"/>
          <a:stretch>
            <a:fillRect/>
          </a:stretch>
        </p:blipFill>
        <p:spPr>
          <a:xfrm>
            <a:off x="1548033" y="1278300"/>
            <a:ext cx="3280176" cy="609321"/>
          </a:xfrm>
          <a:prstGeom prst="rect">
            <a:avLst/>
          </a:prstGeom>
        </p:spPr>
      </p:pic>
      <p:pic>
        <p:nvPicPr>
          <p:cNvPr id="14" name="Picture 13">
            <a:extLst>
              <a:ext uri="{FF2B5EF4-FFF2-40B4-BE49-F238E27FC236}">
                <a16:creationId xmlns:a16="http://schemas.microsoft.com/office/drawing/2014/main" id="{13529948-F62B-6F65-F328-9849479AA5CA}"/>
              </a:ext>
            </a:extLst>
          </p:cNvPr>
          <p:cNvPicPr>
            <a:picLocks noChangeAspect="1"/>
          </p:cNvPicPr>
          <p:nvPr/>
        </p:nvPicPr>
        <p:blipFill rotWithShape="1">
          <a:blip r:embed="rId7"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114206" y="1712360"/>
            <a:ext cx="3029900" cy="2943460"/>
          </a:xfrm>
          <a:prstGeom prst="rect">
            <a:avLst/>
          </a:prstGeom>
        </p:spPr>
      </p:pic>
      <p:sp>
        <p:nvSpPr>
          <p:cNvPr id="21" name="Content Placeholder 3">
            <a:extLst>
              <a:ext uri="{FF2B5EF4-FFF2-40B4-BE49-F238E27FC236}">
                <a16:creationId xmlns:a16="http://schemas.microsoft.com/office/drawing/2014/main" id="{2390F600-F410-919C-ED51-B44800CB7BAC}"/>
              </a:ext>
            </a:extLst>
          </p:cNvPr>
          <p:cNvSpPr txBox="1">
            <a:spLocks/>
          </p:cNvSpPr>
          <p:nvPr/>
        </p:nvSpPr>
        <p:spPr>
          <a:xfrm>
            <a:off x="6019430" y="1299382"/>
            <a:ext cx="2980879"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sz="1400" b="1" dirty="0">
                <a:solidFill>
                  <a:srgbClr val="192B6D"/>
                </a:solidFill>
                <a:latin typeface="Mediolanum Sans" panose="00000506000000000000" pitchFamily="50" charset="0"/>
              </a:rPr>
              <a:t>2021 YoY Operations</a:t>
            </a:r>
            <a:endParaRPr lang="en-IE" sz="1400" b="1" dirty="0">
              <a:solidFill>
                <a:srgbClr val="192B6D"/>
              </a:solidFill>
              <a:latin typeface="Mediolanum Sans" panose="00000506000000000000" pitchFamily="50" charset="0"/>
            </a:endParaRPr>
          </a:p>
        </p:txBody>
      </p:sp>
    </p:spTree>
    <p:extLst>
      <p:ext uri="{BB962C8B-B14F-4D97-AF65-F5344CB8AC3E}">
        <p14:creationId xmlns:p14="http://schemas.microsoft.com/office/powerpoint/2010/main" val="411455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CBDCA63-2644-436F-8729-4D23598665D0}"/>
              </a:ext>
            </a:extLst>
          </p:cNvPr>
          <p:cNvSpPr/>
          <p:nvPr/>
        </p:nvSpPr>
        <p:spPr>
          <a:xfrm>
            <a:off x="706890" y="4482317"/>
            <a:ext cx="3140149"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a:t>
            </a:r>
            <a:r>
              <a:rPr lang="fr-FR" sz="800" dirty="0">
                <a:solidFill>
                  <a:srgbClr val="192D6E"/>
                </a:solidFill>
                <a:latin typeface="Mediolanum Sans" panose="00000506000000000000" pitchFamily="50" charset="0"/>
                <a:cs typeface="Arial"/>
              </a:rPr>
              <a:t>BlackRock, Statista 31.10.2021 </a:t>
            </a:r>
            <a:endParaRPr lang="en-IE" sz="800" dirty="0">
              <a:solidFill>
                <a:srgbClr val="192D6E"/>
              </a:solidFill>
              <a:latin typeface="Mediolanum Sans" panose="00000506000000000000" pitchFamily="50" charset="0"/>
              <a:cs typeface="Arial"/>
            </a:endParaRPr>
          </a:p>
        </p:txBody>
      </p:sp>
      <p:sp>
        <p:nvSpPr>
          <p:cNvPr id="18" name="Title 1">
            <a:extLst>
              <a:ext uri="{FF2B5EF4-FFF2-40B4-BE49-F238E27FC236}">
                <a16:creationId xmlns:a16="http://schemas.microsoft.com/office/drawing/2014/main" id="{0D19E0D1-852A-435A-9497-F338CF798268}"/>
              </a:ext>
            </a:extLst>
          </p:cNvPr>
          <p:cNvSpPr txBox="1">
            <a:spLocks/>
          </p:cNvSpPr>
          <p:nvPr/>
        </p:nvSpPr>
        <p:spPr>
          <a:xfrm>
            <a:off x="360000" y="80356"/>
            <a:ext cx="6613078" cy="707435"/>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panose="00000506000000000000" pitchFamily="50" charset="0"/>
              </a:rPr>
              <a:t>Wirtschaftliche Chancen</a:t>
            </a:r>
            <a:br>
              <a:rPr lang="en-IE" sz="1800" dirty="0">
                <a:latin typeface="Mediolanum Sans" panose="00000506000000000000" pitchFamily="50" charset="0"/>
              </a:rPr>
            </a:br>
            <a:r>
              <a:rPr lang="en-IE" sz="1800" dirty="0">
                <a:latin typeface="Mediolanum Sans" panose="00000506000000000000" pitchFamily="50" charset="0"/>
              </a:rPr>
              <a:t>Beispiel: Kerry Group</a:t>
            </a:r>
          </a:p>
        </p:txBody>
      </p:sp>
      <p:pic>
        <p:nvPicPr>
          <p:cNvPr id="3" name="Picture 2">
            <a:extLst>
              <a:ext uri="{FF2B5EF4-FFF2-40B4-BE49-F238E27FC236}">
                <a16:creationId xmlns:a16="http://schemas.microsoft.com/office/drawing/2014/main" id="{B06110B6-84BB-5B9E-AE8E-91C32B4A16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34" r="2307" b="4253"/>
          <a:stretch/>
        </p:blipFill>
        <p:spPr>
          <a:xfrm>
            <a:off x="5233852" y="1084936"/>
            <a:ext cx="2939052" cy="1046197"/>
          </a:xfrm>
          <a:prstGeom prst="rect">
            <a:avLst/>
          </a:prstGeom>
        </p:spPr>
      </p:pic>
      <p:sp>
        <p:nvSpPr>
          <p:cNvPr id="4" name="Content Placeholder 3">
            <a:extLst>
              <a:ext uri="{FF2B5EF4-FFF2-40B4-BE49-F238E27FC236}">
                <a16:creationId xmlns:a16="http://schemas.microsoft.com/office/drawing/2014/main" id="{F90BA8AE-F041-CF30-16C5-5DE869C64988}"/>
              </a:ext>
            </a:extLst>
          </p:cNvPr>
          <p:cNvSpPr txBox="1">
            <a:spLocks/>
          </p:cNvSpPr>
          <p:nvPr/>
        </p:nvSpPr>
        <p:spPr>
          <a:xfrm>
            <a:off x="360000" y="1794224"/>
            <a:ext cx="3793506" cy="534326"/>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latin typeface="Mediolanum Sans" panose="00000506000000000000" pitchFamily="50" charset="0"/>
              </a:rPr>
              <a:t>Größter und fortschrittlichster Anbieter von </a:t>
            </a:r>
            <a:r>
              <a:rPr lang="de-DE" sz="1400" b="1" dirty="0">
                <a:latin typeface="Mediolanum Sans" panose="00000506000000000000" pitchFamily="50" charset="0"/>
              </a:rPr>
              <a:t>Genuss- und Ernährungskonzepten</a:t>
            </a:r>
            <a:endParaRPr lang="de-DE" sz="1400" dirty="0">
              <a:latin typeface="Mediolanum Sans" panose="00000506000000000000" pitchFamily="50" charset="0"/>
            </a:endParaRPr>
          </a:p>
          <a:p>
            <a:pPr>
              <a:lnSpc>
                <a:spcPct val="100000"/>
              </a:lnSpc>
              <a:spcBef>
                <a:spcPts val="300"/>
              </a:spcBef>
              <a:buSzPct val="108333"/>
              <a:tabLst>
                <a:tab pos="185420" algn="l"/>
              </a:tabLst>
            </a:pPr>
            <a:endParaRPr lang="en-US" sz="1200" b="1" dirty="0">
              <a:solidFill>
                <a:srgbClr val="192B6D"/>
              </a:solidFill>
              <a:latin typeface="Mediolanum Sans" panose="00000506000000000000" pitchFamily="50" charset="0"/>
            </a:endParaRPr>
          </a:p>
          <a:p>
            <a:r>
              <a:rPr lang="de-DE" sz="1400" b="1" dirty="0">
                <a:latin typeface="Mediolanum Sans" panose="00000506000000000000" pitchFamily="50" charset="0"/>
              </a:rPr>
              <a:t>Ausgelagerte F&amp;E-Funktion </a:t>
            </a:r>
            <a:r>
              <a:rPr lang="de-DE" sz="1400" dirty="0">
                <a:latin typeface="Mediolanum Sans" panose="00000506000000000000" pitchFamily="50" charset="0"/>
              </a:rPr>
              <a:t>für die globale Lebensmittelindustrie</a:t>
            </a:r>
          </a:p>
          <a:p>
            <a:pPr>
              <a:lnSpc>
                <a:spcPct val="100000"/>
              </a:lnSpc>
              <a:spcBef>
                <a:spcPts val="300"/>
              </a:spcBef>
              <a:buSzPct val="108333"/>
              <a:tabLst>
                <a:tab pos="185420" algn="l"/>
              </a:tabLst>
            </a:pPr>
            <a:endParaRPr lang="en-IE" sz="1200" dirty="0">
              <a:solidFill>
                <a:srgbClr val="192B6D"/>
              </a:solidFill>
              <a:latin typeface="Mediolanum Sans" panose="00000506000000000000" pitchFamily="50" charset="0"/>
            </a:endParaRPr>
          </a:p>
          <a:p>
            <a:r>
              <a:rPr lang="de-DE" sz="1400" dirty="0">
                <a:latin typeface="Mediolanum Sans" panose="00000506000000000000" pitchFamily="50" charset="0"/>
              </a:rPr>
              <a:t>Konzentration auf </a:t>
            </a:r>
            <a:r>
              <a:rPr lang="de-DE" sz="1400" b="1" dirty="0">
                <a:latin typeface="Mediolanum Sans" panose="00000506000000000000" pitchFamily="50" charset="0"/>
              </a:rPr>
              <a:t>natürliche</a:t>
            </a:r>
            <a:r>
              <a:rPr lang="de-DE" sz="1400" dirty="0">
                <a:latin typeface="Mediolanum Sans" panose="00000506000000000000" pitchFamily="50" charset="0"/>
              </a:rPr>
              <a:t> Inhaltsstoffe</a:t>
            </a:r>
            <a:endParaRPr lang="en-IE" sz="1200" dirty="0">
              <a:solidFill>
                <a:srgbClr val="192B6D"/>
              </a:solidFill>
              <a:latin typeface="Mediolanum Sans" panose="00000506000000000000" pitchFamily="50" charset="0"/>
            </a:endParaRPr>
          </a:p>
          <a:p>
            <a:pPr>
              <a:lnSpc>
                <a:spcPct val="100000"/>
              </a:lnSpc>
              <a:spcBef>
                <a:spcPts val="300"/>
              </a:spcBef>
              <a:buSzPct val="108333"/>
              <a:tabLst>
                <a:tab pos="185420" algn="l"/>
              </a:tabLst>
            </a:pPr>
            <a:endParaRPr lang="en-IE" sz="1200" b="1" dirty="0">
              <a:solidFill>
                <a:srgbClr val="192B6D"/>
              </a:solidFill>
              <a:latin typeface="Mediolanum Sans" panose="00000506000000000000" pitchFamily="50" charset="0"/>
            </a:endParaRPr>
          </a:p>
        </p:txBody>
      </p:sp>
      <p:grpSp>
        <p:nvGrpSpPr>
          <p:cNvPr id="9" name="object 14">
            <a:extLst>
              <a:ext uri="{FF2B5EF4-FFF2-40B4-BE49-F238E27FC236}">
                <a16:creationId xmlns:a16="http://schemas.microsoft.com/office/drawing/2014/main" id="{AD25E3ED-4DBE-EA40-3F87-6CC435782319}"/>
              </a:ext>
            </a:extLst>
          </p:cNvPr>
          <p:cNvGrpSpPr/>
          <p:nvPr/>
        </p:nvGrpSpPr>
        <p:grpSpPr>
          <a:xfrm>
            <a:off x="2907791" y="3633146"/>
            <a:ext cx="1358301" cy="1367943"/>
            <a:chOff x="5990830" y="3730752"/>
            <a:chExt cx="2047239" cy="1925320"/>
          </a:xfrm>
          <a:noFill/>
        </p:grpSpPr>
        <p:pic>
          <p:nvPicPr>
            <p:cNvPr id="10" name="object 15">
              <a:extLst>
                <a:ext uri="{FF2B5EF4-FFF2-40B4-BE49-F238E27FC236}">
                  <a16:creationId xmlns:a16="http://schemas.microsoft.com/office/drawing/2014/main" id="{28B45529-23FD-46F1-3DBA-E6C6F1DF823A}"/>
                </a:ext>
              </a:extLst>
            </p:cNvPr>
            <p:cNvPicPr/>
            <p:nvPr/>
          </p:nvPicPr>
          <p:blipFill>
            <a:blip r:embed="rId4" cstate="email">
              <a:extLst>
                <a:ext uri="{28A0092B-C50C-407E-A947-70E740481C1C}">
                  <a14:useLocalDpi xmlns:a14="http://schemas.microsoft.com/office/drawing/2010/main"/>
                </a:ext>
              </a:extLst>
            </a:blip>
            <a:stretch>
              <a:fillRect/>
            </a:stretch>
          </p:blipFill>
          <p:spPr>
            <a:xfrm>
              <a:off x="5990830" y="3733728"/>
              <a:ext cx="2046758" cy="1921870"/>
            </a:xfrm>
            <a:prstGeom prst="rect">
              <a:avLst/>
            </a:prstGeom>
            <a:grpFill/>
            <a:ln>
              <a:noFill/>
            </a:ln>
          </p:spPr>
        </p:pic>
        <p:sp>
          <p:nvSpPr>
            <p:cNvPr id="11" name="object 16">
              <a:extLst>
                <a:ext uri="{FF2B5EF4-FFF2-40B4-BE49-F238E27FC236}">
                  <a16:creationId xmlns:a16="http://schemas.microsoft.com/office/drawing/2014/main" id="{BC484AC5-67A8-ABCA-9FB7-21CB4DA28287}"/>
                </a:ext>
              </a:extLst>
            </p:cNvPr>
            <p:cNvSpPr/>
            <p:nvPr/>
          </p:nvSpPr>
          <p:spPr>
            <a:xfrm>
              <a:off x="6063233" y="3768852"/>
              <a:ext cx="1905635" cy="1770380"/>
            </a:xfrm>
            <a:custGeom>
              <a:avLst/>
              <a:gdLst/>
              <a:ahLst/>
              <a:cxnLst/>
              <a:rect l="l" t="t" r="r" b="b"/>
              <a:pathLst>
                <a:path w="1905634" h="1770379">
                  <a:moveTo>
                    <a:pt x="507491" y="0"/>
                  </a:moveTo>
                  <a:lnTo>
                    <a:pt x="0" y="772795"/>
                  </a:lnTo>
                  <a:lnTo>
                    <a:pt x="313943" y="1642491"/>
                  </a:lnTo>
                  <a:lnTo>
                    <a:pt x="1398015" y="1770253"/>
                  </a:lnTo>
                  <a:lnTo>
                    <a:pt x="1905381" y="997331"/>
                  </a:lnTo>
                  <a:lnTo>
                    <a:pt x="1591437" y="127635"/>
                  </a:lnTo>
                  <a:lnTo>
                    <a:pt x="507491" y="0"/>
                  </a:lnTo>
                  <a:close/>
                </a:path>
              </a:pathLst>
            </a:custGeom>
            <a:grpFill/>
            <a:ln>
              <a:solidFill>
                <a:schemeClr val="accent2"/>
              </a:solidFill>
            </a:ln>
          </p:spPr>
          <p:txBody>
            <a:bodyPr wrap="square" lIns="0" tIns="0" rIns="0" bIns="0" rtlCol="0"/>
            <a:lstStyle/>
            <a:p>
              <a:endParaRPr dirty="0">
                <a:solidFill>
                  <a:schemeClr val="bg2"/>
                </a:solidFill>
                <a:latin typeface="Mediolanum Sans" panose="00000506000000000000" pitchFamily="50" charset="0"/>
              </a:endParaRPr>
            </a:p>
          </p:txBody>
        </p:sp>
        <p:sp>
          <p:nvSpPr>
            <p:cNvPr id="13" name="object 17">
              <a:extLst>
                <a:ext uri="{FF2B5EF4-FFF2-40B4-BE49-F238E27FC236}">
                  <a16:creationId xmlns:a16="http://schemas.microsoft.com/office/drawing/2014/main" id="{FB688501-D627-F85A-011E-6FB50A81F278}"/>
                </a:ext>
              </a:extLst>
            </p:cNvPr>
            <p:cNvSpPr/>
            <p:nvPr/>
          </p:nvSpPr>
          <p:spPr>
            <a:xfrm>
              <a:off x="6063233" y="3768852"/>
              <a:ext cx="1905635" cy="1770380"/>
            </a:xfrm>
            <a:custGeom>
              <a:avLst/>
              <a:gdLst/>
              <a:ahLst/>
              <a:cxnLst/>
              <a:rect l="l" t="t" r="r" b="b"/>
              <a:pathLst>
                <a:path w="1905634" h="1770379">
                  <a:moveTo>
                    <a:pt x="0" y="772795"/>
                  </a:moveTo>
                  <a:lnTo>
                    <a:pt x="507491" y="0"/>
                  </a:lnTo>
                  <a:lnTo>
                    <a:pt x="1591437" y="127635"/>
                  </a:lnTo>
                  <a:lnTo>
                    <a:pt x="1905381" y="997331"/>
                  </a:lnTo>
                  <a:lnTo>
                    <a:pt x="1398015" y="1770253"/>
                  </a:lnTo>
                  <a:lnTo>
                    <a:pt x="313943" y="1642491"/>
                  </a:lnTo>
                  <a:lnTo>
                    <a:pt x="0" y="772795"/>
                  </a:lnTo>
                  <a:close/>
                </a:path>
              </a:pathLst>
            </a:custGeom>
            <a:grpFill/>
            <a:ln w="76200">
              <a:solidFill>
                <a:schemeClr val="accent1"/>
              </a:solidFill>
            </a:ln>
          </p:spPr>
          <p:txBody>
            <a:bodyPr wrap="square" lIns="0" tIns="0" rIns="0" bIns="0" rtlCol="0"/>
            <a:lstStyle/>
            <a:p>
              <a:endParaRPr dirty="0">
                <a:solidFill>
                  <a:schemeClr val="bg2"/>
                </a:solidFill>
                <a:latin typeface="Mediolanum Sans" panose="00000506000000000000" pitchFamily="50" charset="0"/>
              </a:endParaRPr>
            </a:p>
          </p:txBody>
        </p:sp>
        <p:pic>
          <p:nvPicPr>
            <p:cNvPr id="15" name="object 18">
              <a:extLst>
                <a:ext uri="{FF2B5EF4-FFF2-40B4-BE49-F238E27FC236}">
                  <a16:creationId xmlns:a16="http://schemas.microsoft.com/office/drawing/2014/main" id="{85684ED5-C198-14D8-B389-C435C4DC7E3E}"/>
                </a:ext>
              </a:extLst>
            </p:cNvPr>
            <p:cNvPicPr/>
            <p:nvPr/>
          </p:nvPicPr>
          <p:blipFill>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6305041" y="4133850"/>
              <a:ext cx="1441995" cy="1100582"/>
            </a:xfrm>
            <a:prstGeom prst="rect">
              <a:avLst/>
            </a:prstGeom>
            <a:grpFill/>
            <a:ln>
              <a:noFill/>
            </a:ln>
          </p:spPr>
        </p:pic>
      </p:grpSp>
      <p:sp>
        <p:nvSpPr>
          <p:cNvPr id="19" name="Content Placeholder 3">
            <a:extLst>
              <a:ext uri="{FF2B5EF4-FFF2-40B4-BE49-F238E27FC236}">
                <a16:creationId xmlns:a16="http://schemas.microsoft.com/office/drawing/2014/main" id="{7F82A351-B639-A386-1F5A-5993F916B5BE}"/>
              </a:ext>
            </a:extLst>
          </p:cNvPr>
          <p:cNvSpPr txBox="1">
            <a:spLocks/>
          </p:cNvSpPr>
          <p:nvPr/>
        </p:nvSpPr>
        <p:spPr>
          <a:xfrm>
            <a:off x="360000" y="1139395"/>
            <a:ext cx="4212000" cy="534326"/>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SzPct val="108333"/>
              <a:buNone/>
              <a:tabLst>
                <a:tab pos="185420" algn="l"/>
              </a:tabLst>
            </a:pPr>
            <a:r>
              <a:rPr lang="de-DE" sz="1400" dirty="0">
                <a:solidFill>
                  <a:srgbClr val="192B6D"/>
                </a:solidFill>
                <a:latin typeface="Mediolanum Sans" panose="00000506000000000000" pitchFamily="50" charset="0"/>
              </a:rPr>
              <a:t>Bis 2030 werden 2 Milliarden Menschen nachhaltige Ernährungslösungen von Kerry nutzen:</a:t>
            </a:r>
            <a:endParaRPr lang="en-IE" sz="1400" dirty="0">
              <a:solidFill>
                <a:srgbClr val="192B6D"/>
              </a:solidFill>
              <a:latin typeface="Mediolanum Sans" panose="00000506000000000000" pitchFamily="50" charset="0"/>
            </a:endParaRPr>
          </a:p>
        </p:txBody>
      </p:sp>
      <p:grpSp>
        <p:nvGrpSpPr>
          <p:cNvPr id="12" name="Group 11">
            <a:extLst>
              <a:ext uri="{FF2B5EF4-FFF2-40B4-BE49-F238E27FC236}">
                <a16:creationId xmlns:a16="http://schemas.microsoft.com/office/drawing/2014/main" id="{9B90FFFB-D4A9-AEE3-E24F-F221F49D7C4F}"/>
              </a:ext>
            </a:extLst>
          </p:cNvPr>
          <p:cNvGrpSpPr/>
          <p:nvPr/>
        </p:nvGrpSpPr>
        <p:grpSpPr>
          <a:xfrm>
            <a:off x="4378679" y="2328550"/>
            <a:ext cx="4713565" cy="2664658"/>
            <a:chOff x="4378679" y="2328550"/>
            <a:chExt cx="4713565" cy="2664658"/>
          </a:xfrm>
        </p:grpSpPr>
        <p:pic>
          <p:nvPicPr>
            <p:cNvPr id="6" name="Picture 5">
              <a:extLst>
                <a:ext uri="{FF2B5EF4-FFF2-40B4-BE49-F238E27FC236}">
                  <a16:creationId xmlns:a16="http://schemas.microsoft.com/office/drawing/2014/main" id="{C7C2CD00-D54F-96EC-9800-4C1A471F96A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78679" y="2328550"/>
              <a:ext cx="4713565" cy="2594345"/>
            </a:xfrm>
            <a:prstGeom prst="rect">
              <a:avLst/>
            </a:prstGeom>
          </p:spPr>
        </p:pic>
        <p:sp>
          <p:nvSpPr>
            <p:cNvPr id="7" name="Rectangle 6">
              <a:extLst>
                <a:ext uri="{FF2B5EF4-FFF2-40B4-BE49-F238E27FC236}">
                  <a16:creationId xmlns:a16="http://schemas.microsoft.com/office/drawing/2014/main" id="{75825938-3F0D-1136-43FA-0009342CC943}"/>
                </a:ext>
              </a:extLst>
            </p:cNvPr>
            <p:cNvSpPr/>
            <p:nvPr/>
          </p:nvSpPr>
          <p:spPr>
            <a:xfrm>
              <a:off x="5374534" y="3828287"/>
              <a:ext cx="2940410" cy="8694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de-DE" b="0" i="0" u="none" strike="noStrike" kern="1200" cap="none" spc="0" normalizeH="0" baseline="0" noProof="0" dirty="0">
                  <a:ln>
                    <a:noFill/>
                  </a:ln>
                  <a:solidFill>
                    <a:schemeClr val="bg1"/>
                  </a:solidFill>
                  <a:effectLst/>
                  <a:uLnTx/>
                  <a:uFillTx/>
                  <a:latin typeface="Mediolanum Sans" panose="00000506000000000000" pitchFamily="50" charset="0"/>
                </a:rPr>
                <a:t>Inspirierende Lebensmittel- und Getränkeinnovationen</a:t>
              </a:r>
            </a:p>
            <a:p>
              <a:pPr algn="ctr"/>
              <a:endParaRPr lang="en-IE" dirty="0">
                <a:latin typeface="Mediolanum Sans" panose="00000506000000000000" pitchFamily="50" charset="0"/>
              </a:endParaRPr>
            </a:p>
          </p:txBody>
        </p:sp>
        <p:sp>
          <p:nvSpPr>
            <p:cNvPr id="8" name="Rectangle 7">
              <a:extLst>
                <a:ext uri="{FF2B5EF4-FFF2-40B4-BE49-F238E27FC236}">
                  <a16:creationId xmlns:a16="http://schemas.microsoft.com/office/drawing/2014/main" id="{C92D156A-B7C8-710E-79C1-D1206D5EB859}"/>
                </a:ext>
              </a:extLst>
            </p:cNvPr>
            <p:cNvSpPr/>
            <p:nvPr/>
          </p:nvSpPr>
          <p:spPr>
            <a:xfrm>
              <a:off x="5976414" y="4627448"/>
              <a:ext cx="2048256" cy="365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bg1"/>
                </a:solidFill>
                <a:effectLst/>
                <a:uLnTx/>
                <a:uFillTx/>
                <a:latin typeface="Mediolanum Sans" panose="00000506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bg1"/>
                  </a:solidFill>
                  <a:effectLst/>
                  <a:uLnTx/>
                  <a:uFillTx/>
                  <a:latin typeface="Mediolanum Sans" panose="00000506000000000000" pitchFamily="50" charset="0"/>
                </a:rPr>
                <a:t>Geschmackscharts 2022</a:t>
              </a:r>
            </a:p>
            <a:p>
              <a:pPr algn="ctr"/>
              <a:endParaRPr lang="en-IE" dirty="0">
                <a:solidFill>
                  <a:schemeClr val="bg1"/>
                </a:solidFill>
                <a:latin typeface="Mediolanum Sans" panose="00000506000000000000" pitchFamily="50" charset="0"/>
              </a:endParaRPr>
            </a:p>
          </p:txBody>
        </p:sp>
      </p:grpSp>
    </p:spTree>
    <p:extLst>
      <p:ext uri="{BB962C8B-B14F-4D97-AF65-F5344CB8AC3E}">
        <p14:creationId xmlns:p14="http://schemas.microsoft.com/office/powerpoint/2010/main" val="1953232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CBDCA63-2644-436F-8729-4D23598665D0}"/>
              </a:ext>
            </a:extLst>
          </p:cNvPr>
          <p:cNvSpPr/>
          <p:nvPr/>
        </p:nvSpPr>
        <p:spPr>
          <a:xfrm>
            <a:off x="4480560" y="4622607"/>
            <a:ext cx="5539508" cy="215444"/>
          </a:xfrm>
          <a:prstGeom prst="rect">
            <a:avLst/>
          </a:prstGeom>
        </p:spPr>
        <p:txBody>
          <a:bodyPr wrap="square">
            <a:spAutoFit/>
          </a:bodyPr>
          <a:lstStyle/>
          <a:p>
            <a:r>
              <a:rPr lang="de-DE" sz="800" dirty="0">
                <a:solidFill>
                  <a:srgbClr val="192D6E"/>
                </a:solidFill>
                <a:latin typeface="Mediolanum Sans" panose="00000506000000000000" pitchFamily="50" charset="0"/>
                <a:cs typeface="Arial"/>
              </a:rPr>
              <a:t>Quelle: BlackRock, Bloomberg. *Bloomberg-Schätzung der Einnahmen für 2022</a:t>
            </a:r>
            <a:endParaRPr lang="en-IE" sz="800" dirty="0">
              <a:solidFill>
                <a:srgbClr val="192D6E"/>
              </a:solidFill>
              <a:latin typeface="Mediolanum Sans" panose="00000506000000000000" pitchFamily="50" charset="0"/>
              <a:cs typeface="Arial"/>
            </a:endParaRPr>
          </a:p>
        </p:txBody>
      </p:sp>
      <p:sp>
        <p:nvSpPr>
          <p:cNvPr id="18" name="Title 1">
            <a:extLst>
              <a:ext uri="{FF2B5EF4-FFF2-40B4-BE49-F238E27FC236}">
                <a16:creationId xmlns:a16="http://schemas.microsoft.com/office/drawing/2014/main" id="{0D19E0D1-852A-435A-9497-F338CF798268}"/>
              </a:ext>
            </a:extLst>
          </p:cNvPr>
          <p:cNvSpPr txBox="1">
            <a:spLocks/>
          </p:cNvSpPr>
          <p:nvPr/>
        </p:nvSpPr>
        <p:spPr>
          <a:xfrm>
            <a:off x="360000" y="80356"/>
            <a:ext cx="6613078" cy="707435"/>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panose="00000506000000000000" pitchFamily="50" charset="0"/>
              </a:rPr>
              <a:t>Wirtschaftliche Chancen</a:t>
            </a:r>
            <a:br>
              <a:rPr lang="en-IE" sz="1800" dirty="0">
                <a:latin typeface="Mediolanum Sans" panose="00000506000000000000" pitchFamily="50" charset="0"/>
              </a:rPr>
            </a:br>
            <a:r>
              <a:rPr lang="en-IE" sz="1800" dirty="0">
                <a:latin typeface="Mediolanum Sans" panose="00000506000000000000" pitchFamily="50" charset="0"/>
              </a:rPr>
              <a:t>Beispiel: Hello Fresh</a:t>
            </a:r>
          </a:p>
        </p:txBody>
      </p:sp>
      <p:sp>
        <p:nvSpPr>
          <p:cNvPr id="19" name="Content Placeholder 3">
            <a:extLst>
              <a:ext uri="{FF2B5EF4-FFF2-40B4-BE49-F238E27FC236}">
                <a16:creationId xmlns:a16="http://schemas.microsoft.com/office/drawing/2014/main" id="{7F82A351-B639-A386-1F5A-5993F916B5BE}"/>
              </a:ext>
            </a:extLst>
          </p:cNvPr>
          <p:cNvSpPr txBox="1">
            <a:spLocks/>
          </p:cNvSpPr>
          <p:nvPr/>
        </p:nvSpPr>
        <p:spPr>
          <a:xfrm>
            <a:off x="4697008" y="1412073"/>
            <a:ext cx="3963210" cy="82076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300"/>
              </a:spcBef>
              <a:buSzPct val="108333"/>
              <a:buNone/>
              <a:tabLst>
                <a:tab pos="185420" algn="l"/>
              </a:tabLst>
            </a:pPr>
            <a:r>
              <a:rPr lang="de-DE" sz="1200" dirty="0">
                <a:solidFill>
                  <a:srgbClr val="192B6D"/>
                </a:solidFill>
                <a:latin typeface="Mediolanum Sans" panose="00000506000000000000" pitchFamily="50" charset="0"/>
              </a:rPr>
              <a:t>Hello Fresh ist ein Anbieter von Mahlzeitensets, der seinen Kunden leicht nachzukochende Rezepte und frische, hochwertige Zutaten direkt nach Hause liefert.</a:t>
            </a:r>
            <a:endParaRPr lang="en-IE" sz="1200" dirty="0">
              <a:solidFill>
                <a:srgbClr val="192B6D"/>
              </a:solidFill>
              <a:latin typeface="Mediolanum Sans" panose="00000506000000000000" pitchFamily="50" charset="0"/>
            </a:endParaRPr>
          </a:p>
        </p:txBody>
      </p:sp>
      <p:pic>
        <p:nvPicPr>
          <p:cNvPr id="2" name="object 4">
            <a:extLst>
              <a:ext uri="{FF2B5EF4-FFF2-40B4-BE49-F238E27FC236}">
                <a16:creationId xmlns:a16="http://schemas.microsoft.com/office/drawing/2014/main" id="{A74D3334-044F-D3A9-DDDF-5C4EF398A744}"/>
              </a:ext>
            </a:extLst>
          </p:cNvPr>
          <p:cNvPicPr/>
          <p:nvPr/>
        </p:nvPicPr>
        <p:blipFill>
          <a:blip r:embed="rId3" cstate="email">
            <a:extLst>
              <a:ext uri="{28A0092B-C50C-407E-A947-70E740481C1C}">
                <a14:useLocalDpi xmlns:a14="http://schemas.microsoft.com/office/drawing/2010/main"/>
              </a:ext>
            </a:extLst>
          </a:blip>
          <a:stretch>
            <a:fillRect/>
          </a:stretch>
        </p:blipFill>
        <p:spPr>
          <a:xfrm>
            <a:off x="6678613" y="787791"/>
            <a:ext cx="1889760" cy="624282"/>
          </a:xfrm>
          <a:prstGeom prst="rect">
            <a:avLst/>
          </a:prstGeom>
          <a:ln>
            <a:solidFill>
              <a:schemeClr val="tx1">
                <a:lumMod val="95000"/>
              </a:schemeClr>
            </a:solidFill>
          </a:ln>
        </p:spPr>
      </p:pic>
      <p:graphicFrame>
        <p:nvGraphicFramePr>
          <p:cNvPr id="3" name="Chart 2">
            <a:extLst>
              <a:ext uri="{FF2B5EF4-FFF2-40B4-BE49-F238E27FC236}">
                <a16:creationId xmlns:a16="http://schemas.microsoft.com/office/drawing/2014/main" id="{0A0705E8-1D35-4C33-E2E2-0A3AE08B1C06}"/>
              </a:ext>
            </a:extLst>
          </p:cNvPr>
          <p:cNvGraphicFramePr>
            <a:graphicFrameLocks/>
          </p:cNvGraphicFramePr>
          <p:nvPr>
            <p:extLst>
              <p:ext uri="{D42A27DB-BD31-4B8C-83A1-F6EECF244321}">
                <p14:modId xmlns:p14="http://schemas.microsoft.com/office/powerpoint/2010/main" val="2395003533"/>
              </p:ext>
            </p:extLst>
          </p:nvPr>
        </p:nvGraphicFramePr>
        <p:xfrm>
          <a:off x="4371408" y="2180931"/>
          <a:ext cx="4572000" cy="2394336"/>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2">
            <a:extLst>
              <a:ext uri="{FF2B5EF4-FFF2-40B4-BE49-F238E27FC236}">
                <a16:creationId xmlns:a16="http://schemas.microsoft.com/office/drawing/2014/main" id="{7D720620-E09A-41F7-96E2-C2D06069C5DA}"/>
              </a:ext>
            </a:extLst>
          </p:cNvPr>
          <p:cNvSpPr>
            <a:spLocks noGrp="1"/>
          </p:cNvSpPr>
          <p:nvPr>
            <p:ph type="sldNum" sz="quarter" idx="12"/>
          </p:nvPr>
        </p:nvSpPr>
        <p:spPr>
          <a:xfrm>
            <a:off x="7986459" y="4571072"/>
            <a:ext cx="797541" cy="273844"/>
          </a:xfrm>
        </p:spPr>
        <p:txBody>
          <a:bodyPr/>
          <a:lstStyle/>
          <a:p>
            <a:fld id="{34792895-D8E1-4817-8F28-70423B694AB5}" type="slidenum">
              <a:rPr lang="en-IE" sz="800" smtClean="0">
                <a:latin typeface="Mediolanum Sans" panose="00000506000000000000" pitchFamily="50" charset="0"/>
              </a:rPr>
              <a:t>19</a:t>
            </a:fld>
            <a:endParaRPr lang="en-IE" sz="800" dirty="0">
              <a:latin typeface="Mediolanum Sans" panose="00000506000000000000" pitchFamily="50" charset="0"/>
            </a:endParaRPr>
          </a:p>
        </p:txBody>
      </p:sp>
      <p:pic>
        <p:nvPicPr>
          <p:cNvPr id="5" name="object 11">
            <a:extLst>
              <a:ext uri="{FF2B5EF4-FFF2-40B4-BE49-F238E27FC236}">
                <a16:creationId xmlns:a16="http://schemas.microsoft.com/office/drawing/2014/main" id="{B37685D9-EFFF-90C7-9077-70212DC58C15}"/>
              </a:ext>
            </a:extLst>
          </p:cNvPr>
          <p:cNvPicPr/>
          <p:nvPr/>
        </p:nvPicPr>
        <p:blipFill>
          <a:blip r:embed="rId5" cstate="print"/>
          <a:stretch>
            <a:fillRect/>
          </a:stretch>
        </p:blipFill>
        <p:spPr>
          <a:xfrm>
            <a:off x="963617" y="902258"/>
            <a:ext cx="2777095" cy="2112814"/>
          </a:xfrm>
          <a:prstGeom prst="rect">
            <a:avLst/>
          </a:prstGeom>
        </p:spPr>
      </p:pic>
      <p:pic>
        <p:nvPicPr>
          <p:cNvPr id="6" name="object 12">
            <a:extLst>
              <a:ext uri="{FF2B5EF4-FFF2-40B4-BE49-F238E27FC236}">
                <a16:creationId xmlns:a16="http://schemas.microsoft.com/office/drawing/2014/main" id="{EC84C95D-4537-5909-329B-2819131321F3}"/>
              </a:ext>
            </a:extLst>
          </p:cNvPr>
          <p:cNvPicPr/>
          <p:nvPr/>
        </p:nvPicPr>
        <p:blipFill>
          <a:blip r:embed="rId6" cstate="print"/>
          <a:stretch>
            <a:fillRect/>
          </a:stretch>
        </p:blipFill>
        <p:spPr>
          <a:xfrm>
            <a:off x="1037792" y="3015072"/>
            <a:ext cx="2628747" cy="1749547"/>
          </a:xfrm>
          <a:prstGeom prst="rect">
            <a:avLst/>
          </a:prstGeom>
        </p:spPr>
      </p:pic>
    </p:spTree>
    <p:extLst>
      <p:ext uri="{BB962C8B-B14F-4D97-AF65-F5344CB8AC3E}">
        <p14:creationId xmlns:p14="http://schemas.microsoft.com/office/powerpoint/2010/main" val="216551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326744-4FB7-5245-A56F-FC1109DADABE}"/>
              </a:ext>
            </a:extLst>
          </p:cNvPr>
          <p:cNvGrpSpPr/>
          <p:nvPr/>
        </p:nvGrpSpPr>
        <p:grpSpPr>
          <a:xfrm>
            <a:off x="3794048" y="1612295"/>
            <a:ext cx="4962494" cy="538144"/>
            <a:chOff x="663739" y="2259327"/>
            <a:chExt cx="3916026" cy="536426"/>
          </a:xfrm>
        </p:grpSpPr>
        <p:sp>
          <p:nvSpPr>
            <p:cNvPr id="7" name="Rectangle: Rounded Corners 31">
              <a:extLst>
                <a:ext uri="{FF2B5EF4-FFF2-40B4-BE49-F238E27FC236}">
                  <a16:creationId xmlns:a16="http://schemas.microsoft.com/office/drawing/2014/main" id="{B3BA7171-1A8B-0642-8172-849C87BAFDB4}"/>
                </a:ext>
              </a:extLst>
            </p:cNvPr>
            <p:cNvSpPr/>
            <p:nvPr/>
          </p:nvSpPr>
          <p:spPr>
            <a:xfrm>
              <a:off x="673991" y="2259327"/>
              <a:ext cx="3905774" cy="536426"/>
            </a:xfrm>
            <a:prstGeom prst="roundRect">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20000" tIns="227274" rIns="180000" bIns="227274" numCol="1" spcCol="1270" anchor="ctr" anchorCtr="0">
              <a:noAutofit/>
            </a:bodyPr>
            <a:lstStyle/>
            <a:p>
              <a:pPr lvl="0" defTabSz="622300">
                <a:lnSpc>
                  <a:spcPct val="90000"/>
                </a:lnSpc>
                <a:spcBef>
                  <a:spcPct val="0"/>
                </a:spcBef>
              </a:pPr>
              <a:endParaRPr lang="de-DE" sz="1200" b="1" dirty="0">
                <a:solidFill>
                  <a:schemeClr val="bg2"/>
                </a:solidFill>
                <a:cs typeface="Arial"/>
              </a:endParaRPr>
            </a:p>
          </p:txBody>
        </p:sp>
        <p:sp>
          <p:nvSpPr>
            <p:cNvPr id="8" name="Rectangle: Top Corners Rounded 32">
              <a:extLst>
                <a:ext uri="{FF2B5EF4-FFF2-40B4-BE49-F238E27FC236}">
                  <a16:creationId xmlns:a16="http://schemas.microsoft.com/office/drawing/2014/main" id="{BA6D4A57-5E28-2E47-B90C-591EFBD63190}"/>
                </a:ext>
              </a:extLst>
            </p:cNvPr>
            <p:cNvSpPr/>
            <p:nvPr/>
          </p:nvSpPr>
          <p:spPr>
            <a:xfrm rot="16200000">
              <a:off x="664049" y="2259636"/>
              <a:ext cx="535806" cy="536426"/>
            </a:xfrm>
            <a:prstGeom prst="round2SameRect">
              <a:avLst/>
            </a:prstGeom>
            <a:solidFill>
              <a:schemeClr val="accent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48000" tIns="227274" rIns="180000" bIns="227274" numCol="1" spcCol="1270" anchor="ctr" anchorCtr="0">
              <a:noAutofit/>
            </a:bodyPr>
            <a:lstStyle/>
            <a:p>
              <a:pPr lvl="0" defTabSz="622300">
                <a:lnSpc>
                  <a:spcPct val="90000"/>
                </a:lnSpc>
                <a:spcBef>
                  <a:spcPct val="0"/>
                </a:spcBef>
              </a:pPr>
              <a:endParaRPr lang="it-IT" sz="1200" b="1" dirty="0">
                <a:solidFill>
                  <a:schemeClr val="bg2"/>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ECBBA910-E5F7-2E48-A2C6-660C3AF46CCC}"/>
              </a:ext>
            </a:extLst>
          </p:cNvPr>
          <p:cNvGrpSpPr/>
          <p:nvPr/>
        </p:nvGrpSpPr>
        <p:grpSpPr>
          <a:xfrm>
            <a:off x="3794048" y="2289496"/>
            <a:ext cx="4962494" cy="538144"/>
            <a:chOff x="663739" y="2259327"/>
            <a:chExt cx="3916026" cy="536426"/>
          </a:xfrm>
        </p:grpSpPr>
        <p:sp>
          <p:nvSpPr>
            <p:cNvPr id="10" name="Rectangle: Rounded Corners 31">
              <a:extLst>
                <a:ext uri="{FF2B5EF4-FFF2-40B4-BE49-F238E27FC236}">
                  <a16:creationId xmlns:a16="http://schemas.microsoft.com/office/drawing/2014/main" id="{0EAF2860-C80B-1845-A8A7-AD285EAAC20F}"/>
                </a:ext>
              </a:extLst>
            </p:cNvPr>
            <p:cNvSpPr/>
            <p:nvPr/>
          </p:nvSpPr>
          <p:spPr>
            <a:xfrm>
              <a:off x="673991" y="2259327"/>
              <a:ext cx="3905774" cy="536426"/>
            </a:xfrm>
            <a:prstGeom prst="roundRect">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20000" tIns="227274" rIns="180000" bIns="227274" numCol="1" spcCol="1270" anchor="ctr" anchorCtr="0">
              <a:noAutofit/>
            </a:bodyPr>
            <a:lstStyle/>
            <a:p>
              <a:pPr lvl="0" defTabSz="622300">
                <a:lnSpc>
                  <a:spcPct val="90000"/>
                </a:lnSpc>
                <a:spcBef>
                  <a:spcPct val="0"/>
                </a:spcBef>
              </a:pPr>
              <a:endParaRPr lang="de-DE" sz="1200" b="1" dirty="0">
                <a:solidFill>
                  <a:schemeClr val="bg2"/>
                </a:solidFill>
                <a:cs typeface="Arial"/>
              </a:endParaRPr>
            </a:p>
          </p:txBody>
        </p:sp>
        <p:sp>
          <p:nvSpPr>
            <p:cNvPr id="11" name="Rectangle: Top Corners Rounded 32">
              <a:extLst>
                <a:ext uri="{FF2B5EF4-FFF2-40B4-BE49-F238E27FC236}">
                  <a16:creationId xmlns:a16="http://schemas.microsoft.com/office/drawing/2014/main" id="{D8A0C76C-E7FA-EB4B-87D7-75C8079CC79A}"/>
                </a:ext>
              </a:extLst>
            </p:cNvPr>
            <p:cNvSpPr/>
            <p:nvPr/>
          </p:nvSpPr>
          <p:spPr>
            <a:xfrm rot="16200000">
              <a:off x="664049" y="2259636"/>
              <a:ext cx="535806" cy="536426"/>
            </a:xfrm>
            <a:prstGeom prst="round2SameRect">
              <a:avLst/>
            </a:prstGeom>
            <a:solidFill>
              <a:schemeClr val="accent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48000" tIns="227274" rIns="180000" bIns="227274" numCol="1" spcCol="1270" anchor="ctr" anchorCtr="0">
              <a:noAutofit/>
            </a:bodyPr>
            <a:lstStyle/>
            <a:p>
              <a:pPr lvl="0" defTabSz="622300">
                <a:lnSpc>
                  <a:spcPct val="90000"/>
                </a:lnSpc>
                <a:spcBef>
                  <a:spcPct val="0"/>
                </a:spcBef>
              </a:pPr>
              <a:endParaRPr lang="it-IT" sz="1200" b="1" dirty="0">
                <a:solidFill>
                  <a:schemeClr val="bg2"/>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F6B48782-1822-1641-BE8F-C13F654440E0}"/>
              </a:ext>
            </a:extLst>
          </p:cNvPr>
          <p:cNvGrpSpPr/>
          <p:nvPr/>
        </p:nvGrpSpPr>
        <p:grpSpPr>
          <a:xfrm>
            <a:off x="3794047" y="2987017"/>
            <a:ext cx="4962494" cy="538144"/>
            <a:chOff x="663738" y="2259327"/>
            <a:chExt cx="3916027" cy="536426"/>
          </a:xfrm>
        </p:grpSpPr>
        <p:sp>
          <p:nvSpPr>
            <p:cNvPr id="13" name="Rectangle: Rounded Corners 31">
              <a:extLst>
                <a:ext uri="{FF2B5EF4-FFF2-40B4-BE49-F238E27FC236}">
                  <a16:creationId xmlns:a16="http://schemas.microsoft.com/office/drawing/2014/main" id="{38EC90EC-8BAC-9744-8B7F-C6DD1696A27B}"/>
                </a:ext>
              </a:extLst>
            </p:cNvPr>
            <p:cNvSpPr/>
            <p:nvPr/>
          </p:nvSpPr>
          <p:spPr>
            <a:xfrm>
              <a:off x="673991" y="2259327"/>
              <a:ext cx="3905774" cy="536426"/>
            </a:xfrm>
            <a:prstGeom prst="roundRect">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20000" tIns="227274" rIns="180000" bIns="227274" numCol="1" spcCol="1270" anchor="ctr" anchorCtr="0">
              <a:noAutofit/>
            </a:bodyPr>
            <a:lstStyle/>
            <a:p>
              <a:pPr lvl="0" defTabSz="622300">
                <a:lnSpc>
                  <a:spcPct val="90000"/>
                </a:lnSpc>
                <a:spcBef>
                  <a:spcPct val="0"/>
                </a:spcBef>
              </a:pPr>
              <a:endParaRPr lang="de-DE" sz="1200" b="1" dirty="0">
                <a:solidFill>
                  <a:schemeClr val="bg2"/>
                </a:solidFill>
                <a:cs typeface="Arial"/>
              </a:endParaRPr>
            </a:p>
          </p:txBody>
        </p:sp>
        <p:sp>
          <p:nvSpPr>
            <p:cNvPr id="14" name="Rectangle: Top Corners Rounded 32">
              <a:extLst>
                <a:ext uri="{FF2B5EF4-FFF2-40B4-BE49-F238E27FC236}">
                  <a16:creationId xmlns:a16="http://schemas.microsoft.com/office/drawing/2014/main" id="{AFBADA6B-A7D8-BC48-8F2A-74F4924CAD84}"/>
                </a:ext>
              </a:extLst>
            </p:cNvPr>
            <p:cNvSpPr/>
            <p:nvPr/>
          </p:nvSpPr>
          <p:spPr>
            <a:xfrm rot="16200000">
              <a:off x="664049" y="2259636"/>
              <a:ext cx="535806" cy="536426"/>
            </a:xfrm>
            <a:prstGeom prst="round2SameRect">
              <a:avLst/>
            </a:prstGeom>
            <a:solidFill>
              <a:schemeClr val="accent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48000" tIns="227274" rIns="180000" bIns="227274" numCol="1" spcCol="1270" anchor="ctr" anchorCtr="0">
              <a:noAutofit/>
            </a:bodyPr>
            <a:lstStyle/>
            <a:p>
              <a:pPr lvl="0" defTabSz="622300">
                <a:lnSpc>
                  <a:spcPct val="90000"/>
                </a:lnSpc>
                <a:spcBef>
                  <a:spcPct val="0"/>
                </a:spcBef>
              </a:pPr>
              <a:endParaRPr lang="it-IT" sz="1200" b="1" dirty="0">
                <a:solidFill>
                  <a:schemeClr val="bg2"/>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307EDDA5-8165-F645-8A2A-A7AD6587B521}"/>
              </a:ext>
            </a:extLst>
          </p:cNvPr>
          <p:cNvGrpSpPr/>
          <p:nvPr/>
        </p:nvGrpSpPr>
        <p:grpSpPr>
          <a:xfrm>
            <a:off x="3794048" y="3674378"/>
            <a:ext cx="4962494" cy="538144"/>
            <a:chOff x="663739" y="2259327"/>
            <a:chExt cx="3916026" cy="536426"/>
          </a:xfrm>
        </p:grpSpPr>
        <p:sp>
          <p:nvSpPr>
            <p:cNvPr id="16" name="Rectangle: Rounded Corners 31">
              <a:extLst>
                <a:ext uri="{FF2B5EF4-FFF2-40B4-BE49-F238E27FC236}">
                  <a16:creationId xmlns:a16="http://schemas.microsoft.com/office/drawing/2014/main" id="{36A5B564-6ED6-044B-8620-6E2C11570D4B}"/>
                </a:ext>
              </a:extLst>
            </p:cNvPr>
            <p:cNvSpPr/>
            <p:nvPr/>
          </p:nvSpPr>
          <p:spPr>
            <a:xfrm>
              <a:off x="673991" y="2259327"/>
              <a:ext cx="3905774" cy="536426"/>
            </a:xfrm>
            <a:prstGeom prst="roundRect">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20000" tIns="227274" rIns="180000" bIns="227274" numCol="1" spcCol="1270" anchor="ctr" anchorCtr="0">
              <a:noAutofit/>
            </a:bodyPr>
            <a:lstStyle/>
            <a:p>
              <a:pPr lvl="0" defTabSz="622300">
                <a:lnSpc>
                  <a:spcPct val="90000"/>
                </a:lnSpc>
                <a:spcBef>
                  <a:spcPct val="0"/>
                </a:spcBef>
              </a:pPr>
              <a:endParaRPr lang="de-DE" sz="1200" b="1" dirty="0">
                <a:solidFill>
                  <a:schemeClr val="bg2"/>
                </a:solidFill>
                <a:cs typeface="Arial"/>
              </a:endParaRPr>
            </a:p>
          </p:txBody>
        </p:sp>
        <p:sp>
          <p:nvSpPr>
            <p:cNvPr id="17" name="Rectangle: Top Corners Rounded 32">
              <a:extLst>
                <a:ext uri="{FF2B5EF4-FFF2-40B4-BE49-F238E27FC236}">
                  <a16:creationId xmlns:a16="http://schemas.microsoft.com/office/drawing/2014/main" id="{7891A681-113A-BE45-B55B-72132F83421D}"/>
                </a:ext>
              </a:extLst>
            </p:cNvPr>
            <p:cNvSpPr/>
            <p:nvPr/>
          </p:nvSpPr>
          <p:spPr>
            <a:xfrm rot="16200000">
              <a:off x="664049" y="2259636"/>
              <a:ext cx="535806" cy="536426"/>
            </a:xfrm>
            <a:prstGeom prst="round2SameRect">
              <a:avLst/>
            </a:prstGeom>
            <a:solidFill>
              <a:schemeClr val="accent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48000" tIns="227274" rIns="180000" bIns="227274" numCol="1" spcCol="1270" anchor="ctr" anchorCtr="0">
              <a:noAutofit/>
            </a:bodyPr>
            <a:lstStyle/>
            <a:p>
              <a:pPr lvl="0" defTabSz="622300">
                <a:lnSpc>
                  <a:spcPct val="90000"/>
                </a:lnSpc>
                <a:spcBef>
                  <a:spcPct val="0"/>
                </a:spcBef>
              </a:pPr>
              <a:endParaRPr lang="it-IT" sz="1200" b="1" dirty="0">
                <a:solidFill>
                  <a:schemeClr val="bg2"/>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4E2B331D-F1F6-D742-A657-6B1E73D66C2E}"/>
              </a:ext>
            </a:extLst>
          </p:cNvPr>
          <p:cNvGrpSpPr/>
          <p:nvPr/>
        </p:nvGrpSpPr>
        <p:grpSpPr>
          <a:xfrm>
            <a:off x="3794045" y="4365656"/>
            <a:ext cx="4962496" cy="538144"/>
            <a:chOff x="663738" y="2259327"/>
            <a:chExt cx="3916027" cy="536426"/>
          </a:xfrm>
        </p:grpSpPr>
        <p:sp>
          <p:nvSpPr>
            <p:cNvPr id="19" name="Rectangle: Rounded Corners 31">
              <a:extLst>
                <a:ext uri="{FF2B5EF4-FFF2-40B4-BE49-F238E27FC236}">
                  <a16:creationId xmlns:a16="http://schemas.microsoft.com/office/drawing/2014/main" id="{D3CBC0FA-C6A1-E44A-9444-4848614F41A4}"/>
                </a:ext>
              </a:extLst>
            </p:cNvPr>
            <p:cNvSpPr/>
            <p:nvPr/>
          </p:nvSpPr>
          <p:spPr>
            <a:xfrm>
              <a:off x="673991" y="2259327"/>
              <a:ext cx="3905774" cy="536426"/>
            </a:xfrm>
            <a:prstGeom prst="roundRect">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20000" tIns="227274" rIns="180000" bIns="227274" numCol="1" spcCol="1270" anchor="ctr" anchorCtr="0">
              <a:noAutofit/>
            </a:bodyPr>
            <a:lstStyle/>
            <a:p>
              <a:pPr lvl="0" defTabSz="622300">
                <a:lnSpc>
                  <a:spcPct val="90000"/>
                </a:lnSpc>
                <a:spcBef>
                  <a:spcPct val="0"/>
                </a:spcBef>
              </a:pPr>
              <a:endParaRPr lang="de-DE" sz="1200" b="1" dirty="0">
                <a:solidFill>
                  <a:schemeClr val="bg2"/>
                </a:solidFill>
                <a:cs typeface="Arial"/>
              </a:endParaRPr>
            </a:p>
          </p:txBody>
        </p:sp>
        <p:sp>
          <p:nvSpPr>
            <p:cNvPr id="20" name="Rectangle: Top Corners Rounded 32">
              <a:extLst>
                <a:ext uri="{FF2B5EF4-FFF2-40B4-BE49-F238E27FC236}">
                  <a16:creationId xmlns:a16="http://schemas.microsoft.com/office/drawing/2014/main" id="{0A4D56A0-AD7A-A74F-881E-D109F959E6BE}"/>
                </a:ext>
              </a:extLst>
            </p:cNvPr>
            <p:cNvSpPr/>
            <p:nvPr/>
          </p:nvSpPr>
          <p:spPr>
            <a:xfrm rot="16200000">
              <a:off x="664048" y="2259634"/>
              <a:ext cx="535805" cy="536426"/>
            </a:xfrm>
            <a:prstGeom prst="round2SameRect">
              <a:avLst/>
            </a:prstGeom>
            <a:solidFill>
              <a:schemeClr val="accent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48000" tIns="227274" rIns="180000" bIns="227274" numCol="1" spcCol="1270" anchor="ctr" anchorCtr="0">
              <a:noAutofit/>
            </a:bodyPr>
            <a:lstStyle/>
            <a:p>
              <a:pPr lvl="0" defTabSz="622300">
                <a:lnSpc>
                  <a:spcPct val="90000"/>
                </a:lnSpc>
                <a:spcBef>
                  <a:spcPct val="0"/>
                </a:spcBef>
              </a:pPr>
              <a:endParaRPr lang="it-IT" sz="1200" b="1" dirty="0">
                <a:solidFill>
                  <a:schemeClr val="bg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525F71A6-B4B3-884D-8E8A-33A741D5BE97}"/>
              </a:ext>
            </a:extLst>
          </p:cNvPr>
          <p:cNvGrpSpPr/>
          <p:nvPr/>
        </p:nvGrpSpPr>
        <p:grpSpPr>
          <a:xfrm>
            <a:off x="3792106" y="935717"/>
            <a:ext cx="4962494" cy="538144"/>
            <a:chOff x="663739" y="2259327"/>
            <a:chExt cx="3916026" cy="536426"/>
          </a:xfrm>
          <a:solidFill>
            <a:schemeClr val="accent1"/>
          </a:solidFill>
        </p:grpSpPr>
        <p:sp>
          <p:nvSpPr>
            <p:cNvPr id="22" name="Rectangle: Rounded Corners 31">
              <a:extLst>
                <a:ext uri="{FF2B5EF4-FFF2-40B4-BE49-F238E27FC236}">
                  <a16:creationId xmlns:a16="http://schemas.microsoft.com/office/drawing/2014/main" id="{5044D687-91CA-F34F-A0E1-30D85155910B}"/>
                </a:ext>
              </a:extLst>
            </p:cNvPr>
            <p:cNvSpPr/>
            <p:nvPr/>
          </p:nvSpPr>
          <p:spPr>
            <a:xfrm>
              <a:off x="673991" y="2259327"/>
              <a:ext cx="3905774" cy="536426"/>
            </a:xfrm>
            <a:prstGeom prst="roundRect">
              <a:avLst/>
            </a:prstGeom>
            <a:grp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20000" tIns="227274" rIns="180000" bIns="227274" numCol="1" spcCol="1270" anchor="ctr" anchorCtr="0">
              <a:noAutofit/>
            </a:bodyPr>
            <a:lstStyle/>
            <a:p>
              <a:pPr lvl="0" defTabSz="622300">
                <a:lnSpc>
                  <a:spcPct val="90000"/>
                </a:lnSpc>
                <a:spcBef>
                  <a:spcPct val="0"/>
                </a:spcBef>
              </a:pPr>
              <a:endParaRPr lang="de-DE" sz="1200" b="1" dirty="0">
                <a:solidFill>
                  <a:schemeClr val="bg2"/>
                </a:solidFill>
                <a:latin typeface="Arial"/>
                <a:cs typeface="Arial"/>
              </a:endParaRPr>
            </a:p>
          </p:txBody>
        </p:sp>
        <p:sp>
          <p:nvSpPr>
            <p:cNvPr id="23" name="Rectangle: Top Corners Rounded 32">
              <a:extLst>
                <a:ext uri="{FF2B5EF4-FFF2-40B4-BE49-F238E27FC236}">
                  <a16:creationId xmlns:a16="http://schemas.microsoft.com/office/drawing/2014/main" id="{EF767436-D6EA-7447-B8BB-081D529548C8}"/>
                </a:ext>
              </a:extLst>
            </p:cNvPr>
            <p:cNvSpPr/>
            <p:nvPr/>
          </p:nvSpPr>
          <p:spPr>
            <a:xfrm rot="16200000">
              <a:off x="664049" y="2259636"/>
              <a:ext cx="535806" cy="536426"/>
            </a:xfrm>
            <a:prstGeom prst="round2SameRect">
              <a:avLst/>
            </a:prstGeom>
            <a:solidFill>
              <a:schemeClr val="accent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48000" tIns="227274" rIns="180000" bIns="227274" numCol="1" spcCol="1270" anchor="ctr" anchorCtr="0">
              <a:noAutofit/>
            </a:bodyPr>
            <a:lstStyle/>
            <a:p>
              <a:pPr lvl="0" defTabSz="622300">
                <a:lnSpc>
                  <a:spcPct val="90000"/>
                </a:lnSpc>
                <a:spcBef>
                  <a:spcPct val="0"/>
                </a:spcBef>
              </a:pPr>
              <a:endParaRPr lang="it-IT" sz="1200" b="1" dirty="0">
                <a:solidFill>
                  <a:schemeClr val="bg2"/>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32407ADD-F8F7-5744-A334-A180E1120C39}"/>
              </a:ext>
            </a:extLst>
          </p:cNvPr>
          <p:cNvSpPr txBox="1"/>
          <p:nvPr/>
        </p:nvSpPr>
        <p:spPr>
          <a:xfrm>
            <a:off x="4026769" y="859713"/>
            <a:ext cx="416560" cy="583045"/>
          </a:xfrm>
          <a:prstGeom prst="rect">
            <a:avLst/>
          </a:prstGeom>
          <a:noFill/>
        </p:spPr>
        <p:txBody>
          <a:bodyPr wrap="square" rtlCol="0">
            <a:spAutoFit/>
          </a:bodyPr>
          <a:lstStyle/>
          <a:p>
            <a:pPr>
              <a:lnSpc>
                <a:spcPct val="150000"/>
              </a:lnSpc>
              <a:spcAft>
                <a:spcPts val="0"/>
              </a:spcAft>
            </a:pPr>
            <a:r>
              <a:rPr lang="en-US" sz="2400" dirty="0">
                <a:solidFill>
                  <a:schemeClr val="accent1"/>
                </a:solidFill>
                <a:latin typeface="Mediolanum Sans" pitchFamily="2" charset="77"/>
              </a:rPr>
              <a:t>1</a:t>
            </a:r>
          </a:p>
        </p:txBody>
      </p:sp>
      <p:sp>
        <p:nvSpPr>
          <p:cNvPr id="25" name="TextBox 24">
            <a:extLst>
              <a:ext uri="{FF2B5EF4-FFF2-40B4-BE49-F238E27FC236}">
                <a16:creationId xmlns:a16="http://schemas.microsoft.com/office/drawing/2014/main" id="{D1DD613D-B8EF-8A46-BC05-382805299155}"/>
              </a:ext>
            </a:extLst>
          </p:cNvPr>
          <p:cNvSpPr txBox="1"/>
          <p:nvPr/>
        </p:nvSpPr>
        <p:spPr>
          <a:xfrm>
            <a:off x="3996289" y="1540433"/>
            <a:ext cx="416560" cy="583045"/>
          </a:xfrm>
          <a:prstGeom prst="rect">
            <a:avLst/>
          </a:prstGeom>
          <a:noFill/>
        </p:spPr>
        <p:txBody>
          <a:bodyPr wrap="square" rtlCol="0">
            <a:spAutoFit/>
          </a:bodyPr>
          <a:lstStyle/>
          <a:p>
            <a:pPr>
              <a:lnSpc>
                <a:spcPct val="150000"/>
              </a:lnSpc>
              <a:spcAft>
                <a:spcPts val="0"/>
              </a:spcAft>
            </a:pPr>
            <a:r>
              <a:rPr lang="en-US" sz="2400" dirty="0">
                <a:solidFill>
                  <a:schemeClr val="accent1"/>
                </a:solidFill>
                <a:latin typeface="Mediolanum Sans" pitchFamily="2" charset="77"/>
              </a:rPr>
              <a:t>2</a:t>
            </a:r>
          </a:p>
        </p:txBody>
      </p:sp>
      <p:sp>
        <p:nvSpPr>
          <p:cNvPr id="26" name="TextBox 25">
            <a:extLst>
              <a:ext uri="{FF2B5EF4-FFF2-40B4-BE49-F238E27FC236}">
                <a16:creationId xmlns:a16="http://schemas.microsoft.com/office/drawing/2014/main" id="{49D6F4B9-E663-7043-BB4D-0190FA351372}"/>
              </a:ext>
            </a:extLst>
          </p:cNvPr>
          <p:cNvSpPr txBox="1"/>
          <p:nvPr/>
        </p:nvSpPr>
        <p:spPr>
          <a:xfrm>
            <a:off x="3996289" y="2221153"/>
            <a:ext cx="416560" cy="583045"/>
          </a:xfrm>
          <a:prstGeom prst="rect">
            <a:avLst/>
          </a:prstGeom>
          <a:noFill/>
        </p:spPr>
        <p:txBody>
          <a:bodyPr wrap="square" rtlCol="0">
            <a:spAutoFit/>
          </a:bodyPr>
          <a:lstStyle/>
          <a:p>
            <a:pPr>
              <a:lnSpc>
                <a:spcPct val="150000"/>
              </a:lnSpc>
              <a:spcAft>
                <a:spcPts val="0"/>
              </a:spcAft>
            </a:pPr>
            <a:r>
              <a:rPr lang="en-US" sz="2400" dirty="0">
                <a:solidFill>
                  <a:schemeClr val="accent1"/>
                </a:solidFill>
                <a:latin typeface="Mediolanum Sans" pitchFamily="2" charset="77"/>
              </a:rPr>
              <a:t>3</a:t>
            </a:r>
          </a:p>
        </p:txBody>
      </p:sp>
      <p:sp>
        <p:nvSpPr>
          <p:cNvPr id="27" name="TextBox 26">
            <a:extLst>
              <a:ext uri="{FF2B5EF4-FFF2-40B4-BE49-F238E27FC236}">
                <a16:creationId xmlns:a16="http://schemas.microsoft.com/office/drawing/2014/main" id="{AF8E969E-1616-6044-8165-37DF70365F65}"/>
              </a:ext>
            </a:extLst>
          </p:cNvPr>
          <p:cNvSpPr txBox="1"/>
          <p:nvPr/>
        </p:nvSpPr>
        <p:spPr>
          <a:xfrm>
            <a:off x="4006449" y="2901873"/>
            <a:ext cx="416560" cy="583045"/>
          </a:xfrm>
          <a:prstGeom prst="rect">
            <a:avLst/>
          </a:prstGeom>
          <a:noFill/>
        </p:spPr>
        <p:txBody>
          <a:bodyPr wrap="square" rtlCol="0">
            <a:spAutoFit/>
          </a:bodyPr>
          <a:lstStyle/>
          <a:p>
            <a:pPr>
              <a:lnSpc>
                <a:spcPct val="150000"/>
              </a:lnSpc>
              <a:spcAft>
                <a:spcPts val="0"/>
              </a:spcAft>
            </a:pPr>
            <a:r>
              <a:rPr lang="en-US" sz="2400" dirty="0">
                <a:solidFill>
                  <a:schemeClr val="accent1"/>
                </a:solidFill>
                <a:latin typeface="Mediolanum Sans" pitchFamily="2" charset="77"/>
              </a:rPr>
              <a:t>4</a:t>
            </a:r>
          </a:p>
        </p:txBody>
      </p:sp>
      <p:sp>
        <p:nvSpPr>
          <p:cNvPr id="28" name="TextBox 27">
            <a:extLst>
              <a:ext uri="{FF2B5EF4-FFF2-40B4-BE49-F238E27FC236}">
                <a16:creationId xmlns:a16="http://schemas.microsoft.com/office/drawing/2014/main" id="{9FDEAF51-F9A1-FD4A-9AD6-3433D728882D}"/>
              </a:ext>
            </a:extLst>
          </p:cNvPr>
          <p:cNvSpPr txBox="1"/>
          <p:nvPr/>
        </p:nvSpPr>
        <p:spPr>
          <a:xfrm>
            <a:off x="4006449" y="3582593"/>
            <a:ext cx="416560" cy="583045"/>
          </a:xfrm>
          <a:prstGeom prst="rect">
            <a:avLst/>
          </a:prstGeom>
          <a:noFill/>
        </p:spPr>
        <p:txBody>
          <a:bodyPr wrap="square" rtlCol="0">
            <a:spAutoFit/>
          </a:bodyPr>
          <a:lstStyle/>
          <a:p>
            <a:pPr>
              <a:lnSpc>
                <a:spcPct val="150000"/>
              </a:lnSpc>
              <a:spcAft>
                <a:spcPts val="0"/>
              </a:spcAft>
            </a:pPr>
            <a:r>
              <a:rPr lang="en-US" sz="2400" dirty="0">
                <a:solidFill>
                  <a:schemeClr val="accent1"/>
                </a:solidFill>
                <a:latin typeface="Mediolanum Sans" pitchFamily="2" charset="77"/>
              </a:rPr>
              <a:t>5</a:t>
            </a:r>
          </a:p>
        </p:txBody>
      </p:sp>
      <p:sp>
        <p:nvSpPr>
          <p:cNvPr id="29" name="TextBox 28">
            <a:extLst>
              <a:ext uri="{FF2B5EF4-FFF2-40B4-BE49-F238E27FC236}">
                <a16:creationId xmlns:a16="http://schemas.microsoft.com/office/drawing/2014/main" id="{8D8AFBFB-6DDF-2A4D-AD19-47B848B45AA6}"/>
              </a:ext>
            </a:extLst>
          </p:cNvPr>
          <p:cNvSpPr txBox="1"/>
          <p:nvPr/>
        </p:nvSpPr>
        <p:spPr>
          <a:xfrm>
            <a:off x="4006449" y="4263313"/>
            <a:ext cx="416560" cy="583045"/>
          </a:xfrm>
          <a:prstGeom prst="rect">
            <a:avLst/>
          </a:prstGeom>
          <a:noFill/>
        </p:spPr>
        <p:txBody>
          <a:bodyPr wrap="square" rtlCol="0">
            <a:spAutoFit/>
          </a:bodyPr>
          <a:lstStyle/>
          <a:p>
            <a:pPr>
              <a:lnSpc>
                <a:spcPct val="150000"/>
              </a:lnSpc>
              <a:spcAft>
                <a:spcPts val="0"/>
              </a:spcAft>
            </a:pPr>
            <a:r>
              <a:rPr lang="en-US" sz="2400" dirty="0">
                <a:solidFill>
                  <a:schemeClr val="accent1"/>
                </a:solidFill>
                <a:latin typeface="Mediolanum Sans" pitchFamily="2" charset="77"/>
              </a:rPr>
              <a:t>6</a:t>
            </a:r>
          </a:p>
        </p:txBody>
      </p:sp>
      <p:sp>
        <p:nvSpPr>
          <p:cNvPr id="30" name="TextBox 29">
            <a:extLst>
              <a:ext uri="{FF2B5EF4-FFF2-40B4-BE49-F238E27FC236}">
                <a16:creationId xmlns:a16="http://schemas.microsoft.com/office/drawing/2014/main" id="{FCB91CEE-A683-4049-A9DA-5ED76CDCAFE8}"/>
              </a:ext>
            </a:extLst>
          </p:cNvPr>
          <p:cNvSpPr txBox="1"/>
          <p:nvPr/>
        </p:nvSpPr>
        <p:spPr>
          <a:xfrm>
            <a:off x="3726979" y="348666"/>
            <a:ext cx="2881290" cy="461665"/>
          </a:xfrm>
          <a:prstGeom prst="rect">
            <a:avLst/>
          </a:prstGeom>
          <a:noFill/>
        </p:spPr>
        <p:txBody>
          <a:bodyPr wrap="square" rtlCol="0">
            <a:spAutoFit/>
          </a:bodyPr>
          <a:lstStyle/>
          <a:p>
            <a:pPr rtl="0">
              <a:buSzPts val="1600"/>
              <a:buFont typeface="Arial" panose="020B0604020202020204" pitchFamily="34" charset="0"/>
              <a:buNone/>
            </a:pPr>
            <a:r>
              <a:rPr lang="en-GB" sz="2300" b="1" i="0" u="none" strike="noStrike" kern="1200" baseline="0" dirty="0">
                <a:solidFill>
                  <a:srgbClr val="FFFFFF"/>
                </a:solidFill>
                <a:latin typeface="Mediolanum Sans" pitchFamily="2" charset="77"/>
              </a:rPr>
              <a:t>Inhalt</a:t>
            </a:r>
            <a:endParaRPr lang="en-US" sz="2300" b="1" i="0" u="none" strike="noStrike" kern="1200" baseline="0" dirty="0">
              <a:solidFill>
                <a:srgbClr val="192B6C"/>
              </a:solidFill>
              <a:latin typeface="Mediolanum Sans" pitchFamily="2" charset="77"/>
            </a:endParaRPr>
          </a:p>
        </p:txBody>
      </p:sp>
      <p:sp>
        <p:nvSpPr>
          <p:cNvPr id="31" name="Text Placeholder 2">
            <a:extLst>
              <a:ext uri="{FF2B5EF4-FFF2-40B4-BE49-F238E27FC236}">
                <a16:creationId xmlns:a16="http://schemas.microsoft.com/office/drawing/2014/main" id="{D47DEEB2-BEC7-8847-B152-603DEB4B8180}"/>
              </a:ext>
            </a:extLst>
          </p:cNvPr>
          <p:cNvSpPr txBox="1">
            <a:spLocks/>
          </p:cNvSpPr>
          <p:nvPr/>
        </p:nvSpPr>
        <p:spPr>
          <a:xfrm>
            <a:off x="4541376" y="1622456"/>
            <a:ext cx="4019133" cy="501022"/>
          </a:xfrm>
          <a:prstGeom prst="rect">
            <a:avLst/>
          </a:prstGeom>
        </p:spPr>
        <p:txBody>
          <a:bodyPr lIns="91440" tIns="45720" rIns="91440" bIns="45720" anchor="ctr">
            <a:normAutofit fontScale="92500"/>
          </a:bodyPr>
          <a:lstStyle>
            <a:lvl1pPr marL="0" indent="0" algn="l" defTabSz="685800" rtl="0" eaLnBrk="1" latinLnBrk="0" hangingPunct="1">
              <a:lnSpc>
                <a:spcPts val="1800"/>
              </a:lnSpc>
              <a:spcBef>
                <a:spcPts val="600"/>
              </a:spcBef>
              <a:buFont typeface="Arial" panose="020B0604020202020204" pitchFamily="34" charset="0"/>
              <a:buNone/>
              <a:defRPr sz="1800" b="1" kern="1200">
                <a:solidFill>
                  <a:schemeClr val="bg2"/>
                </a:solidFill>
                <a:latin typeface="Mediolanum Sans" pitchFamily="2" charset="77"/>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latin typeface="Mediolanum Sans"/>
              </a:rPr>
              <a:t>Das Anlagethema: </a:t>
            </a:r>
            <a:r>
              <a:rPr lang="de-DE" dirty="0">
                <a:latin typeface="Mediolanum Sans"/>
              </a:rPr>
              <a:t>Lebensmittelversorgung</a:t>
            </a:r>
            <a:endParaRPr lang="en-GB" dirty="0">
              <a:latin typeface="Mediolanum Sans"/>
            </a:endParaRPr>
          </a:p>
        </p:txBody>
      </p:sp>
      <p:sp>
        <p:nvSpPr>
          <p:cNvPr id="32" name="Text Placeholder 2">
            <a:extLst>
              <a:ext uri="{FF2B5EF4-FFF2-40B4-BE49-F238E27FC236}">
                <a16:creationId xmlns:a16="http://schemas.microsoft.com/office/drawing/2014/main" id="{506DEC74-CEEB-7943-B790-64636A275C1A}"/>
              </a:ext>
            </a:extLst>
          </p:cNvPr>
          <p:cNvSpPr txBox="1">
            <a:spLocks/>
          </p:cNvSpPr>
          <p:nvPr/>
        </p:nvSpPr>
        <p:spPr>
          <a:xfrm>
            <a:off x="4541376" y="2321703"/>
            <a:ext cx="4019133" cy="501022"/>
          </a:xfrm>
          <a:prstGeom prst="rect">
            <a:avLst/>
          </a:prstGeom>
        </p:spPr>
        <p:txBody>
          <a:bodyPr anchor="ctr">
            <a:normAutofit/>
          </a:bodyPr>
          <a:lstStyle>
            <a:lvl1pPr marL="0" indent="0" algn="l" defTabSz="685800" rtl="0" eaLnBrk="1" latinLnBrk="0" hangingPunct="1">
              <a:lnSpc>
                <a:spcPts val="1800"/>
              </a:lnSpc>
              <a:spcBef>
                <a:spcPts val="600"/>
              </a:spcBef>
              <a:buFont typeface="Arial" panose="020B0604020202020204" pitchFamily="34" charset="0"/>
              <a:buNone/>
              <a:defRPr sz="1800" b="1" kern="1200">
                <a:solidFill>
                  <a:schemeClr val="bg2"/>
                </a:solidFill>
                <a:latin typeface="Mediolanum Sans" pitchFamily="2" charset="77"/>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Fondsprofil</a:t>
            </a:r>
          </a:p>
        </p:txBody>
      </p:sp>
      <p:sp>
        <p:nvSpPr>
          <p:cNvPr id="33" name="Text Placeholder 2">
            <a:extLst>
              <a:ext uri="{FF2B5EF4-FFF2-40B4-BE49-F238E27FC236}">
                <a16:creationId xmlns:a16="http://schemas.microsoft.com/office/drawing/2014/main" id="{AC0E91E3-3D04-754D-AB2C-0279DD81E4D8}"/>
              </a:ext>
            </a:extLst>
          </p:cNvPr>
          <p:cNvSpPr txBox="1">
            <a:spLocks/>
          </p:cNvSpPr>
          <p:nvPr/>
        </p:nvSpPr>
        <p:spPr>
          <a:xfrm>
            <a:off x="4541376" y="3013266"/>
            <a:ext cx="4019133" cy="501022"/>
          </a:xfrm>
          <a:prstGeom prst="rect">
            <a:avLst/>
          </a:prstGeom>
        </p:spPr>
        <p:txBody>
          <a:bodyPr anchor="ctr">
            <a:normAutofit/>
          </a:bodyPr>
          <a:lstStyle>
            <a:lvl1pPr marL="0" indent="0" algn="l" defTabSz="685800" rtl="0" eaLnBrk="1" latinLnBrk="0" hangingPunct="1">
              <a:lnSpc>
                <a:spcPts val="1800"/>
              </a:lnSpc>
              <a:spcBef>
                <a:spcPts val="600"/>
              </a:spcBef>
              <a:buFont typeface="Arial" panose="020B0604020202020204" pitchFamily="34" charset="0"/>
              <a:buNone/>
              <a:defRPr sz="1800" b="1" kern="1200">
                <a:solidFill>
                  <a:schemeClr val="bg2"/>
                </a:solidFill>
                <a:latin typeface="Mediolanum Sans" pitchFamily="2" charset="77"/>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Positionierung und Performance</a:t>
            </a:r>
          </a:p>
        </p:txBody>
      </p:sp>
      <p:sp>
        <p:nvSpPr>
          <p:cNvPr id="34" name="Text Placeholder 2">
            <a:extLst>
              <a:ext uri="{FF2B5EF4-FFF2-40B4-BE49-F238E27FC236}">
                <a16:creationId xmlns:a16="http://schemas.microsoft.com/office/drawing/2014/main" id="{5D09F5EE-C277-E146-BF36-F0FD16AC8030}"/>
              </a:ext>
            </a:extLst>
          </p:cNvPr>
          <p:cNvSpPr txBox="1">
            <a:spLocks/>
          </p:cNvSpPr>
          <p:nvPr/>
        </p:nvSpPr>
        <p:spPr>
          <a:xfrm>
            <a:off x="4541376" y="3697145"/>
            <a:ext cx="4019133" cy="501022"/>
          </a:xfrm>
          <a:prstGeom prst="rect">
            <a:avLst/>
          </a:prstGeom>
        </p:spPr>
        <p:txBody>
          <a:bodyPr anchor="ctr">
            <a:normAutofit/>
          </a:bodyPr>
          <a:lstStyle>
            <a:lvl1pPr marL="0" indent="0" algn="l" defTabSz="685800" rtl="0" eaLnBrk="1" latinLnBrk="0" hangingPunct="1">
              <a:lnSpc>
                <a:spcPts val="1800"/>
              </a:lnSpc>
              <a:spcBef>
                <a:spcPts val="600"/>
              </a:spcBef>
              <a:buFont typeface="Arial" panose="020B0604020202020204" pitchFamily="34" charset="0"/>
              <a:buNone/>
              <a:defRPr sz="1800" b="1" kern="1200">
                <a:solidFill>
                  <a:schemeClr val="bg2"/>
                </a:solidFill>
                <a:latin typeface="Mediolanum Sans" pitchFamily="2" charset="77"/>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Zusammenfassung</a:t>
            </a:r>
          </a:p>
        </p:txBody>
      </p:sp>
      <p:sp>
        <p:nvSpPr>
          <p:cNvPr id="35" name="Text Placeholder 2">
            <a:extLst>
              <a:ext uri="{FF2B5EF4-FFF2-40B4-BE49-F238E27FC236}">
                <a16:creationId xmlns:a16="http://schemas.microsoft.com/office/drawing/2014/main" id="{AB249106-9797-5C46-9703-EDBEF14454EF}"/>
              </a:ext>
            </a:extLst>
          </p:cNvPr>
          <p:cNvSpPr txBox="1">
            <a:spLocks/>
          </p:cNvSpPr>
          <p:nvPr/>
        </p:nvSpPr>
        <p:spPr>
          <a:xfrm>
            <a:off x="4541376" y="4365656"/>
            <a:ext cx="4019133" cy="501022"/>
          </a:xfrm>
          <a:prstGeom prst="rect">
            <a:avLst/>
          </a:prstGeom>
        </p:spPr>
        <p:txBody>
          <a:bodyPr anchor="ctr">
            <a:normAutofit/>
          </a:bodyPr>
          <a:lstStyle>
            <a:lvl1pPr marL="0" indent="0" algn="l" defTabSz="685800" rtl="0" eaLnBrk="1" latinLnBrk="0" hangingPunct="1">
              <a:lnSpc>
                <a:spcPts val="1800"/>
              </a:lnSpc>
              <a:spcBef>
                <a:spcPts val="600"/>
              </a:spcBef>
              <a:buFont typeface="Arial" panose="020B0604020202020204" pitchFamily="34" charset="0"/>
              <a:buNone/>
              <a:defRPr sz="1800" b="1" kern="1200">
                <a:solidFill>
                  <a:schemeClr val="bg2"/>
                </a:solidFill>
                <a:latin typeface="Mediolanum Sans" pitchFamily="2" charset="77"/>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Anhang</a:t>
            </a:r>
          </a:p>
        </p:txBody>
      </p:sp>
      <p:sp>
        <p:nvSpPr>
          <p:cNvPr id="36" name="Text Placeholder 2">
            <a:extLst>
              <a:ext uri="{FF2B5EF4-FFF2-40B4-BE49-F238E27FC236}">
                <a16:creationId xmlns:a16="http://schemas.microsoft.com/office/drawing/2014/main" id="{C10288F5-4FCC-3249-B4AC-AF47100B157A}"/>
              </a:ext>
            </a:extLst>
          </p:cNvPr>
          <p:cNvSpPr txBox="1">
            <a:spLocks/>
          </p:cNvSpPr>
          <p:nvPr/>
        </p:nvSpPr>
        <p:spPr>
          <a:xfrm>
            <a:off x="4541376" y="953945"/>
            <a:ext cx="4019133" cy="501022"/>
          </a:xfrm>
          <a:prstGeom prst="rect">
            <a:avLst/>
          </a:prstGeom>
        </p:spPr>
        <p:txBody>
          <a:bodyPr lIns="91440" tIns="45720" rIns="91440" bIns="45720" anchor="ctr">
            <a:normAutofit/>
          </a:bodyPr>
          <a:lstStyle>
            <a:lvl1pPr marL="0" indent="0" algn="l" defTabSz="685800" rtl="0" eaLnBrk="1" latinLnBrk="0" hangingPunct="1">
              <a:lnSpc>
                <a:spcPts val="1800"/>
              </a:lnSpc>
              <a:spcBef>
                <a:spcPts val="600"/>
              </a:spcBef>
              <a:buFont typeface="Arial" panose="020B0604020202020204" pitchFamily="34" charset="0"/>
              <a:buNone/>
              <a:defRPr sz="1800" b="1" kern="1200">
                <a:solidFill>
                  <a:schemeClr val="bg2"/>
                </a:solidFill>
                <a:latin typeface="Mediolanum Sans" pitchFamily="2" charset="77"/>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Mediolanum Sans"/>
              </a:rPr>
              <a:t>Einführung in MIFL</a:t>
            </a:r>
          </a:p>
        </p:txBody>
      </p:sp>
    </p:spTree>
    <p:extLst>
      <p:ext uri="{BB962C8B-B14F-4D97-AF65-F5344CB8AC3E}">
        <p14:creationId xmlns:p14="http://schemas.microsoft.com/office/powerpoint/2010/main" val="1392189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DA425E-5C1F-4F93-B77A-8581CE2836D8}"/>
              </a:ext>
            </a:extLst>
          </p:cNvPr>
          <p:cNvSpPr/>
          <p:nvPr/>
        </p:nvSpPr>
        <p:spPr>
          <a:xfrm>
            <a:off x="449580" y="1496961"/>
            <a:ext cx="8122920" cy="27579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 name="Rectangle 1">
            <a:extLst>
              <a:ext uri="{FF2B5EF4-FFF2-40B4-BE49-F238E27FC236}">
                <a16:creationId xmlns:a16="http://schemas.microsoft.com/office/drawing/2014/main" id="{0D02F39E-6E56-C385-4219-B7D62070A7D4}"/>
              </a:ext>
            </a:extLst>
          </p:cNvPr>
          <p:cNvSpPr/>
          <p:nvPr/>
        </p:nvSpPr>
        <p:spPr>
          <a:xfrm>
            <a:off x="449580" y="1496961"/>
            <a:ext cx="8122920" cy="377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diolanum Sans" panose="00000506000000000000" pitchFamily="50" charset="0"/>
            </a:endParaRPr>
          </a:p>
        </p:txBody>
      </p:sp>
      <p:sp>
        <p:nvSpPr>
          <p:cNvPr id="29" name="Rectangle 28">
            <a:extLst>
              <a:ext uri="{FF2B5EF4-FFF2-40B4-BE49-F238E27FC236}">
                <a16:creationId xmlns:a16="http://schemas.microsoft.com/office/drawing/2014/main" id="{CCBDCA63-2644-436F-8729-4D23598665D0}"/>
              </a:ext>
            </a:extLst>
          </p:cNvPr>
          <p:cNvSpPr/>
          <p:nvPr/>
        </p:nvSpPr>
        <p:spPr>
          <a:xfrm>
            <a:off x="797076" y="4499706"/>
            <a:ext cx="7427928"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a:t>
            </a:r>
            <a:r>
              <a:rPr lang="en-US" sz="800" dirty="0">
                <a:solidFill>
                  <a:srgbClr val="192D6E"/>
                </a:solidFill>
                <a:latin typeface="Mediolanum Sans" panose="00000506000000000000" pitchFamily="50" charset="0"/>
                <a:cs typeface="Arial"/>
              </a:rPr>
              <a:t>Blue Horizon</a:t>
            </a:r>
            <a:endParaRPr lang="en-IE" sz="800" dirty="0">
              <a:solidFill>
                <a:srgbClr val="192D6E"/>
              </a:solidFill>
              <a:latin typeface="Mediolanum Sans" panose="00000506000000000000" pitchFamily="50" charset="0"/>
              <a:cs typeface="Arial"/>
            </a:endParaRPr>
          </a:p>
        </p:txBody>
      </p:sp>
      <p:sp>
        <p:nvSpPr>
          <p:cNvPr id="7" name="Content Placeholder 3">
            <a:extLst>
              <a:ext uri="{FF2B5EF4-FFF2-40B4-BE49-F238E27FC236}">
                <a16:creationId xmlns:a16="http://schemas.microsoft.com/office/drawing/2014/main" id="{4B986AB0-0013-40A7-A1A7-4895D5558AB5}"/>
              </a:ext>
            </a:extLst>
          </p:cNvPr>
          <p:cNvSpPr txBox="1">
            <a:spLocks/>
          </p:cNvSpPr>
          <p:nvPr/>
        </p:nvSpPr>
        <p:spPr>
          <a:xfrm>
            <a:off x="360000" y="999971"/>
            <a:ext cx="8396839"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sz="1400" b="1" dirty="0">
                <a:solidFill>
                  <a:srgbClr val="192B6D"/>
                </a:solidFill>
                <a:latin typeface="Mediolanum Sans" panose="00000506000000000000" pitchFamily="50" charset="0"/>
              </a:rPr>
              <a:t>Alternative Protein-Technologien</a:t>
            </a:r>
            <a:endParaRPr lang="en-IE" sz="1400" b="1" dirty="0">
              <a:solidFill>
                <a:srgbClr val="192B6D"/>
              </a:solidFill>
              <a:latin typeface="Mediolanum Sans" panose="00000506000000000000" pitchFamily="50"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559BCAB5-FFF7-41BD-BAB4-E8D0EC30F3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420" y="2222264"/>
            <a:ext cx="2570964" cy="1866900"/>
          </a:xfrm>
          <a:prstGeom prst="rect">
            <a:avLst/>
          </a:prstGeom>
        </p:spPr>
      </p:pic>
      <p:sp>
        <p:nvSpPr>
          <p:cNvPr id="9" name="Content Placeholder 3">
            <a:extLst>
              <a:ext uri="{FF2B5EF4-FFF2-40B4-BE49-F238E27FC236}">
                <a16:creationId xmlns:a16="http://schemas.microsoft.com/office/drawing/2014/main" id="{44E61553-5F08-484D-AD9F-93F8A216A9E3}"/>
              </a:ext>
            </a:extLst>
          </p:cNvPr>
          <p:cNvSpPr txBox="1">
            <a:spLocks/>
          </p:cNvSpPr>
          <p:nvPr/>
        </p:nvSpPr>
        <p:spPr>
          <a:xfrm>
            <a:off x="687372" y="1878383"/>
            <a:ext cx="2434590"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dirty="0">
                <a:solidFill>
                  <a:srgbClr val="192B6D"/>
                </a:solidFill>
                <a:latin typeface="Mediolanum Sans" panose="00000506000000000000" pitchFamily="50" charset="0"/>
              </a:rPr>
              <a:t>Pflanzenbasiert</a:t>
            </a:r>
          </a:p>
        </p:txBody>
      </p:sp>
      <p:sp>
        <p:nvSpPr>
          <p:cNvPr id="10" name="Content Placeholder 3">
            <a:extLst>
              <a:ext uri="{FF2B5EF4-FFF2-40B4-BE49-F238E27FC236}">
                <a16:creationId xmlns:a16="http://schemas.microsoft.com/office/drawing/2014/main" id="{959C8DAE-9020-48E7-868E-DC92D56D8CB5}"/>
              </a:ext>
            </a:extLst>
          </p:cNvPr>
          <p:cNvSpPr txBox="1">
            <a:spLocks/>
          </p:cNvSpPr>
          <p:nvPr/>
        </p:nvSpPr>
        <p:spPr>
          <a:xfrm>
            <a:off x="3361206" y="1881140"/>
            <a:ext cx="2434590"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sz="1200" dirty="0">
                <a:solidFill>
                  <a:srgbClr val="192B6D"/>
                </a:solidFill>
                <a:latin typeface="Mediolanum Sans" panose="00000506000000000000" pitchFamily="50" charset="0"/>
              </a:rPr>
              <a:t>Fermentation</a:t>
            </a:r>
            <a:endParaRPr lang="en-IE" sz="1200" dirty="0">
              <a:solidFill>
                <a:srgbClr val="192B6D"/>
              </a:solidFill>
              <a:latin typeface="Mediolanum Sans" panose="00000506000000000000" pitchFamily="50" charset="0"/>
            </a:endParaRPr>
          </a:p>
        </p:txBody>
      </p:sp>
      <p:sp>
        <p:nvSpPr>
          <p:cNvPr id="11" name="Content Placeholder 3">
            <a:extLst>
              <a:ext uri="{FF2B5EF4-FFF2-40B4-BE49-F238E27FC236}">
                <a16:creationId xmlns:a16="http://schemas.microsoft.com/office/drawing/2014/main" id="{9609F82E-D917-4F14-8388-9D36F44DCFC5}"/>
              </a:ext>
            </a:extLst>
          </p:cNvPr>
          <p:cNvSpPr txBox="1">
            <a:spLocks/>
          </p:cNvSpPr>
          <p:nvPr/>
        </p:nvSpPr>
        <p:spPr>
          <a:xfrm>
            <a:off x="6022038" y="1878382"/>
            <a:ext cx="2434590"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dirty="0">
                <a:solidFill>
                  <a:srgbClr val="192B6D"/>
                </a:solidFill>
                <a:latin typeface="Mediolanum Sans" panose="00000506000000000000" pitchFamily="50" charset="0"/>
              </a:rPr>
              <a:t>Zellkultur</a:t>
            </a:r>
          </a:p>
        </p:txBody>
      </p:sp>
      <p:pic>
        <p:nvPicPr>
          <p:cNvPr id="16" name="Picture 15" descr="Graphical user interface, text, application&#10;&#10;Description automatically generated">
            <a:extLst>
              <a:ext uri="{FF2B5EF4-FFF2-40B4-BE49-F238E27FC236}">
                <a16:creationId xmlns:a16="http://schemas.microsoft.com/office/drawing/2014/main" id="{7BA5CC47-D64D-45E3-BEFD-D1A70BC066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63099" y="2216073"/>
            <a:ext cx="2632710" cy="1866900"/>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290A1305-A755-4EED-A7EF-5C05D82FFC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95867" y="2216073"/>
            <a:ext cx="2434590" cy="1866900"/>
          </a:xfrm>
          <a:prstGeom prst="rect">
            <a:avLst/>
          </a:prstGeom>
        </p:spPr>
      </p:pic>
      <p:sp>
        <p:nvSpPr>
          <p:cNvPr id="18" name="Slide Number Placeholder 2">
            <a:extLst>
              <a:ext uri="{FF2B5EF4-FFF2-40B4-BE49-F238E27FC236}">
                <a16:creationId xmlns:a16="http://schemas.microsoft.com/office/drawing/2014/main" id="{1C269950-34AE-4FF0-89C1-1BA2612C1294}"/>
              </a:ext>
            </a:extLst>
          </p:cNvPr>
          <p:cNvSpPr>
            <a:spLocks noGrp="1"/>
          </p:cNvSpPr>
          <p:nvPr>
            <p:ph type="sldNum" sz="quarter" idx="12"/>
          </p:nvPr>
        </p:nvSpPr>
        <p:spPr>
          <a:xfrm>
            <a:off x="7986459" y="4571072"/>
            <a:ext cx="797541" cy="273844"/>
          </a:xfrm>
        </p:spPr>
        <p:txBody>
          <a:bodyPr/>
          <a:lstStyle/>
          <a:p>
            <a:fld id="{34792895-D8E1-4817-8F28-70423B694AB5}" type="slidenum">
              <a:rPr lang="en-IE" sz="800" smtClean="0">
                <a:latin typeface="Mediolanum Sans" panose="00000506000000000000" pitchFamily="50" charset="0"/>
              </a:rPr>
              <a:t>20</a:t>
            </a:fld>
            <a:endParaRPr lang="en-IE" sz="800" dirty="0">
              <a:latin typeface="Mediolanum Sans" panose="00000506000000000000" pitchFamily="50" charset="0"/>
            </a:endParaRPr>
          </a:p>
        </p:txBody>
      </p:sp>
      <p:sp>
        <p:nvSpPr>
          <p:cNvPr id="19" name="Content Placeholder 3">
            <a:extLst>
              <a:ext uri="{FF2B5EF4-FFF2-40B4-BE49-F238E27FC236}">
                <a16:creationId xmlns:a16="http://schemas.microsoft.com/office/drawing/2014/main" id="{2B4784A9-3CEB-4D6C-883B-AE0B061FF681}"/>
              </a:ext>
            </a:extLst>
          </p:cNvPr>
          <p:cNvSpPr txBox="1">
            <a:spLocks/>
          </p:cNvSpPr>
          <p:nvPr/>
        </p:nvSpPr>
        <p:spPr>
          <a:xfrm>
            <a:off x="449581" y="1518756"/>
            <a:ext cx="8122920"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dirty="0">
                <a:solidFill>
                  <a:schemeClr val="tx1"/>
                </a:solidFill>
                <a:latin typeface="Mediolanum Sans" panose="00000506000000000000" pitchFamily="50" charset="0"/>
              </a:rPr>
              <a:t>Neue Unternehmen nutzen die Vorteile dieser neuen Marktsegmente</a:t>
            </a:r>
            <a:endParaRPr lang="en-IE" sz="1200" dirty="0">
              <a:solidFill>
                <a:schemeClr val="tx1"/>
              </a:solidFill>
              <a:latin typeface="Mediolanum Sans" panose="00000506000000000000" pitchFamily="50" charset="0"/>
            </a:endParaRPr>
          </a:p>
        </p:txBody>
      </p:sp>
      <p:sp>
        <p:nvSpPr>
          <p:cNvPr id="20" name="Title 1">
            <a:extLst>
              <a:ext uri="{FF2B5EF4-FFF2-40B4-BE49-F238E27FC236}">
                <a16:creationId xmlns:a16="http://schemas.microsoft.com/office/drawing/2014/main" id="{A15017F3-3D99-4560-8AAF-78EA1352A492}"/>
              </a:ext>
            </a:extLst>
          </p:cNvPr>
          <p:cNvSpPr txBox="1">
            <a:spLocks/>
          </p:cNvSpPr>
          <p:nvPr/>
        </p:nvSpPr>
        <p:spPr>
          <a:xfrm>
            <a:off x="360000" y="80356"/>
            <a:ext cx="6613078" cy="4725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panose="00000506000000000000" pitchFamily="50" charset="0"/>
              </a:rPr>
              <a:t>Wirtschaftliche Chancen</a:t>
            </a:r>
            <a:br>
              <a:rPr lang="en-IE" sz="1800" dirty="0">
                <a:latin typeface="Mediolanum Sans" panose="00000506000000000000" pitchFamily="50" charset="0"/>
              </a:rPr>
            </a:br>
            <a:r>
              <a:rPr lang="en-IE" sz="1800" dirty="0">
                <a:latin typeface="Mediolanum Sans" panose="00000506000000000000" pitchFamily="50" charset="0"/>
              </a:rPr>
              <a:t>Fokus auf Fleischalternativen</a:t>
            </a:r>
          </a:p>
        </p:txBody>
      </p:sp>
    </p:spTree>
    <p:extLst>
      <p:ext uri="{BB962C8B-B14F-4D97-AF65-F5344CB8AC3E}">
        <p14:creationId xmlns:p14="http://schemas.microsoft.com/office/powerpoint/2010/main" val="1350871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CBDCA63-2644-436F-8729-4D23598665D0}"/>
              </a:ext>
            </a:extLst>
          </p:cNvPr>
          <p:cNvSpPr/>
          <p:nvPr/>
        </p:nvSpPr>
        <p:spPr>
          <a:xfrm>
            <a:off x="1110282" y="4470524"/>
            <a:ext cx="7427928" cy="338554"/>
          </a:xfrm>
          <a:prstGeom prst="rect">
            <a:avLst/>
          </a:prstGeom>
        </p:spPr>
        <p:txBody>
          <a:bodyPr wrap="square">
            <a:spAutoFit/>
          </a:bodyPr>
          <a:lstStyle/>
          <a:p>
            <a:r>
              <a:rPr lang="de-DE" sz="800" dirty="0">
                <a:solidFill>
                  <a:srgbClr val="192D6E"/>
                </a:solidFill>
                <a:latin typeface="Mediolanum Sans" panose="00000506000000000000" pitchFamily="50" charset="0"/>
                <a:cs typeface="Arial"/>
              </a:rPr>
              <a:t>Quelle: GFI, Blue Horizon und BCG-Analyse. Diese Analyse enthält beispielhafte Daten für die USA und die EU; Abweichungen nach Produktgruppen und geografischen Gebieten sind aus Gründen der Übersichtlichkeit nicht berücksichtigt.</a:t>
            </a:r>
            <a:endParaRPr lang="en-IE" sz="800" dirty="0">
              <a:solidFill>
                <a:srgbClr val="192D6E"/>
              </a:solidFill>
              <a:latin typeface="Mediolanum Sans" panose="00000506000000000000" pitchFamily="50" charset="0"/>
              <a:cs typeface="Arial"/>
            </a:endParaRPr>
          </a:p>
        </p:txBody>
      </p:sp>
      <p:pic>
        <p:nvPicPr>
          <p:cNvPr id="1026" name="Picture 2" descr="F6cf50bdbfpophxmmnlpcxd5oj6mi4ynfvjiajwmvzu7veer rio3dqz4nktju0187 fdsyesugzfeiyx162xgjbyjgoak kdaqqdc9hhzbazl2o6 tev751kqrdukkdjelhrrj1">
            <a:extLst>
              <a:ext uri="{FF2B5EF4-FFF2-40B4-BE49-F238E27FC236}">
                <a16:creationId xmlns:a16="http://schemas.microsoft.com/office/drawing/2014/main" id="{751FE268-2608-45AA-AC68-090E17A2921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5766" y="1485833"/>
            <a:ext cx="5514109" cy="271902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4B986AB0-0013-40A7-A1A7-4895D5558AB5}"/>
              </a:ext>
            </a:extLst>
          </p:cNvPr>
          <p:cNvSpPr txBox="1">
            <a:spLocks/>
          </p:cNvSpPr>
          <p:nvPr/>
        </p:nvSpPr>
        <p:spPr>
          <a:xfrm>
            <a:off x="616133" y="1209141"/>
            <a:ext cx="8396838"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sz="1000" dirty="0">
                <a:solidFill>
                  <a:srgbClr val="192B6D"/>
                </a:solidFill>
                <a:latin typeface="Mediolanum Sans" panose="00000506000000000000" pitchFamily="50" charset="0"/>
              </a:rPr>
              <a:t>      </a:t>
            </a:r>
          </a:p>
          <a:p>
            <a:pPr marL="0" indent="0" algn="ctr">
              <a:lnSpc>
                <a:spcPct val="100000"/>
              </a:lnSpc>
              <a:spcBef>
                <a:spcPts val="300"/>
              </a:spcBef>
              <a:buFont typeface="Arial" panose="020B0604020202020204" pitchFamily="34" charset="0"/>
              <a:buNone/>
            </a:pPr>
            <a:r>
              <a:rPr lang="en-US" sz="1000" dirty="0">
                <a:solidFill>
                  <a:srgbClr val="192B6D"/>
                </a:solidFill>
                <a:latin typeface="Mediolanum Sans" panose="00000506000000000000" pitchFamily="50" charset="0"/>
              </a:rPr>
              <a:t>       </a:t>
            </a:r>
            <a:r>
              <a:rPr lang="de-DE" sz="1000" dirty="0">
                <a:solidFill>
                  <a:srgbClr val="192B6D"/>
                </a:solidFill>
                <a:latin typeface="Mediolanum Sans" panose="00000506000000000000" pitchFamily="50" charset="0"/>
              </a:rPr>
              <a:t>Relativer Zeitpunkt der Kostenparität für alternative Proteine mit authentischem Geschmack und authentischer Textur in den USA und Europa</a:t>
            </a:r>
            <a:endParaRPr lang="en-IE" sz="1000" dirty="0">
              <a:solidFill>
                <a:srgbClr val="192B6D"/>
              </a:solidFill>
              <a:latin typeface="Mediolanum Sans" panose="00000506000000000000" pitchFamily="50" charset="0"/>
            </a:endParaRPr>
          </a:p>
        </p:txBody>
      </p:sp>
      <p:sp>
        <p:nvSpPr>
          <p:cNvPr id="8" name="Content Placeholder 3">
            <a:extLst>
              <a:ext uri="{FF2B5EF4-FFF2-40B4-BE49-F238E27FC236}">
                <a16:creationId xmlns:a16="http://schemas.microsoft.com/office/drawing/2014/main" id="{589E71BB-1504-4785-9A92-C0619B3829C0}"/>
              </a:ext>
            </a:extLst>
          </p:cNvPr>
          <p:cNvSpPr txBox="1">
            <a:spLocks/>
          </p:cNvSpPr>
          <p:nvPr/>
        </p:nvSpPr>
        <p:spPr>
          <a:xfrm>
            <a:off x="6573193" y="2163667"/>
            <a:ext cx="1669471" cy="217947"/>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de-DE" sz="900" dirty="0">
                <a:solidFill>
                  <a:srgbClr val="192B6D"/>
                </a:solidFill>
                <a:latin typeface="Mediolanum Sans" panose="00000506000000000000" pitchFamily="50" charset="0"/>
              </a:rPr>
              <a:t>Auf Basis konventioneller Tierhaltung</a:t>
            </a:r>
          </a:p>
        </p:txBody>
      </p:sp>
      <p:sp>
        <p:nvSpPr>
          <p:cNvPr id="9" name="Content Placeholder 3">
            <a:extLst>
              <a:ext uri="{FF2B5EF4-FFF2-40B4-BE49-F238E27FC236}">
                <a16:creationId xmlns:a16="http://schemas.microsoft.com/office/drawing/2014/main" id="{1CD0E51C-683D-4ADE-A143-A4608E9092FC}"/>
              </a:ext>
            </a:extLst>
          </p:cNvPr>
          <p:cNvSpPr txBox="1">
            <a:spLocks/>
          </p:cNvSpPr>
          <p:nvPr/>
        </p:nvSpPr>
        <p:spPr>
          <a:xfrm>
            <a:off x="6573193" y="2569789"/>
            <a:ext cx="1669471" cy="217947"/>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de-DE" sz="900" dirty="0">
                <a:solidFill>
                  <a:srgbClr val="192B6D"/>
                </a:solidFill>
                <a:latin typeface="Mediolanum Sans" panose="00000506000000000000" pitchFamily="50" charset="0"/>
              </a:rPr>
              <a:t>Pflanzenbasiert</a:t>
            </a:r>
          </a:p>
        </p:txBody>
      </p:sp>
      <p:sp>
        <p:nvSpPr>
          <p:cNvPr id="10" name="Content Placeholder 3">
            <a:extLst>
              <a:ext uri="{FF2B5EF4-FFF2-40B4-BE49-F238E27FC236}">
                <a16:creationId xmlns:a16="http://schemas.microsoft.com/office/drawing/2014/main" id="{59C20CF9-7EBF-4DB8-8C7A-2DDF56587FC4}"/>
              </a:ext>
            </a:extLst>
          </p:cNvPr>
          <p:cNvSpPr txBox="1">
            <a:spLocks/>
          </p:cNvSpPr>
          <p:nvPr/>
        </p:nvSpPr>
        <p:spPr>
          <a:xfrm>
            <a:off x="6573192" y="2964101"/>
            <a:ext cx="1802457" cy="23407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en-US" sz="900" dirty="0">
                <a:solidFill>
                  <a:srgbClr val="192B6D"/>
                </a:solidFill>
                <a:latin typeface="Mediolanum Sans" panose="00000506000000000000" pitchFamily="50" charset="0"/>
              </a:rPr>
              <a:t>Auf Basis von </a:t>
            </a:r>
            <a:r>
              <a:rPr lang="de-DE" sz="900" dirty="0">
                <a:solidFill>
                  <a:srgbClr val="192B6D"/>
                </a:solidFill>
                <a:latin typeface="Mediolanum Sans" panose="00000506000000000000" pitchFamily="50" charset="0"/>
              </a:rPr>
              <a:t>Mikroorganismen</a:t>
            </a:r>
          </a:p>
        </p:txBody>
      </p:sp>
      <p:sp>
        <p:nvSpPr>
          <p:cNvPr id="11" name="Content Placeholder 3">
            <a:extLst>
              <a:ext uri="{FF2B5EF4-FFF2-40B4-BE49-F238E27FC236}">
                <a16:creationId xmlns:a16="http://schemas.microsoft.com/office/drawing/2014/main" id="{491E04F3-E044-48F7-8F86-100730FADB5A}"/>
              </a:ext>
            </a:extLst>
          </p:cNvPr>
          <p:cNvSpPr txBox="1">
            <a:spLocks/>
          </p:cNvSpPr>
          <p:nvPr/>
        </p:nvSpPr>
        <p:spPr>
          <a:xfrm>
            <a:off x="6573192" y="3393056"/>
            <a:ext cx="1669471" cy="217947"/>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en-US" sz="900" dirty="0">
                <a:solidFill>
                  <a:srgbClr val="192B6D"/>
                </a:solidFill>
                <a:latin typeface="Mediolanum Sans" panose="00000506000000000000" pitchFamily="50" charset="0"/>
              </a:rPr>
              <a:t>Auf Basis tierischer Zellen</a:t>
            </a:r>
            <a:endParaRPr lang="en-IE" sz="900" dirty="0">
              <a:solidFill>
                <a:srgbClr val="192B6D"/>
              </a:solidFill>
              <a:latin typeface="Mediolanum Sans" panose="00000506000000000000" pitchFamily="50" charset="0"/>
            </a:endParaRPr>
          </a:p>
        </p:txBody>
      </p:sp>
      <p:sp>
        <p:nvSpPr>
          <p:cNvPr id="12" name="Content Placeholder 3">
            <a:extLst>
              <a:ext uri="{FF2B5EF4-FFF2-40B4-BE49-F238E27FC236}">
                <a16:creationId xmlns:a16="http://schemas.microsoft.com/office/drawing/2014/main" id="{9804496E-59EE-46C4-B95A-3A2B096BEDCC}"/>
              </a:ext>
            </a:extLst>
          </p:cNvPr>
          <p:cNvSpPr txBox="1">
            <a:spLocks/>
          </p:cNvSpPr>
          <p:nvPr/>
        </p:nvSpPr>
        <p:spPr>
          <a:xfrm>
            <a:off x="6573191" y="3805883"/>
            <a:ext cx="1669471" cy="217947"/>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de-DE" sz="900" dirty="0">
                <a:solidFill>
                  <a:schemeClr val="accent1"/>
                </a:solidFill>
                <a:latin typeface="Mediolanum Sans" panose="00000506000000000000" pitchFamily="50" charset="0"/>
              </a:rPr>
              <a:t>Zeitplan für die Parität</a:t>
            </a:r>
          </a:p>
        </p:txBody>
      </p:sp>
      <p:sp>
        <p:nvSpPr>
          <p:cNvPr id="14" name="Content Placeholder 3">
            <a:extLst>
              <a:ext uri="{FF2B5EF4-FFF2-40B4-BE49-F238E27FC236}">
                <a16:creationId xmlns:a16="http://schemas.microsoft.com/office/drawing/2014/main" id="{72BED946-5011-438A-8E41-5A0779F948C0}"/>
              </a:ext>
            </a:extLst>
          </p:cNvPr>
          <p:cNvSpPr txBox="1">
            <a:spLocks/>
          </p:cNvSpPr>
          <p:nvPr/>
        </p:nvSpPr>
        <p:spPr>
          <a:xfrm>
            <a:off x="465957" y="2731478"/>
            <a:ext cx="604788" cy="227731"/>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US" sz="900" dirty="0">
                <a:latin typeface="Mediolanum Sans" panose="00000506000000000000" pitchFamily="50" charset="0"/>
              </a:rPr>
              <a:t>Kosten</a:t>
            </a:r>
            <a:endParaRPr lang="en-IE" sz="900" dirty="0">
              <a:latin typeface="Mediolanum Sans" panose="00000506000000000000" pitchFamily="50" charset="0"/>
            </a:endParaRPr>
          </a:p>
        </p:txBody>
      </p:sp>
      <p:sp>
        <p:nvSpPr>
          <p:cNvPr id="15" name="Slide Number Placeholder 2">
            <a:extLst>
              <a:ext uri="{FF2B5EF4-FFF2-40B4-BE49-F238E27FC236}">
                <a16:creationId xmlns:a16="http://schemas.microsoft.com/office/drawing/2014/main" id="{4AD45512-2949-4571-9C76-70729CCB3E76}"/>
              </a:ext>
            </a:extLst>
          </p:cNvPr>
          <p:cNvSpPr>
            <a:spLocks noGrp="1"/>
          </p:cNvSpPr>
          <p:nvPr>
            <p:ph type="sldNum" sz="quarter" idx="12"/>
          </p:nvPr>
        </p:nvSpPr>
        <p:spPr>
          <a:xfrm>
            <a:off x="7986459" y="4571072"/>
            <a:ext cx="797541" cy="273844"/>
          </a:xfrm>
        </p:spPr>
        <p:txBody>
          <a:bodyPr/>
          <a:lstStyle/>
          <a:p>
            <a:fld id="{34792895-D8E1-4817-8F28-70423B694AB5}" type="slidenum">
              <a:rPr lang="en-IE" sz="800" smtClean="0">
                <a:latin typeface="Mediolanum Sans" panose="00000506000000000000" pitchFamily="50" charset="0"/>
              </a:rPr>
              <a:t>21</a:t>
            </a:fld>
            <a:endParaRPr lang="en-IE" sz="800" dirty="0">
              <a:latin typeface="Mediolanum Sans" panose="00000506000000000000" pitchFamily="50" charset="0"/>
            </a:endParaRPr>
          </a:p>
        </p:txBody>
      </p:sp>
      <p:sp>
        <p:nvSpPr>
          <p:cNvPr id="16" name="Content Placeholder 3">
            <a:extLst>
              <a:ext uri="{FF2B5EF4-FFF2-40B4-BE49-F238E27FC236}">
                <a16:creationId xmlns:a16="http://schemas.microsoft.com/office/drawing/2014/main" id="{A2AA3520-A9D8-4E35-9A04-3303F7E20DA6}"/>
              </a:ext>
            </a:extLst>
          </p:cNvPr>
          <p:cNvSpPr txBox="1">
            <a:spLocks/>
          </p:cNvSpPr>
          <p:nvPr/>
        </p:nvSpPr>
        <p:spPr>
          <a:xfrm>
            <a:off x="894803" y="939538"/>
            <a:ext cx="8396839" cy="338555"/>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de-DE" sz="1400" b="1" dirty="0">
                <a:solidFill>
                  <a:schemeClr val="accent2"/>
                </a:solidFill>
                <a:latin typeface="Mediolanum Sans" panose="00000506000000000000" pitchFamily="50" charset="0"/>
              </a:rPr>
              <a:t>Erwartungen für das Erreichen der Preisparität:</a:t>
            </a:r>
            <a:endParaRPr lang="en-IE" sz="1400" b="1" dirty="0">
              <a:solidFill>
                <a:schemeClr val="accent2"/>
              </a:solidFill>
              <a:latin typeface="Mediolanum Sans" panose="00000506000000000000" pitchFamily="50" charset="0"/>
            </a:endParaRPr>
          </a:p>
        </p:txBody>
      </p:sp>
      <p:sp>
        <p:nvSpPr>
          <p:cNvPr id="17" name="Title 1">
            <a:extLst>
              <a:ext uri="{FF2B5EF4-FFF2-40B4-BE49-F238E27FC236}">
                <a16:creationId xmlns:a16="http://schemas.microsoft.com/office/drawing/2014/main" id="{45CD5F4B-F941-4A61-9C60-894F9E5B39D7}"/>
              </a:ext>
            </a:extLst>
          </p:cNvPr>
          <p:cNvSpPr txBox="1">
            <a:spLocks/>
          </p:cNvSpPr>
          <p:nvPr/>
        </p:nvSpPr>
        <p:spPr>
          <a:xfrm>
            <a:off x="360000" y="80356"/>
            <a:ext cx="6613078" cy="72313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de-DE" sz="1800" dirty="0">
                <a:latin typeface="Mediolanum Sans" panose="00000506000000000000" pitchFamily="50" charset="0"/>
              </a:rPr>
              <a:t>Wirtschaftliche Chancen</a:t>
            </a:r>
          </a:p>
          <a:p>
            <a:pPr>
              <a:lnSpc>
                <a:spcPct val="100000"/>
              </a:lnSpc>
            </a:pPr>
            <a:r>
              <a:rPr lang="de-DE" sz="1800" dirty="0">
                <a:latin typeface="Mediolanum Sans" panose="00000506000000000000" pitchFamily="50" charset="0"/>
              </a:rPr>
              <a:t>Fokus auf Fleischalternativen</a:t>
            </a:r>
          </a:p>
        </p:txBody>
      </p:sp>
    </p:spTree>
    <p:extLst>
      <p:ext uri="{BB962C8B-B14F-4D97-AF65-F5344CB8AC3E}">
        <p14:creationId xmlns:p14="http://schemas.microsoft.com/office/powerpoint/2010/main" val="139617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1AD-01A7-448A-83A3-B8077ED12352}"/>
              </a:ext>
            </a:extLst>
          </p:cNvPr>
          <p:cNvSpPr>
            <a:spLocks noGrp="1"/>
          </p:cNvSpPr>
          <p:nvPr>
            <p:ph type="ctrTitle"/>
          </p:nvPr>
        </p:nvSpPr>
        <p:spPr>
          <a:xfrm>
            <a:off x="2437200" y="1717200"/>
            <a:ext cx="6317186" cy="1103923"/>
          </a:xfrm>
        </p:spPr>
        <p:txBody>
          <a:bodyPr>
            <a:noAutofit/>
          </a:bodyPr>
          <a:lstStyle/>
          <a:p>
            <a:r>
              <a:rPr lang="en-IE" dirty="0">
                <a:latin typeface="Mediolanum Sans"/>
              </a:rPr>
              <a:t>MBB Future Sustainable Nutrition </a:t>
            </a:r>
            <a:endParaRPr lang="de-DE" dirty="0">
              <a:latin typeface="Mediolanum Sans"/>
            </a:endParaRPr>
          </a:p>
        </p:txBody>
      </p:sp>
    </p:spTree>
    <p:extLst>
      <p:ext uri="{BB962C8B-B14F-4D97-AF65-F5344CB8AC3E}">
        <p14:creationId xmlns:p14="http://schemas.microsoft.com/office/powerpoint/2010/main" val="1790549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EFAED6-3B20-72E3-3C1A-7B601F14C47D}"/>
              </a:ext>
            </a:extLst>
          </p:cNvPr>
          <p:cNvSpPr/>
          <p:nvPr/>
        </p:nvSpPr>
        <p:spPr>
          <a:xfrm>
            <a:off x="368826" y="2765063"/>
            <a:ext cx="1796857" cy="250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diolanum Sans" panose="00000506000000000000" pitchFamily="50" charset="0"/>
            </a:endParaRPr>
          </a:p>
        </p:txBody>
      </p:sp>
      <p:sp>
        <p:nvSpPr>
          <p:cNvPr id="4" name="Rectangle 3">
            <a:extLst>
              <a:ext uri="{FF2B5EF4-FFF2-40B4-BE49-F238E27FC236}">
                <a16:creationId xmlns:a16="http://schemas.microsoft.com/office/drawing/2014/main" id="{C78F0717-B740-4800-DBBC-0F285EDFE590}"/>
              </a:ext>
            </a:extLst>
          </p:cNvPr>
          <p:cNvSpPr/>
          <p:nvPr/>
        </p:nvSpPr>
        <p:spPr>
          <a:xfrm>
            <a:off x="368827" y="904087"/>
            <a:ext cx="1521850" cy="250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diolanum Sans" panose="00000506000000000000" pitchFamily="50" charset="0"/>
            </a:endParaRPr>
          </a:p>
        </p:txBody>
      </p:sp>
      <p:sp>
        <p:nvSpPr>
          <p:cNvPr id="2" name="Title 1">
            <a:extLst>
              <a:ext uri="{FF2B5EF4-FFF2-40B4-BE49-F238E27FC236}">
                <a16:creationId xmlns:a16="http://schemas.microsoft.com/office/drawing/2014/main" id="{024E5123-3159-4B35-A44B-54ABA6ADDB25}"/>
              </a:ext>
            </a:extLst>
          </p:cNvPr>
          <p:cNvSpPr>
            <a:spLocks noGrp="1"/>
          </p:cNvSpPr>
          <p:nvPr>
            <p:ph type="title"/>
          </p:nvPr>
        </p:nvSpPr>
        <p:spPr>
          <a:xfrm>
            <a:off x="360000" y="297934"/>
            <a:ext cx="6613078" cy="472513"/>
          </a:xfrm>
        </p:spPr>
        <p:txBody>
          <a:bodyPr>
            <a:normAutofit/>
          </a:bodyPr>
          <a:lstStyle/>
          <a:p>
            <a:r>
              <a:rPr lang="de-DE" sz="1800" dirty="0">
                <a:latin typeface="Mediolanum Sans" panose="00000506000000000000" pitchFamily="50" charset="0"/>
              </a:rPr>
              <a:t>Fondsstruktur – Hybridmodell</a:t>
            </a:r>
          </a:p>
        </p:txBody>
      </p:sp>
      <p:sp>
        <p:nvSpPr>
          <p:cNvPr id="3" name="Content Placeholder 2">
            <a:extLst>
              <a:ext uri="{FF2B5EF4-FFF2-40B4-BE49-F238E27FC236}">
                <a16:creationId xmlns:a16="http://schemas.microsoft.com/office/drawing/2014/main" id="{2CC2F775-C1B7-4B13-A7C5-21001828BFC5}"/>
              </a:ext>
            </a:extLst>
          </p:cNvPr>
          <p:cNvSpPr>
            <a:spLocks noGrp="1"/>
          </p:cNvSpPr>
          <p:nvPr>
            <p:ph sz="half" idx="1"/>
          </p:nvPr>
        </p:nvSpPr>
        <p:spPr>
          <a:xfrm>
            <a:off x="368826" y="904087"/>
            <a:ext cx="4145974" cy="3467014"/>
          </a:xfrm>
        </p:spPr>
        <p:txBody>
          <a:bodyPr>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dirty="0">
                <a:ln>
                  <a:noFill/>
                </a:ln>
                <a:solidFill>
                  <a:srgbClr val="192D6E"/>
                </a:solidFill>
                <a:effectLst/>
                <a:uLnTx/>
                <a:uFillTx/>
                <a:latin typeface="Mediolanum Sans" panose="00000506000000000000" pitchFamily="50" charset="0"/>
                <a:cs typeface="Arial" panose="020B0604020202020204" pitchFamily="34" charset="0"/>
              </a:rPr>
              <a:t>Wie funktioniert es?</a:t>
            </a:r>
          </a:p>
          <a:p>
            <a:pPr marL="285750" marR="0" lvl="0" indent="-285750" defTabSz="914400" rtl="0" eaLnBrk="0" fontAlgn="base" latinLnBrk="0" hangingPunct="0">
              <a:lnSpc>
                <a:spcPct val="100000"/>
              </a:lnSpc>
              <a:spcAft>
                <a:spcPts val="600"/>
              </a:spcAft>
              <a:buClrTx/>
              <a:buSzTx/>
              <a:buFont typeface="Wingdings" panose="05000000000000000000" pitchFamily="2" charset="2"/>
              <a:buChar char="Ø"/>
              <a:tabLst/>
              <a:defRPr/>
            </a:pPr>
            <a:r>
              <a:rPr kumimoji="0" lang="de-DE" sz="900" b="0" i="0" u="none" strike="noStrike" kern="1200" cap="none" spc="0" normalizeH="0" baseline="0" noProof="0" dirty="0">
                <a:ln>
                  <a:noFill/>
                </a:ln>
                <a:solidFill>
                  <a:srgbClr val="192D6E"/>
                </a:solidFill>
                <a:effectLst/>
                <a:uLnTx/>
                <a:uFillTx/>
                <a:latin typeface="Mediolanum Sans" panose="00000506000000000000" pitchFamily="50" charset="0"/>
                <a:cs typeface="Arial" panose="020B0604020202020204" pitchFamily="34" charset="0"/>
              </a:rPr>
              <a:t>MIFL wählt einen oder mehrere delegierte Manager für den Fonds aus</a:t>
            </a:r>
          </a:p>
          <a:p>
            <a:pPr marL="285750" marR="0" lvl="0" indent="-285750" defTabSz="914400" rtl="0" eaLnBrk="0" fontAlgn="base" latinLnBrk="0" hangingPunct="0">
              <a:lnSpc>
                <a:spcPct val="100000"/>
              </a:lnSpc>
              <a:spcAft>
                <a:spcPts val="600"/>
              </a:spcAft>
              <a:buClrTx/>
              <a:buSzTx/>
              <a:buFont typeface="Wingdings" panose="05000000000000000000" pitchFamily="2" charset="2"/>
              <a:buChar char="Ø"/>
              <a:tabLst/>
              <a:defRPr/>
            </a:pPr>
            <a:r>
              <a:rPr lang="de-DE" sz="1000" dirty="0">
                <a:latin typeface="Mediolanum Sans" panose="00000506000000000000" pitchFamily="50" charset="0"/>
              </a:rPr>
              <a:t>Ein Teil der Fondsgelder fließt in eine oder mehrere </a:t>
            </a:r>
            <a:r>
              <a:rPr lang="de-DE" sz="1000" b="1" dirty="0">
                <a:latin typeface="Mediolanum Sans" panose="00000506000000000000" pitchFamily="50" charset="0"/>
              </a:rPr>
              <a:t>Strategien</a:t>
            </a:r>
            <a:r>
              <a:rPr lang="de-DE" sz="1000" dirty="0">
                <a:latin typeface="Mediolanum Sans" panose="00000506000000000000" pitchFamily="50" charset="0"/>
              </a:rPr>
              <a:t> bzw. in Wertpapiere, die die Strategie nachbilden</a:t>
            </a:r>
            <a:endParaRPr kumimoji="0" lang="en-IE" sz="900" b="0" i="0" u="none" strike="noStrike" kern="1200" cap="none" spc="0" normalizeH="0" baseline="0" noProof="0" dirty="0">
              <a:ln>
                <a:noFill/>
              </a:ln>
              <a:solidFill>
                <a:srgbClr val="192D6E"/>
              </a:solidFill>
              <a:effectLst/>
              <a:uLnTx/>
              <a:uFillTx/>
              <a:latin typeface="Mediolanum Sans" panose="00000506000000000000" pitchFamily="50" charset="0"/>
              <a:cs typeface="Arial" panose="020B0604020202020204" pitchFamily="34" charset="0"/>
            </a:endParaRPr>
          </a:p>
          <a:p>
            <a:pPr marL="285750" marR="0" lvl="0" indent="-285750" defTabSz="914400" rtl="0" eaLnBrk="0" fontAlgn="base" latinLnBrk="0" hangingPunct="0">
              <a:lnSpc>
                <a:spcPct val="100000"/>
              </a:lnSpc>
              <a:spcAft>
                <a:spcPts val="600"/>
              </a:spcAft>
              <a:buClrTx/>
              <a:buSzTx/>
              <a:buFont typeface="Wingdings" panose="05000000000000000000" pitchFamily="2" charset="2"/>
              <a:buChar char="Ø"/>
              <a:tabLst/>
              <a:defRPr/>
            </a:pPr>
            <a:r>
              <a:rPr lang="de-DE" sz="1000" dirty="0">
                <a:latin typeface="Mediolanum Sans" panose="00000506000000000000" pitchFamily="50" charset="0"/>
              </a:rPr>
              <a:t>Der andere Teil des gesamten AUM wird dann in </a:t>
            </a:r>
            <a:r>
              <a:rPr lang="de-DE" sz="1000" b="1" dirty="0">
                <a:latin typeface="Mediolanum Sans" panose="00000506000000000000" pitchFamily="50" charset="0"/>
              </a:rPr>
              <a:t>eine kleinere Satellitenallokation</a:t>
            </a:r>
            <a:r>
              <a:rPr lang="de-DE" sz="1000" dirty="0">
                <a:latin typeface="Mediolanum Sans" panose="00000506000000000000" pitchFamily="50" charset="0"/>
              </a:rPr>
              <a:t> investiert</a:t>
            </a:r>
            <a:endParaRPr kumimoji="0" lang="en-IE" sz="900" b="0" i="0" u="none" strike="noStrike" kern="1200" cap="none" spc="0" normalizeH="0" baseline="0" noProof="0" dirty="0">
              <a:ln>
                <a:noFill/>
              </a:ln>
              <a:solidFill>
                <a:srgbClr val="192D6E"/>
              </a:solidFill>
              <a:effectLst/>
              <a:uLnTx/>
              <a:uFillTx/>
              <a:latin typeface="Mediolanum Sans" panose="00000506000000000000" pitchFamily="50" charset="0"/>
              <a:cs typeface="Arial" panose="020B0604020202020204" pitchFamily="34" charset="0"/>
            </a:endParaRPr>
          </a:p>
          <a:p>
            <a:pPr marL="285750" lvl="0" indent="-285750" defTabSz="914400" eaLnBrk="0" fontAlgn="base" hangingPunct="0">
              <a:lnSpc>
                <a:spcPct val="100000"/>
              </a:lnSpc>
              <a:spcAft>
                <a:spcPts val="600"/>
              </a:spcAft>
              <a:buFont typeface="Wingdings" panose="05000000000000000000" pitchFamily="2" charset="2"/>
              <a:buChar char="Ø"/>
              <a:defRPr/>
            </a:pPr>
            <a:r>
              <a:rPr lang="de-DE" sz="1000" b="1" dirty="0">
                <a:latin typeface="Mediolanum Sans" panose="00000506000000000000" pitchFamily="50" charset="0"/>
              </a:rPr>
              <a:t>Der Fonds wird als Artikel-9-Fonds gemäß SFDR eingestuft</a:t>
            </a:r>
          </a:p>
          <a:p>
            <a:pPr marL="0" marR="0" lvl="0" indent="0" algn="just" defTabSz="914400" rtl="0" eaLnBrk="0" fontAlgn="base" latinLnBrk="0" hangingPunct="0">
              <a:lnSpc>
                <a:spcPct val="100000"/>
              </a:lnSpc>
              <a:spcBef>
                <a:spcPct val="0"/>
              </a:spcBef>
              <a:spcAft>
                <a:spcPct val="0"/>
              </a:spcAft>
              <a:buClrTx/>
              <a:buSzTx/>
              <a:buFontTx/>
              <a:buNone/>
              <a:tabLst/>
              <a:defRPr/>
            </a:pPr>
            <a:br>
              <a:rPr kumimoji="0" lang="en-IE" sz="900" b="1" i="0" u="none" strike="noStrike" kern="1200" cap="none" spc="0" normalizeH="0" baseline="0" dirty="0">
                <a:ln>
                  <a:noFill/>
                </a:ln>
                <a:solidFill>
                  <a:srgbClr val="192D6E"/>
                </a:solidFill>
                <a:effectLst/>
                <a:uLnTx/>
                <a:uFillTx/>
                <a:latin typeface="Mediolanum Sans" panose="00000506000000000000" pitchFamily="50" charset="0"/>
                <a:cs typeface="Arial" panose="020B0604020202020204" pitchFamily="34" charset="0"/>
              </a:rPr>
            </a:br>
            <a:r>
              <a:rPr kumimoji="0" lang="de-DE" sz="1200" b="1" i="0" u="none" strike="noStrike" kern="1200" cap="none" spc="0" normalizeH="0" baseline="0" dirty="0">
                <a:ln>
                  <a:noFill/>
                </a:ln>
                <a:solidFill>
                  <a:srgbClr val="192D6E"/>
                </a:solidFill>
                <a:effectLst/>
                <a:uLnTx/>
                <a:uFillTx/>
                <a:latin typeface="Mediolanum Sans" panose="00000506000000000000" pitchFamily="50" charset="0"/>
                <a:cs typeface="Arial" panose="020B0604020202020204" pitchFamily="34" charset="0"/>
              </a:rPr>
              <a:t>Was sind die Vorteile?</a:t>
            </a:r>
          </a:p>
          <a:p>
            <a:pPr marL="285750" marR="0" lvl="0" indent="-285750" defTabSz="914400" rtl="0" eaLnBrk="0" fontAlgn="base" latinLnBrk="0" hangingPunct="0">
              <a:lnSpc>
                <a:spcPct val="100000"/>
              </a:lnSpc>
              <a:spcAft>
                <a:spcPts val="600"/>
              </a:spcAft>
              <a:buClrTx/>
              <a:buSzTx/>
              <a:buFont typeface="Wingdings" panose="05000000000000000000" pitchFamily="2" charset="2"/>
              <a:buChar char="Ø"/>
              <a:tabLst/>
              <a:defRPr/>
            </a:pPr>
            <a:r>
              <a:rPr kumimoji="0" lang="en-IE" sz="900" b="1" i="0" u="none" strike="noStrike" kern="1200" cap="none" spc="0" normalizeH="0" baseline="0" noProof="0" dirty="0">
                <a:ln>
                  <a:noFill/>
                </a:ln>
                <a:solidFill>
                  <a:srgbClr val="192D6E"/>
                </a:solidFill>
                <a:effectLst/>
                <a:uLnTx/>
                <a:uFillTx/>
                <a:latin typeface="Mediolanum Sans" panose="00000506000000000000" pitchFamily="50" charset="0"/>
                <a:cs typeface="Arial" panose="020B0604020202020204" pitchFamily="34" charset="0"/>
              </a:rPr>
              <a:t>Starke Diversifizierung</a:t>
            </a:r>
          </a:p>
          <a:p>
            <a:pPr marL="285750" marR="0" lvl="0" indent="-285750" defTabSz="914400" rtl="0" eaLnBrk="0" fontAlgn="base" latinLnBrk="0" hangingPunct="0">
              <a:lnSpc>
                <a:spcPct val="100000"/>
              </a:lnSpc>
              <a:spcAft>
                <a:spcPts val="600"/>
              </a:spcAft>
              <a:buClrTx/>
              <a:buSzTx/>
              <a:buFont typeface="Wingdings" panose="05000000000000000000" pitchFamily="2" charset="2"/>
              <a:buChar char="Ø"/>
              <a:tabLst/>
              <a:defRPr/>
            </a:pPr>
            <a:r>
              <a:rPr lang="de-DE" sz="1000" dirty="0">
                <a:latin typeface="Mediolanum Sans" panose="00000506000000000000" pitchFamily="50" charset="0"/>
              </a:rPr>
              <a:t>Kombination </a:t>
            </a:r>
            <a:r>
              <a:rPr lang="de-DE" sz="1000" b="1" dirty="0">
                <a:latin typeface="Mediolanum Sans" panose="00000506000000000000" pitchFamily="50" charset="0"/>
              </a:rPr>
              <a:t>verschiedener Anlagephilosophien und -ansätze </a:t>
            </a:r>
          </a:p>
          <a:p>
            <a:pPr marL="285750" marR="0" lvl="0" indent="-285750" defTabSz="914400" rtl="0" eaLnBrk="0" fontAlgn="base" latinLnBrk="0" hangingPunct="0">
              <a:lnSpc>
                <a:spcPct val="100000"/>
              </a:lnSpc>
              <a:spcAft>
                <a:spcPts val="600"/>
              </a:spcAft>
              <a:buClrTx/>
              <a:buSzTx/>
              <a:buFont typeface="Wingdings" panose="05000000000000000000" pitchFamily="2" charset="2"/>
              <a:buChar char="Ø"/>
              <a:tabLst/>
              <a:defRPr/>
            </a:pPr>
            <a:r>
              <a:rPr lang="de-DE" sz="900" dirty="0">
                <a:solidFill>
                  <a:srgbClr val="192D6E"/>
                </a:solidFill>
                <a:latin typeface="Mediolanum Sans" panose="00000506000000000000" pitchFamily="50" charset="0"/>
              </a:rPr>
              <a:t>Die laufende Kontrolle könnte zu einer Änderung oder Ergänzung von Strategien und/oder Fonds führen, um das Portfolio kontinuierlich an die Marktbedingungen anzupassen und die richtige Mischung von Talenten zu gewährleisten</a:t>
            </a:r>
            <a:endParaRPr lang="en-IE" sz="900" dirty="0">
              <a:solidFill>
                <a:srgbClr val="192D6E"/>
              </a:solidFill>
              <a:latin typeface="Mediolanum Sans" panose="00000506000000000000" pitchFamily="50" charset="0"/>
            </a:endParaRPr>
          </a:p>
        </p:txBody>
      </p:sp>
      <p:sp>
        <p:nvSpPr>
          <p:cNvPr id="5" name="Slide Number Placeholder 4">
            <a:extLst>
              <a:ext uri="{FF2B5EF4-FFF2-40B4-BE49-F238E27FC236}">
                <a16:creationId xmlns:a16="http://schemas.microsoft.com/office/drawing/2014/main" id="{DE5C17CF-57E4-49CE-A3C3-7E2A810C434F}"/>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pPr/>
              <a:t>23</a:t>
            </a:fld>
            <a:endParaRPr lang="en-IE" sz="800" dirty="0">
              <a:latin typeface="Mediolanum Sans" panose="00000506000000000000" pitchFamily="50" charset="0"/>
            </a:endParaRPr>
          </a:p>
        </p:txBody>
      </p:sp>
      <p:sp>
        <p:nvSpPr>
          <p:cNvPr id="9" name="Rectangle 8">
            <a:extLst>
              <a:ext uri="{FF2B5EF4-FFF2-40B4-BE49-F238E27FC236}">
                <a16:creationId xmlns:a16="http://schemas.microsoft.com/office/drawing/2014/main" id="{4B3D41E8-3C59-4FEC-A5A4-7FE392F1F6E0}"/>
              </a:ext>
            </a:extLst>
          </p:cNvPr>
          <p:cNvSpPr/>
          <p:nvPr/>
        </p:nvSpPr>
        <p:spPr>
          <a:xfrm>
            <a:off x="781287" y="4486543"/>
            <a:ext cx="3336977"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Daten von MIFL, Stand Juli 2024 </a:t>
            </a:r>
          </a:p>
        </p:txBody>
      </p:sp>
      <p:sp>
        <p:nvSpPr>
          <p:cNvPr id="10" name="Oval 9">
            <a:extLst>
              <a:ext uri="{FF2B5EF4-FFF2-40B4-BE49-F238E27FC236}">
                <a16:creationId xmlns:a16="http://schemas.microsoft.com/office/drawing/2014/main" id="{56A3DDF0-7424-4EF5-B413-C95C93887D95}"/>
              </a:ext>
            </a:extLst>
          </p:cNvPr>
          <p:cNvSpPr/>
          <p:nvPr/>
        </p:nvSpPr>
        <p:spPr>
          <a:xfrm>
            <a:off x="4914407" y="1897926"/>
            <a:ext cx="1800000" cy="1800000"/>
          </a:xfrm>
          <a:prstGeom prst="ellipse">
            <a:avLst/>
          </a:prstGeom>
          <a:noFill/>
          <a:ln w="76200">
            <a:solidFill>
              <a:srgbClr val="192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latin typeface="Mediolanum Sans" panose="00000506000000000000" pitchFamily="50" charset="0"/>
            </a:endParaRPr>
          </a:p>
        </p:txBody>
      </p:sp>
      <p:grpSp>
        <p:nvGrpSpPr>
          <p:cNvPr id="11" name="Group 10">
            <a:extLst>
              <a:ext uri="{FF2B5EF4-FFF2-40B4-BE49-F238E27FC236}">
                <a16:creationId xmlns:a16="http://schemas.microsoft.com/office/drawing/2014/main" id="{773C8B33-F488-4BFE-BEFE-DADDB84DC014}"/>
              </a:ext>
            </a:extLst>
          </p:cNvPr>
          <p:cNvGrpSpPr/>
          <p:nvPr/>
        </p:nvGrpSpPr>
        <p:grpSpPr>
          <a:xfrm>
            <a:off x="5774503" y="1020085"/>
            <a:ext cx="2434835" cy="655882"/>
            <a:chOff x="2585078" y="5328503"/>
            <a:chExt cx="3425374" cy="996151"/>
          </a:xfrm>
        </p:grpSpPr>
        <p:sp>
          <p:nvSpPr>
            <p:cNvPr id="12" name="Rectangle 11">
              <a:extLst>
                <a:ext uri="{FF2B5EF4-FFF2-40B4-BE49-F238E27FC236}">
                  <a16:creationId xmlns:a16="http://schemas.microsoft.com/office/drawing/2014/main" id="{63BA5ACC-8F01-4A23-A561-9C89EE6F4573}"/>
                </a:ext>
              </a:extLst>
            </p:cNvPr>
            <p:cNvSpPr/>
            <p:nvPr/>
          </p:nvSpPr>
          <p:spPr>
            <a:xfrm>
              <a:off x="2585078" y="5328503"/>
              <a:ext cx="3353730" cy="996151"/>
            </a:xfrm>
            <a:prstGeom prst="rect">
              <a:avLst/>
            </a:prstGeom>
            <a:solidFill>
              <a:srgbClr val="192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dirty="0">
                <a:latin typeface="Mediolanum Sans" panose="00000506000000000000" pitchFamily="50" charset="0"/>
              </a:endParaRPr>
            </a:p>
          </p:txBody>
        </p:sp>
        <p:sp>
          <p:nvSpPr>
            <p:cNvPr id="13" name="TextBox 12">
              <a:extLst>
                <a:ext uri="{FF2B5EF4-FFF2-40B4-BE49-F238E27FC236}">
                  <a16:creationId xmlns:a16="http://schemas.microsoft.com/office/drawing/2014/main" id="{161AEBE3-964B-4BE8-BE9B-56BFD26DDA2F}"/>
                </a:ext>
              </a:extLst>
            </p:cNvPr>
            <p:cNvSpPr txBox="1"/>
            <p:nvPr/>
          </p:nvSpPr>
          <p:spPr>
            <a:xfrm>
              <a:off x="2613020" y="5708286"/>
              <a:ext cx="3397432" cy="607686"/>
            </a:xfrm>
            <a:prstGeom prst="rect">
              <a:avLst/>
            </a:prstGeom>
            <a:noFill/>
          </p:spPr>
          <p:txBody>
            <a:bodyPr wrap="square" rtlCol="0">
              <a:spAutoFit/>
            </a:bodyPr>
            <a:lstStyle/>
            <a:p>
              <a:pPr algn="ctr"/>
              <a:r>
                <a:rPr kumimoji="0" lang="en-US" sz="1000" b="0"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~8</a:t>
              </a:r>
              <a:r>
                <a:rPr lang="en-US" sz="1000" dirty="0">
                  <a:solidFill>
                    <a:prstClr val="white"/>
                  </a:solidFill>
                  <a:latin typeface="Mediolanum Sans" panose="00000506000000000000" pitchFamily="50" charset="0"/>
                  <a:cs typeface="Arial" panose="020B0604020202020204" pitchFamily="34" charset="0"/>
                </a:rPr>
                <a:t>0 </a:t>
              </a:r>
              <a:r>
                <a:rPr kumimoji="0" lang="en-US" sz="1000" b="0"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 </a:t>
              </a:r>
              <a:r>
                <a:rPr lang="en-US" sz="1000" dirty="0">
                  <a:solidFill>
                    <a:prstClr val="white"/>
                  </a:solidFill>
                  <a:latin typeface="Mediolanum Sans" panose="00000506000000000000" pitchFamily="50" charset="0"/>
                  <a:cs typeface="Arial" panose="020B0604020202020204" pitchFamily="34" charset="0"/>
                </a:rPr>
                <a:t>des P</a:t>
              </a:r>
              <a:r>
                <a:rPr kumimoji="0" lang="en-US" sz="1000" b="0"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ortfolio</a:t>
              </a:r>
              <a:r>
                <a:rPr lang="en-US" sz="1000" dirty="0">
                  <a:solidFill>
                    <a:prstClr val="white"/>
                  </a:solidFill>
                  <a:latin typeface="Mediolanum Sans" panose="00000506000000000000" pitchFamily="50" charset="0"/>
                  <a:cs typeface="Arial" panose="020B0604020202020204" pitchFamily="34" charset="0"/>
                </a:rPr>
                <a:t>s</a:t>
              </a:r>
              <a:r>
                <a:rPr kumimoji="0" lang="en-US" sz="1000" b="0"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 </a:t>
              </a:r>
            </a:p>
            <a:p>
              <a:pPr algn="ctr"/>
              <a:r>
                <a:rPr lang="en-US" sz="1000" dirty="0">
                  <a:solidFill>
                    <a:prstClr val="white"/>
                  </a:solidFill>
                  <a:latin typeface="Mediolanum Sans" panose="00000506000000000000" pitchFamily="50" charset="0"/>
                  <a:cs typeface="Arial" panose="020B0604020202020204" pitchFamily="34" charset="0"/>
                </a:rPr>
                <a:t>e</a:t>
              </a:r>
              <a:r>
                <a:rPr kumimoji="0" lang="en-US" sz="1000" b="0"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ntfallen auf das Mandat von </a:t>
              </a:r>
              <a:r>
                <a:rPr lang="en-US" sz="1000" dirty="0">
                  <a:solidFill>
                    <a:prstClr val="white"/>
                  </a:solidFill>
                  <a:latin typeface="Mediolanum Sans" panose="00000506000000000000" pitchFamily="50" charset="0"/>
                  <a:cs typeface="Arial" panose="020B0604020202020204" pitchFamily="34" charset="0"/>
                </a:rPr>
                <a:t>Pictet</a:t>
              </a:r>
              <a:endParaRPr lang="en-IE" sz="1000" dirty="0">
                <a:latin typeface="Mediolanum Sans" panose="00000506000000000000" pitchFamily="50" charset="0"/>
              </a:endParaRPr>
            </a:p>
          </p:txBody>
        </p:sp>
        <p:sp>
          <p:nvSpPr>
            <p:cNvPr id="14" name="TextBox 13">
              <a:extLst>
                <a:ext uri="{FF2B5EF4-FFF2-40B4-BE49-F238E27FC236}">
                  <a16:creationId xmlns:a16="http://schemas.microsoft.com/office/drawing/2014/main" id="{FAEB9E98-957E-4DD0-9F35-BE4C9860DC14}"/>
                </a:ext>
              </a:extLst>
            </p:cNvPr>
            <p:cNvSpPr txBox="1"/>
            <p:nvPr/>
          </p:nvSpPr>
          <p:spPr>
            <a:xfrm>
              <a:off x="2594391" y="5368370"/>
              <a:ext cx="3353730" cy="420705"/>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IE" sz="1200" b="1" dirty="0">
                  <a:solidFill>
                    <a:prstClr val="white"/>
                  </a:solidFill>
                  <a:latin typeface="Mediolanum Sans" panose="00000506000000000000" pitchFamily="50" charset="0"/>
                  <a:cs typeface="Arial" panose="020B0604020202020204" pitchFamily="34" charset="0"/>
                </a:rPr>
                <a:t>Kernstrategie</a:t>
              </a:r>
              <a:endParaRPr kumimoji="0" lang="en-IE" sz="1200" b="1"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endParaRPr>
            </a:p>
          </p:txBody>
        </p:sp>
      </p:grpSp>
      <p:grpSp>
        <p:nvGrpSpPr>
          <p:cNvPr id="15" name="Group 14">
            <a:extLst>
              <a:ext uri="{FF2B5EF4-FFF2-40B4-BE49-F238E27FC236}">
                <a16:creationId xmlns:a16="http://schemas.microsoft.com/office/drawing/2014/main" id="{60C8BE86-B0F0-48BA-B140-B99AEC80C2B3}"/>
              </a:ext>
            </a:extLst>
          </p:cNvPr>
          <p:cNvGrpSpPr/>
          <p:nvPr/>
        </p:nvGrpSpPr>
        <p:grpSpPr>
          <a:xfrm>
            <a:off x="6244204" y="3771575"/>
            <a:ext cx="1742255" cy="757406"/>
            <a:chOff x="2532063" y="5351805"/>
            <a:chExt cx="3498946" cy="1288020"/>
          </a:xfrm>
          <a:solidFill>
            <a:srgbClr val="1E96D7"/>
          </a:solidFill>
        </p:grpSpPr>
        <p:sp>
          <p:nvSpPr>
            <p:cNvPr id="16" name="Rectangle 15">
              <a:extLst>
                <a:ext uri="{FF2B5EF4-FFF2-40B4-BE49-F238E27FC236}">
                  <a16:creationId xmlns:a16="http://schemas.microsoft.com/office/drawing/2014/main" id="{1C3AC740-F06A-4AD6-B66F-F88B45401AFA}"/>
                </a:ext>
              </a:extLst>
            </p:cNvPr>
            <p:cNvSpPr/>
            <p:nvPr/>
          </p:nvSpPr>
          <p:spPr>
            <a:xfrm>
              <a:off x="2532063" y="5351805"/>
              <a:ext cx="3498945" cy="9961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latin typeface="Mediolanum Sans" panose="00000506000000000000" pitchFamily="50" charset="0"/>
              </a:endParaRPr>
            </a:p>
          </p:txBody>
        </p:sp>
        <p:sp>
          <p:nvSpPr>
            <p:cNvPr id="17" name="TextBox 16">
              <a:extLst>
                <a:ext uri="{FF2B5EF4-FFF2-40B4-BE49-F238E27FC236}">
                  <a16:creationId xmlns:a16="http://schemas.microsoft.com/office/drawing/2014/main" id="{F96103B2-92A0-4FC0-AA5D-EEE5AD4D29C7}"/>
                </a:ext>
              </a:extLst>
            </p:cNvPr>
            <p:cNvSpPr txBox="1"/>
            <p:nvPr/>
          </p:nvSpPr>
          <p:spPr>
            <a:xfrm>
              <a:off x="2532063" y="5697714"/>
              <a:ext cx="3498946" cy="942111"/>
            </a:xfrm>
            <a:prstGeom prst="rect">
              <a:avLst/>
            </a:prstGeom>
            <a:grpFill/>
            <a:ln>
              <a:noFill/>
            </a:ln>
          </p:spPr>
          <p:txBody>
            <a:bodyPr wrap="square" rtlCol="0">
              <a:spAutoFit/>
            </a:bodyPr>
            <a:lstStyle/>
            <a:p>
              <a:pPr algn="ctr"/>
              <a:r>
                <a:rPr kumimoji="0" lang="en-US" sz="1000" b="0"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~20 % des Portfolios                                        </a:t>
              </a:r>
              <a:r>
                <a:rPr kumimoji="0" lang="de-DE" sz="1000" b="0" i="0" u="none" strike="noStrike" kern="1200" cap="none" spc="0" normalizeH="0" baseline="0" dirty="0">
                  <a:ln>
                    <a:noFill/>
                  </a:ln>
                  <a:solidFill>
                    <a:prstClr val="white"/>
                  </a:solidFill>
                  <a:effectLst/>
                  <a:uLnTx/>
                  <a:uFillTx/>
                  <a:latin typeface="Mediolanum Sans" panose="00000506000000000000" pitchFamily="50" charset="0"/>
                  <a:cs typeface="Arial" panose="020B0604020202020204" pitchFamily="34" charset="0"/>
                </a:rPr>
                <a:t>fließen in das Mandat von BlackRock</a:t>
              </a:r>
              <a:endParaRPr lang="de-DE" sz="1000" dirty="0">
                <a:latin typeface="Mediolanum Sans" panose="00000506000000000000" pitchFamily="50" charset="0"/>
                <a:cs typeface="Arial" panose="020B0604020202020204" pitchFamily="34" charset="0"/>
              </a:endParaRPr>
            </a:p>
          </p:txBody>
        </p:sp>
        <p:sp>
          <p:nvSpPr>
            <p:cNvPr id="18" name="TextBox 17">
              <a:extLst>
                <a:ext uri="{FF2B5EF4-FFF2-40B4-BE49-F238E27FC236}">
                  <a16:creationId xmlns:a16="http://schemas.microsoft.com/office/drawing/2014/main" id="{977A7894-9B75-4AF8-9BCB-0F53EBCE82E4}"/>
                </a:ext>
              </a:extLst>
            </p:cNvPr>
            <p:cNvSpPr txBox="1"/>
            <p:nvPr/>
          </p:nvSpPr>
          <p:spPr>
            <a:xfrm>
              <a:off x="2602024" y="5362405"/>
              <a:ext cx="3353730" cy="471055"/>
            </a:xfrm>
            <a:prstGeom prst="rect">
              <a:avLst/>
            </a:prstGeom>
            <a:noFill/>
            <a:ln>
              <a:noFill/>
            </a:ln>
          </p:spPr>
          <p:txBody>
            <a:bodyPr wrap="square" rtlCol="0"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rPr>
                <a:t>Satelliten</a:t>
              </a:r>
              <a:r>
                <a:rPr lang="de-DE" sz="1200" b="1" dirty="0">
                  <a:solidFill>
                    <a:prstClr val="white"/>
                  </a:solidFill>
                  <a:latin typeface="Mediolanum Sans" panose="00000506000000000000" pitchFamily="50" charset="0"/>
                  <a:cs typeface="Arial" panose="020B0604020202020204" pitchFamily="34" charset="0"/>
                </a:rPr>
                <a:t>strategie</a:t>
              </a:r>
              <a:endParaRPr kumimoji="0" lang="de-DE" sz="1200" b="1" i="0" u="none" strike="noStrike" kern="1200" cap="none" spc="0" normalizeH="0" baseline="0" noProof="0" dirty="0">
                <a:ln>
                  <a:noFill/>
                </a:ln>
                <a:solidFill>
                  <a:prstClr val="white"/>
                </a:solidFill>
                <a:effectLst/>
                <a:uLnTx/>
                <a:uFillTx/>
                <a:latin typeface="Mediolanum Sans" panose="00000506000000000000" pitchFamily="50" charset="0"/>
                <a:cs typeface="Arial" panose="020B0604020202020204" pitchFamily="34" charset="0"/>
              </a:endParaRPr>
            </a:p>
          </p:txBody>
        </p:sp>
      </p:grpSp>
      <p:sp>
        <p:nvSpPr>
          <p:cNvPr id="19" name="Oval 18">
            <a:extLst>
              <a:ext uri="{FF2B5EF4-FFF2-40B4-BE49-F238E27FC236}">
                <a16:creationId xmlns:a16="http://schemas.microsoft.com/office/drawing/2014/main" id="{6599BCC6-7C71-4DBB-BDAF-17F921A6113A}"/>
              </a:ext>
            </a:extLst>
          </p:cNvPr>
          <p:cNvSpPr/>
          <p:nvPr/>
        </p:nvSpPr>
        <p:spPr>
          <a:xfrm>
            <a:off x="5781852" y="3508082"/>
            <a:ext cx="360000" cy="360000"/>
          </a:xfrm>
          <a:prstGeom prst="ellipse">
            <a:avLst/>
          </a:prstGeom>
          <a:solidFill>
            <a:srgbClr val="1E96D7"/>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latin typeface="Mediolanum Sans" panose="00000506000000000000" pitchFamily="50" charset="0"/>
            </a:endParaRPr>
          </a:p>
        </p:txBody>
      </p:sp>
      <p:pic>
        <p:nvPicPr>
          <p:cNvPr id="20" name="Picture 12" descr="About Us | BlackRock">
            <a:extLst>
              <a:ext uri="{FF2B5EF4-FFF2-40B4-BE49-F238E27FC236}">
                <a16:creationId xmlns:a16="http://schemas.microsoft.com/office/drawing/2014/main" id="{D8C43907-6A7D-4E60-98FF-E51E24E49E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1383" y="3904867"/>
            <a:ext cx="666238" cy="666238"/>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3E9EFC63-1266-45AE-A47D-288148C6DBF0}"/>
              </a:ext>
            </a:extLst>
          </p:cNvPr>
          <p:cNvSpPr/>
          <p:nvPr/>
        </p:nvSpPr>
        <p:spPr>
          <a:xfrm>
            <a:off x="4924356" y="1620866"/>
            <a:ext cx="1217496" cy="900000"/>
          </a:xfrm>
          <a:prstGeom prst="ellipse">
            <a:avLst/>
          </a:prstGeom>
          <a:solidFill>
            <a:srgbClr val="192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b="1" dirty="0">
                <a:latin typeface="Mediolanum Sans" panose="00000506000000000000" pitchFamily="50" charset="0"/>
              </a:rPr>
              <a:t>Kernstrategie</a:t>
            </a:r>
          </a:p>
        </p:txBody>
      </p:sp>
      <p:pic>
        <p:nvPicPr>
          <p:cNvPr id="22" name="Elemento grafico 36" descr="Foglia">
            <a:extLst>
              <a:ext uri="{FF2B5EF4-FFF2-40B4-BE49-F238E27FC236}">
                <a16:creationId xmlns:a16="http://schemas.microsoft.com/office/drawing/2014/main" id="{7BFD4206-5E0F-4881-B938-F95BBE29A3E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09337" y="193271"/>
            <a:ext cx="805944" cy="805944"/>
          </a:xfrm>
          <a:prstGeom prst="rect">
            <a:avLst/>
          </a:prstGeom>
        </p:spPr>
      </p:pic>
      <p:sp>
        <p:nvSpPr>
          <p:cNvPr id="23" name="TextBox 22">
            <a:extLst>
              <a:ext uri="{FF2B5EF4-FFF2-40B4-BE49-F238E27FC236}">
                <a16:creationId xmlns:a16="http://schemas.microsoft.com/office/drawing/2014/main" id="{5B4472DA-E909-471F-9695-3F2DC4E5D355}"/>
              </a:ext>
            </a:extLst>
          </p:cNvPr>
          <p:cNvSpPr txBox="1"/>
          <p:nvPr/>
        </p:nvSpPr>
        <p:spPr>
          <a:xfrm>
            <a:off x="7208054" y="349524"/>
            <a:ext cx="1071050" cy="369332"/>
          </a:xfrm>
          <a:prstGeom prst="rect">
            <a:avLst/>
          </a:prstGeom>
          <a:noFill/>
          <a:effectLst/>
        </p:spPr>
        <p:txBody>
          <a:bodyPr wrap="square">
            <a:spAutoFit/>
            <a:scene3d>
              <a:camera prst="orthographicFront"/>
              <a:lightRig rig="threePt" dir="t"/>
            </a:scene3d>
            <a:sp3d>
              <a:contourClr>
                <a:schemeClr val="tx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noProof="0" dirty="0">
                <a:solidFill>
                  <a:srgbClr val="00B050"/>
                </a:solidFill>
                <a:latin typeface="Mediolanum Sans" panose="00000506000000000000" pitchFamily="50" charset="0"/>
              </a:rPr>
              <a:t>SFDR</a:t>
            </a:r>
            <a:br>
              <a:rPr lang="en-US" sz="900" b="1" noProof="0" dirty="0">
                <a:solidFill>
                  <a:srgbClr val="00B050"/>
                </a:solidFill>
                <a:latin typeface="Mediolanum Sans" panose="00000506000000000000" pitchFamily="50" charset="0"/>
              </a:rPr>
            </a:br>
            <a:r>
              <a:rPr lang="en-US" sz="900" b="1" noProof="0" dirty="0">
                <a:solidFill>
                  <a:srgbClr val="00B050"/>
                </a:solidFill>
                <a:latin typeface="Mediolanum Sans" panose="00000506000000000000" pitchFamily="50" charset="0"/>
              </a:rPr>
              <a:t>Article 9 Fund </a:t>
            </a:r>
            <a:endParaRPr lang="en-US" sz="900" b="1" kern="1200" noProof="0" dirty="0">
              <a:solidFill>
                <a:srgbClr val="00B050"/>
              </a:solidFill>
              <a:latin typeface="Mediolanum Sans" panose="00000506000000000000" pitchFamily="50" charset="0"/>
            </a:endParaRPr>
          </a:p>
        </p:txBody>
      </p:sp>
      <p:pic>
        <p:nvPicPr>
          <p:cNvPr id="7" name="Picture 2" descr="Pictet – Logos Download">
            <a:extLst>
              <a:ext uri="{FF2B5EF4-FFF2-40B4-BE49-F238E27FC236}">
                <a16:creationId xmlns:a16="http://schemas.microsoft.com/office/drawing/2014/main" id="{E364F9D7-7BD0-3D9A-D897-DF3096BD0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4013" y="1784763"/>
            <a:ext cx="1052165" cy="346520"/>
          </a:xfrm>
          <a:prstGeom prst="rect">
            <a:avLst/>
          </a:prstGeom>
          <a:solidFill>
            <a:schemeClr val="tx1"/>
          </a:solidFill>
          <a:ln>
            <a:solidFill>
              <a:schemeClr val="tx1">
                <a:lumMod val="95000"/>
              </a:schemeClr>
            </a:solidFill>
          </a:ln>
        </p:spPr>
      </p:pic>
    </p:spTree>
    <p:extLst>
      <p:ext uri="{BB962C8B-B14F-4D97-AF65-F5344CB8AC3E}">
        <p14:creationId xmlns:p14="http://schemas.microsoft.com/office/powerpoint/2010/main" val="2964498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622C71E-903C-4404-BA1F-344FE34901FD}"/>
              </a:ext>
            </a:extLst>
          </p:cNvPr>
          <p:cNvSpPr/>
          <p:nvPr/>
        </p:nvSpPr>
        <p:spPr>
          <a:xfrm>
            <a:off x="482668" y="2818599"/>
            <a:ext cx="2386657" cy="1495063"/>
          </a:xfrm>
          <a:prstGeom prst="roundRect">
            <a:avLst/>
          </a:prstGeom>
          <a:solidFill>
            <a:schemeClr val="accent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 name="Title 1">
            <a:extLst>
              <a:ext uri="{FF2B5EF4-FFF2-40B4-BE49-F238E27FC236}">
                <a16:creationId xmlns:a16="http://schemas.microsoft.com/office/drawing/2014/main" id="{23E2AE50-29AA-484A-A42F-B0C1E5BE2AB4}"/>
              </a:ext>
            </a:extLst>
          </p:cNvPr>
          <p:cNvSpPr>
            <a:spLocks noGrp="1"/>
          </p:cNvSpPr>
          <p:nvPr>
            <p:ph type="title"/>
          </p:nvPr>
        </p:nvSpPr>
        <p:spPr>
          <a:xfrm>
            <a:off x="360000" y="88409"/>
            <a:ext cx="6613078" cy="472513"/>
          </a:xfrm>
        </p:spPr>
        <p:txBody>
          <a:bodyPr>
            <a:noAutofit/>
          </a:bodyPr>
          <a:lstStyle/>
          <a:p>
            <a:pPr>
              <a:lnSpc>
                <a:spcPct val="100000"/>
              </a:lnSpc>
            </a:pPr>
            <a:r>
              <a:rPr lang="en-IE" sz="1800" dirty="0">
                <a:solidFill>
                  <a:schemeClr val="tx1"/>
                </a:solidFill>
                <a:latin typeface="Mediolanum Sans" panose="00000506000000000000" pitchFamily="50" charset="0"/>
              </a:rPr>
              <a:t>Pictet und </a:t>
            </a:r>
            <a:r>
              <a:rPr lang="de-DE" sz="1800" dirty="0">
                <a:solidFill>
                  <a:schemeClr val="tx1"/>
                </a:solidFill>
                <a:latin typeface="Mediolanum Sans" panose="00000506000000000000" pitchFamily="50" charset="0"/>
              </a:rPr>
              <a:t>BlackRock</a:t>
            </a:r>
            <a:br>
              <a:rPr lang="de-DE" sz="1800" dirty="0">
                <a:solidFill>
                  <a:schemeClr val="tx1"/>
                </a:solidFill>
                <a:latin typeface="Mediolanum Sans" panose="00000506000000000000" pitchFamily="50" charset="0"/>
              </a:rPr>
            </a:br>
            <a:r>
              <a:rPr lang="de-DE" sz="1800" dirty="0">
                <a:solidFill>
                  <a:schemeClr val="tx1"/>
                </a:solidFill>
                <a:latin typeface="Mediolanum Sans" panose="00000506000000000000" pitchFamily="50" charset="0"/>
              </a:rPr>
              <a:t>Unterschiedliche Ansätze im Bereich Ernährung</a:t>
            </a:r>
            <a:endParaRPr lang="de-DE" sz="1800" dirty="0">
              <a:latin typeface="Mediolanum Sans" panose="00000506000000000000" pitchFamily="50" charset="0"/>
            </a:endParaRPr>
          </a:p>
        </p:txBody>
      </p:sp>
      <p:sp>
        <p:nvSpPr>
          <p:cNvPr id="4" name="Slide Number Placeholder 3">
            <a:extLst>
              <a:ext uri="{FF2B5EF4-FFF2-40B4-BE49-F238E27FC236}">
                <a16:creationId xmlns:a16="http://schemas.microsoft.com/office/drawing/2014/main" id="{3462360E-21D8-41BD-82E1-7F9DE9DFA1A4}"/>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24</a:t>
            </a:fld>
            <a:endParaRPr lang="en-IE" sz="800" dirty="0">
              <a:latin typeface="Mediolanum Sans" panose="00000506000000000000" pitchFamily="50" charset="0"/>
            </a:endParaRPr>
          </a:p>
        </p:txBody>
      </p:sp>
      <p:sp>
        <p:nvSpPr>
          <p:cNvPr id="6" name="Rectangle: Rounded Corners 5">
            <a:extLst>
              <a:ext uri="{FF2B5EF4-FFF2-40B4-BE49-F238E27FC236}">
                <a16:creationId xmlns:a16="http://schemas.microsoft.com/office/drawing/2014/main" id="{E63FB920-2B8E-4CDE-BBBC-EECAE50F2BA6}"/>
              </a:ext>
            </a:extLst>
          </p:cNvPr>
          <p:cNvSpPr/>
          <p:nvPr/>
        </p:nvSpPr>
        <p:spPr>
          <a:xfrm>
            <a:off x="819114" y="1242190"/>
            <a:ext cx="3186492" cy="1245893"/>
          </a:xfrm>
          <a:prstGeom prst="roundRect">
            <a:avLst>
              <a:gd name="adj" fmla="val 49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pPr>
            <a:endParaRPr lang="en-IE" sz="1200" dirty="0">
              <a:solidFill>
                <a:srgbClr val="192D6E"/>
              </a:solidFill>
              <a:latin typeface="Mediolanum Sans" panose="00000506000000000000" pitchFamily="50"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3EA2B7B1-A3AF-4A5B-8E9A-6E4004362B88}"/>
              </a:ext>
            </a:extLst>
          </p:cNvPr>
          <p:cNvSpPr/>
          <p:nvPr/>
        </p:nvSpPr>
        <p:spPr>
          <a:xfrm>
            <a:off x="4579265" y="1244147"/>
            <a:ext cx="3945707" cy="1245893"/>
          </a:xfrm>
          <a:prstGeom prst="roundRect">
            <a:avLst>
              <a:gd name="adj" fmla="val 49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92D6E"/>
              </a:solidFill>
              <a:latin typeface="Mediolanum Sans" panose="00000506000000000000" pitchFamily="50" charset="0"/>
              <a:cs typeface="Arial" panose="020B0604020202020204" pitchFamily="34" charset="0"/>
            </a:endParaRPr>
          </a:p>
        </p:txBody>
      </p:sp>
      <p:pic>
        <p:nvPicPr>
          <p:cNvPr id="8" name="Picture 12" descr="About Us | BlackRock">
            <a:extLst>
              <a:ext uri="{FF2B5EF4-FFF2-40B4-BE49-F238E27FC236}">
                <a16:creationId xmlns:a16="http://schemas.microsoft.com/office/drawing/2014/main" id="{16DFE263-4631-4D31-84D1-55A2427108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396" y="939070"/>
            <a:ext cx="607444" cy="607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B7ECB4-5AE2-4F4C-9B26-331AE2850D5A}"/>
              </a:ext>
            </a:extLst>
          </p:cNvPr>
          <p:cNvSpPr txBox="1"/>
          <p:nvPr/>
        </p:nvSpPr>
        <p:spPr>
          <a:xfrm>
            <a:off x="892134" y="1453529"/>
            <a:ext cx="3040450" cy="1019062"/>
          </a:xfrm>
          <a:prstGeom prst="rect">
            <a:avLst/>
          </a:prstGeom>
          <a:noFill/>
        </p:spPr>
        <p:txBody>
          <a:bodyPr wrap="square">
            <a:spAutoFit/>
          </a:bodyPr>
          <a:lstStyle/>
          <a:p>
            <a:pPr>
              <a:lnSpc>
                <a:spcPct val="107000"/>
              </a:lnSpc>
              <a:spcBef>
                <a:spcPts val="300"/>
              </a:spcBef>
              <a:spcAft>
                <a:spcPts val="600"/>
              </a:spcAft>
            </a:pPr>
            <a:r>
              <a:rPr lang="de-DE" sz="1000" dirty="0">
                <a:solidFill>
                  <a:schemeClr val="bg1"/>
                </a:solidFill>
                <a:latin typeface="Mediolanum Sans" panose="00000506000000000000" pitchFamily="50" charset="0"/>
              </a:rPr>
              <a:t>Investiert in Unternehmen, die bei der </a:t>
            </a:r>
            <a:r>
              <a:rPr lang="de-DE" sz="1000" b="1" dirty="0">
                <a:solidFill>
                  <a:schemeClr val="bg1"/>
                </a:solidFill>
                <a:latin typeface="Mediolanum Sans" panose="00000506000000000000" pitchFamily="50" charset="0"/>
              </a:rPr>
              <a:t>Bekämpfung der weltweiten Unterernährung</a:t>
            </a:r>
            <a:r>
              <a:rPr lang="de-DE" sz="1000" dirty="0">
                <a:solidFill>
                  <a:schemeClr val="bg1"/>
                </a:solidFill>
                <a:latin typeface="Mediolanum Sans" panose="00000506000000000000" pitchFamily="50" charset="0"/>
              </a:rPr>
              <a:t> durch allgemein verfügbare und nachhaltig produzierte Qualitätslebensmittel mithelfen</a:t>
            </a:r>
            <a:endParaRPr lang="en-US" sz="1000" dirty="0">
              <a:solidFill>
                <a:schemeClr val="bg1"/>
              </a:solidFill>
              <a:latin typeface="Mediolanum Sans" panose="00000506000000000000" pitchFamily="50" charset="0"/>
              <a:ea typeface="Calibri" panose="020F0502020204030204" pitchFamily="34" charset="0"/>
              <a:cs typeface="Times New Roman" panose="02020603050405020304" pitchFamily="18" charset="0"/>
            </a:endParaRPr>
          </a:p>
          <a:p>
            <a:pPr>
              <a:lnSpc>
                <a:spcPct val="107000"/>
              </a:lnSpc>
              <a:spcBef>
                <a:spcPts val="300"/>
              </a:spcBef>
              <a:spcAft>
                <a:spcPts val="600"/>
              </a:spcAft>
            </a:pPr>
            <a:r>
              <a:rPr lang="en-US" sz="1000" b="1" dirty="0">
                <a:solidFill>
                  <a:srgbClr val="192D6E"/>
                </a:solidFill>
                <a:latin typeface="Mediolanum Sans" panose="00000506000000000000" pitchFamily="50" charset="0"/>
                <a:ea typeface="Calibri" panose="020F0502020204030204" pitchFamily="34" charset="0"/>
                <a:cs typeface="Times New Roman" panose="02020603050405020304" pitchFamily="18" charset="0"/>
              </a:rPr>
              <a:t>Fokus auf zukunftsfähige Ernährungskonzepte</a:t>
            </a:r>
          </a:p>
        </p:txBody>
      </p:sp>
      <p:sp>
        <p:nvSpPr>
          <p:cNvPr id="12" name="TextBox 11">
            <a:extLst>
              <a:ext uri="{FF2B5EF4-FFF2-40B4-BE49-F238E27FC236}">
                <a16:creationId xmlns:a16="http://schemas.microsoft.com/office/drawing/2014/main" id="{B39F372E-5F0C-4838-A5D9-F961297B652F}"/>
              </a:ext>
            </a:extLst>
          </p:cNvPr>
          <p:cNvSpPr txBox="1"/>
          <p:nvPr/>
        </p:nvSpPr>
        <p:spPr>
          <a:xfrm>
            <a:off x="4737031" y="1520525"/>
            <a:ext cx="3756834" cy="1019062"/>
          </a:xfrm>
          <a:prstGeom prst="rect">
            <a:avLst/>
          </a:prstGeom>
          <a:noFill/>
        </p:spPr>
        <p:txBody>
          <a:bodyPr wrap="square">
            <a:spAutoFit/>
          </a:bodyPr>
          <a:lstStyle/>
          <a:p>
            <a:pPr>
              <a:lnSpc>
                <a:spcPct val="107000"/>
              </a:lnSpc>
              <a:spcBef>
                <a:spcPts val="300"/>
              </a:spcBef>
              <a:spcAft>
                <a:spcPts val="600"/>
              </a:spcAft>
            </a:pPr>
            <a:r>
              <a:rPr lang="de-DE" sz="1000" dirty="0">
                <a:solidFill>
                  <a:srgbClr val="192D6E"/>
                </a:solidFill>
                <a:latin typeface="Mediolanum Sans" panose="00000506000000000000" pitchFamily="50" charset="0"/>
                <a:cs typeface="Times New Roman" panose="02020603050405020304" pitchFamily="18" charset="0"/>
              </a:rPr>
              <a:t>Investiert in Unternehmen, deren </a:t>
            </a:r>
            <a:r>
              <a:rPr lang="de-DE" sz="1000" b="1" dirty="0">
                <a:solidFill>
                  <a:srgbClr val="192D6E"/>
                </a:solidFill>
                <a:latin typeface="Mediolanum Sans" panose="00000506000000000000" pitchFamily="50" charset="0"/>
                <a:cs typeface="Times New Roman" panose="02020603050405020304" pitchFamily="18" charset="0"/>
              </a:rPr>
              <a:t>Leistung </a:t>
            </a:r>
            <a:r>
              <a:rPr lang="de-DE" sz="1000" dirty="0">
                <a:solidFill>
                  <a:srgbClr val="192D6E"/>
                </a:solidFill>
                <a:latin typeface="Mediolanum Sans" panose="00000506000000000000" pitchFamily="50" charset="0"/>
                <a:cs typeface="Times New Roman" panose="02020603050405020304" pitchFamily="18" charset="0"/>
              </a:rPr>
              <a:t>von der Nahrungsmittelknappheit und der Anfälligkeit der Lebensmittelversorgungskette abhängt</a:t>
            </a:r>
            <a:endParaRPr lang="en-US" sz="1000" dirty="0">
              <a:solidFill>
                <a:srgbClr val="192D6E"/>
              </a:solidFill>
              <a:latin typeface="Mediolanum Sans" panose="00000506000000000000" pitchFamily="50" charset="0"/>
              <a:cs typeface="Times New Roman" panose="02020603050405020304" pitchFamily="18" charset="0"/>
            </a:endParaRPr>
          </a:p>
          <a:p>
            <a:pPr>
              <a:lnSpc>
                <a:spcPct val="107000"/>
              </a:lnSpc>
              <a:spcBef>
                <a:spcPts val="300"/>
              </a:spcBef>
              <a:spcAft>
                <a:spcPts val="600"/>
              </a:spcAft>
            </a:pPr>
            <a:r>
              <a:rPr lang="de-DE" sz="1000" b="1" dirty="0">
                <a:solidFill>
                  <a:srgbClr val="192D6E"/>
                </a:solidFill>
                <a:latin typeface="Mediolanum Sans" panose="00000506000000000000" pitchFamily="50" charset="0"/>
                <a:cs typeface="Times New Roman" panose="02020603050405020304" pitchFamily="18" charset="0"/>
              </a:rPr>
              <a:t>Fokus auf Bereiche, in denen das Ernährungsthema als Wachstumstreiber fungiert</a:t>
            </a:r>
          </a:p>
        </p:txBody>
      </p:sp>
      <p:sp>
        <p:nvSpPr>
          <p:cNvPr id="3" name="Rectangle 2">
            <a:extLst>
              <a:ext uri="{FF2B5EF4-FFF2-40B4-BE49-F238E27FC236}">
                <a16:creationId xmlns:a16="http://schemas.microsoft.com/office/drawing/2014/main" id="{22397A9E-DF8C-4235-9943-C58BCF12D12D}"/>
              </a:ext>
            </a:extLst>
          </p:cNvPr>
          <p:cNvSpPr/>
          <p:nvPr/>
        </p:nvSpPr>
        <p:spPr>
          <a:xfrm>
            <a:off x="641537" y="3208652"/>
            <a:ext cx="1036409" cy="86591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ediolanum Sans" panose="00000506000000000000" pitchFamily="50" charset="0"/>
            </a:endParaRPr>
          </a:p>
          <a:p>
            <a:pPr algn="ctr"/>
            <a:r>
              <a:rPr lang="de-DE" sz="900" dirty="0">
                <a:latin typeface="Mediolanum Sans" panose="00000506000000000000" pitchFamily="50" charset="0"/>
              </a:rPr>
              <a:t>Mid-Cap-Ansatz mit einer Tendenz zum Wachstum</a:t>
            </a:r>
            <a:endParaRPr lang="en-US" sz="900" dirty="0">
              <a:latin typeface="Mediolanum Sans" panose="00000506000000000000" pitchFamily="50" charset="0"/>
            </a:endParaRPr>
          </a:p>
        </p:txBody>
      </p:sp>
      <p:sp>
        <p:nvSpPr>
          <p:cNvPr id="26" name="Rectangle 25">
            <a:extLst>
              <a:ext uri="{FF2B5EF4-FFF2-40B4-BE49-F238E27FC236}">
                <a16:creationId xmlns:a16="http://schemas.microsoft.com/office/drawing/2014/main" id="{15EFC5A3-C03E-4C13-949B-440256973B67}"/>
              </a:ext>
            </a:extLst>
          </p:cNvPr>
          <p:cNvSpPr/>
          <p:nvPr/>
        </p:nvSpPr>
        <p:spPr>
          <a:xfrm>
            <a:off x="1677946" y="3208652"/>
            <a:ext cx="1036409" cy="86591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b="0" i="0" dirty="0">
              <a:solidFill>
                <a:srgbClr val="242424"/>
              </a:solidFill>
              <a:effectLst/>
              <a:latin typeface="Mediolanum Sans" panose="00000506000000000000" pitchFamily="50" charset="0"/>
            </a:endParaRPr>
          </a:p>
          <a:p>
            <a:pPr algn="ctr"/>
            <a:r>
              <a:rPr lang="de-DE" sz="900" b="0" i="0" dirty="0">
                <a:solidFill>
                  <a:srgbClr val="242424"/>
                </a:solidFill>
                <a:effectLst/>
                <a:latin typeface="Mediolanum Sans" panose="00000506000000000000" pitchFamily="50" charset="0"/>
              </a:rPr>
              <a:t>Wachstum zu einer angemessenen Bewertung</a:t>
            </a:r>
            <a:endParaRPr lang="en-US" sz="900" dirty="0">
              <a:solidFill>
                <a:schemeClr val="bg1"/>
              </a:solidFill>
              <a:latin typeface="Mediolanum Sans" panose="00000506000000000000" pitchFamily="50" charset="0"/>
            </a:endParaRPr>
          </a:p>
        </p:txBody>
      </p:sp>
      <p:pic>
        <p:nvPicPr>
          <p:cNvPr id="27" name="Picture 12" descr="About Us | BlackRock">
            <a:extLst>
              <a:ext uri="{FF2B5EF4-FFF2-40B4-BE49-F238E27FC236}">
                <a16:creationId xmlns:a16="http://schemas.microsoft.com/office/drawing/2014/main" id="{122E2552-B787-4417-9DA2-DD3097C702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3574" b="29800"/>
          <a:stretch/>
        </p:blipFill>
        <p:spPr bwMode="auto">
          <a:xfrm>
            <a:off x="825391" y="3208651"/>
            <a:ext cx="668700" cy="238199"/>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3">
            <a:extLst>
              <a:ext uri="{FF2B5EF4-FFF2-40B4-BE49-F238E27FC236}">
                <a16:creationId xmlns:a16="http://schemas.microsoft.com/office/drawing/2014/main" id="{9781DAB1-A73F-4C47-9F69-6E2524AABF83}"/>
              </a:ext>
            </a:extLst>
          </p:cNvPr>
          <p:cNvSpPr txBox="1">
            <a:spLocks/>
          </p:cNvSpPr>
          <p:nvPr/>
        </p:nvSpPr>
        <p:spPr>
          <a:xfrm>
            <a:off x="563477" y="2856678"/>
            <a:ext cx="2225040" cy="2738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100" b="1" dirty="0">
                <a:solidFill>
                  <a:srgbClr val="192B6D"/>
                </a:solidFill>
                <a:latin typeface="Mediolanum Sans" panose="00000506000000000000" pitchFamily="50" charset="0"/>
              </a:rPr>
              <a:t>Unterschiedliche Anlagestile</a:t>
            </a:r>
          </a:p>
        </p:txBody>
      </p:sp>
      <p:sp>
        <p:nvSpPr>
          <p:cNvPr id="32" name="Rectangle: Rounded Corners 31">
            <a:extLst>
              <a:ext uri="{FF2B5EF4-FFF2-40B4-BE49-F238E27FC236}">
                <a16:creationId xmlns:a16="http://schemas.microsoft.com/office/drawing/2014/main" id="{47F6664F-5164-4219-B788-806442D34B5D}"/>
              </a:ext>
            </a:extLst>
          </p:cNvPr>
          <p:cNvSpPr/>
          <p:nvPr/>
        </p:nvSpPr>
        <p:spPr>
          <a:xfrm>
            <a:off x="3383987" y="2818599"/>
            <a:ext cx="2386657" cy="1495063"/>
          </a:xfrm>
          <a:prstGeom prst="roundRect">
            <a:avLst/>
          </a:pr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33" name="Rectangle 32">
            <a:extLst>
              <a:ext uri="{FF2B5EF4-FFF2-40B4-BE49-F238E27FC236}">
                <a16:creationId xmlns:a16="http://schemas.microsoft.com/office/drawing/2014/main" id="{5A3B1240-8399-496A-AAEC-77BF477D151E}"/>
              </a:ext>
            </a:extLst>
          </p:cNvPr>
          <p:cNvSpPr/>
          <p:nvPr/>
        </p:nvSpPr>
        <p:spPr>
          <a:xfrm>
            <a:off x="3542856" y="3208652"/>
            <a:ext cx="1036409" cy="86591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ediolanum Sans" panose="00000506000000000000" pitchFamily="50" charset="0"/>
            </a:endParaRPr>
          </a:p>
          <a:p>
            <a:pPr algn="ctr"/>
            <a:r>
              <a:rPr lang="en-US" sz="900" dirty="0">
                <a:latin typeface="Mediolanum Sans" panose="00000506000000000000" pitchFamily="50" charset="0"/>
              </a:rPr>
              <a:t>Essen</a:t>
            </a:r>
          </a:p>
          <a:p>
            <a:pPr algn="ctr"/>
            <a:r>
              <a:rPr lang="en-US" sz="900" dirty="0">
                <a:latin typeface="Mediolanum Sans" panose="00000506000000000000" pitchFamily="50" charset="0"/>
              </a:rPr>
              <a:t>Einkaufen</a:t>
            </a:r>
          </a:p>
          <a:p>
            <a:pPr algn="ctr"/>
            <a:r>
              <a:rPr lang="en-US" sz="900" dirty="0">
                <a:solidFill>
                  <a:schemeClr val="tx1"/>
                </a:solidFill>
                <a:latin typeface="Mediolanum Sans" panose="00000506000000000000" pitchFamily="50" charset="0"/>
              </a:rPr>
              <a:t>Anbauen</a:t>
            </a:r>
          </a:p>
        </p:txBody>
      </p:sp>
      <p:sp>
        <p:nvSpPr>
          <p:cNvPr id="34" name="Rectangle 33">
            <a:extLst>
              <a:ext uri="{FF2B5EF4-FFF2-40B4-BE49-F238E27FC236}">
                <a16:creationId xmlns:a16="http://schemas.microsoft.com/office/drawing/2014/main" id="{05E9C1C9-C57C-43CC-94C3-509159EF2F61}"/>
              </a:ext>
            </a:extLst>
          </p:cNvPr>
          <p:cNvSpPr/>
          <p:nvPr/>
        </p:nvSpPr>
        <p:spPr>
          <a:xfrm>
            <a:off x="4579265" y="3208652"/>
            <a:ext cx="1036409" cy="86591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b="0" i="0" dirty="0">
              <a:solidFill>
                <a:srgbClr val="242424"/>
              </a:solidFill>
              <a:effectLst/>
              <a:latin typeface="Mediolanum Sans" panose="00000506000000000000" pitchFamily="50" charset="0"/>
            </a:endParaRPr>
          </a:p>
          <a:p>
            <a:pPr algn="ctr"/>
            <a:r>
              <a:rPr lang="de-DE" sz="900" dirty="0">
                <a:solidFill>
                  <a:srgbClr val="242424"/>
                </a:solidFill>
                <a:latin typeface="Mediolanum Sans" panose="00000506000000000000" pitchFamily="50" charset="0"/>
              </a:rPr>
              <a:t>Lebensmittel</a:t>
            </a:r>
          </a:p>
          <a:p>
            <a:pPr algn="ctr"/>
            <a:r>
              <a:rPr lang="de-DE" sz="900" dirty="0">
                <a:solidFill>
                  <a:srgbClr val="242424"/>
                </a:solidFill>
                <a:latin typeface="Mediolanum Sans" panose="00000506000000000000" pitchFamily="50" charset="0"/>
              </a:rPr>
              <a:t>Logistik</a:t>
            </a:r>
          </a:p>
          <a:p>
            <a:pPr algn="ctr"/>
            <a:r>
              <a:rPr lang="de-DE" sz="900" dirty="0">
                <a:solidFill>
                  <a:srgbClr val="242424"/>
                </a:solidFill>
                <a:latin typeface="Mediolanum Sans" panose="00000506000000000000" pitchFamily="50" charset="0"/>
              </a:rPr>
              <a:t>Agrartechnik</a:t>
            </a:r>
            <a:endParaRPr lang="de-DE" sz="900" dirty="0">
              <a:solidFill>
                <a:schemeClr val="bg1"/>
              </a:solidFill>
              <a:latin typeface="Mediolanum Sans" panose="00000506000000000000" pitchFamily="50" charset="0"/>
            </a:endParaRPr>
          </a:p>
        </p:txBody>
      </p:sp>
      <p:pic>
        <p:nvPicPr>
          <p:cNvPr id="35" name="Picture 12" descr="About Us | BlackRock">
            <a:extLst>
              <a:ext uri="{FF2B5EF4-FFF2-40B4-BE49-F238E27FC236}">
                <a16:creationId xmlns:a16="http://schemas.microsoft.com/office/drawing/2014/main" id="{A77527B1-7C06-4DE2-B378-078BCF4529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3574" b="29800"/>
          <a:stretch/>
        </p:blipFill>
        <p:spPr bwMode="auto">
          <a:xfrm>
            <a:off x="3742834" y="3208651"/>
            <a:ext cx="668700" cy="238199"/>
          </a:xfrm>
          <a:prstGeom prst="rect">
            <a:avLst/>
          </a:prstGeom>
          <a:noFill/>
          <a:extLst>
            <a:ext uri="{909E8E84-426E-40DD-AFC4-6F175D3DCCD1}">
              <a14:hiddenFill xmlns:a14="http://schemas.microsoft.com/office/drawing/2010/main">
                <a:solidFill>
                  <a:srgbClr val="FFFFFF"/>
                </a:solidFill>
              </a14:hiddenFill>
            </a:ext>
          </a:extLst>
        </p:spPr>
      </p:pic>
      <p:sp>
        <p:nvSpPr>
          <p:cNvPr id="37" name="Content Placeholder 3">
            <a:extLst>
              <a:ext uri="{FF2B5EF4-FFF2-40B4-BE49-F238E27FC236}">
                <a16:creationId xmlns:a16="http://schemas.microsoft.com/office/drawing/2014/main" id="{6A270AE8-8225-4953-9B40-F53561D80880}"/>
              </a:ext>
            </a:extLst>
          </p:cNvPr>
          <p:cNvSpPr txBox="1">
            <a:spLocks/>
          </p:cNvSpPr>
          <p:nvPr/>
        </p:nvSpPr>
        <p:spPr>
          <a:xfrm>
            <a:off x="3464796" y="2856678"/>
            <a:ext cx="2225040" cy="2738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100" b="1" dirty="0">
                <a:solidFill>
                  <a:srgbClr val="192B6D"/>
                </a:solidFill>
                <a:latin typeface="Mediolanum Sans" panose="00000506000000000000" pitchFamily="50" charset="0"/>
              </a:rPr>
              <a:t>Unterschiedlicher Ansatz im Bereich Ernährung</a:t>
            </a:r>
          </a:p>
        </p:txBody>
      </p:sp>
      <p:sp>
        <p:nvSpPr>
          <p:cNvPr id="38" name="Rectangle: Rounded Corners 37">
            <a:extLst>
              <a:ext uri="{FF2B5EF4-FFF2-40B4-BE49-F238E27FC236}">
                <a16:creationId xmlns:a16="http://schemas.microsoft.com/office/drawing/2014/main" id="{6C64BE39-4FCC-48C7-916F-F5518E614AF3}"/>
              </a:ext>
            </a:extLst>
          </p:cNvPr>
          <p:cNvSpPr/>
          <p:nvPr/>
        </p:nvSpPr>
        <p:spPr>
          <a:xfrm>
            <a:off x="6272725" y="2815231"/>
            <a:ext cx="2386657" cy="1495063"/>
          </a:xfrm>
          <a:prstGeom prst="roundRect">
            <a:avLst/>
          </a:prstGeom>
          <a:solidFill>
            <a:schemeClr val="accent4">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39" name="Rectangle 38">
            <a:extLst>
              <a:ext uri="{FF2B5EF4-FFF2-40B4-BE49-F238E27FC236}">
                <a16:creationId xmlns:a16="http://schemas.microsoft.com/office/drawing/2014/main" id="{4030D545-EA83-468F-B333-199F92A7C76B}"/>
              </a:ext>
            </a:extLst>
          </p:cNvPr>
          <p:cNvSpPr/>
          <p:nvPr/>
        </p:nvSpPr>
        <p:spPr>
          <a:xfrm>
            <a:off x="6431594" y="3205284"/>
            <a:ext cx="1093878" cy="865918"/>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72000" rIns="72000" rtlCol="0" anchor="ctr"/>
          <a:lstStyle/>
          <a:p>
            <a:pPr algn="ctr"/>
            <a:endParaRPr lang="en-US" sz="900" dirty="0">
              <a:latin typeface="Mediolanum Sans" panose="00000506000000000000" pitchFamily="50" charset="0"/>
            </a:endParaRPr>
          </a:p>
          <a:p>
            <a:pPr algn="ctr"/>
            <a:r>
              <a:rPr lang="de-DE" sz="800" dirty="0">
                <a:latin typeface="Mediolanum Sans" panose="00000506000000000000" pitchFamily="50" charset="0"/>
              </a:rPr>
              <a:t>Stärkere Gewichtung von Basiskonsumgütern und Industriewerten</a:t>
            </a:r>
            <a:endParaRPr lang="en-US" sz="800" dirty="0">
              <a:latin typeface="Mediolanum Sans" panose="00000506000000000000" pitchFamily="50" charset="0"/>
            </a:endParaRPr>
          </a:p>
        </p:txBody>
      </p:sp>
      <p:sp>
        <p:nvSpPr>
          <p:cNvPr id="40" name="Rectangle 39">
            <a:extLst>
              <a:ext uri="{FF2B5EF4-FFF2-40B4-BE49-F238E27FC236}">
                <a16:creationId xmlns:a16="http://schemas.microsoft.com/office/drawing/2014/main" id="{7BC0A4D2-B744-4BA9-8140-BCCE9F71F65A}"/>
              </a:ext>
            </a:extLst>
          </p:cNvPr>
          <p:cNvSpPr/>
          <p:nvPr/>
        </p:nvSpPr>
        <p:spPr>
          <a:xfrm>
            <a:off x="7468003" y="3205284"/>
            <a:ext cx="1036409" cy="86591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72000" rIns="72000" rtlCol="0" anchor="ctr"/>
          <a:lstStyle/>
          <a:p>
            <a:pPr algn="ctr"/>
            <a:endParaRPr lang="en-US" sz="900" b="0" i="0" dirty="0">
              <a:solidFill>
                <a:srgbClr val="242424"/>
              </a:solidFill>
              <a:effectLst/>
              <a:latin typeface="Mediolanum Sans" panose="00000506000000000000" pitchFamily="50" charset="0"/>
            </a:endParaRPr>
          </a:p>
          <a:p>
            <a:pPr algn="ctr"/>
            <a:r>
              <a:rPr lang="de-DE" sz="900" dirty="0">
                <a:solidFill>
                  <a:srgbClr val="242424"/>
                </a:solidFill>
                <a:latin typeface="Mediolanum Sans" panose="00000506000000000000" pitchFamily="50" charset="0"/>
              </a:rPr>
              <a:t>Stärkere Gewichtung von IT und Gesundheit</a:t>
            </a:r>
            <a:endParaRPr lang="en-US" sz="900" dirty="0">
              <a:solidFill>
                <a:srgbClr val="242424"/>
              </a:solidFill>
              <a:latin typeface="Mediolanum Sans" panose="00000506000000000000" pitchFamily="50" charset="0"/>
            </a:endParaRPr>
          </a:p>
        </p:txBody>
      </p:sp>
      <p:pic>
        <p:nvPicPr>
          <p:cNvPr id="41" name="Picture 12" descr="About Us | BlackRock">
            <a:extLst>
              <a:ext uri="{FF2B5EF4-FFF2-40B4-BE49-F238E27FC236}">
                <a16:creationId xmlns:a16="http://schemas.microsoft.com/office/drawing/2014/main" id="{5A800135-A6E4-4A3B-954C-1DDA91E5A27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3574" b="29800"/>
          <a:stretch/>
        </p:blipFill>
        <p:spPr bwMode="auto">
          <a:xfrm>
            <a:off x="6615448" y="3205283"/>
            <a:ext cx="668700" cy="238199"/>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3">
            <a:extLst>
              <a:ext uri="{FF2B5EF4-FFF2-40B4-BE49-F238E27FC236}">
                <a16:creationId xmlns:a16="http://schemas.microsoft.com/office/drawing/2014/main" id="{7308861F-465E-4EA3-B811-4C031C71A177}"/>
              </a:ext>
            </a:extLst>
          </p:cNvPr>
          <p:cNvSpPr txBox="1">
            <a:spLocks/>
          </p:cNvSpPr>
          <p:nvPr/>
        </p:nvSpPr>
        <p:spPr>
          <a:xfrm>
            <a:off x="6353534" y="2853310"/>
            <a:ext cx="2225040" cy="2738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IE" sz="1100" b="1" dirty="0">
                <a:solidFill>
                  <a:srgbClr val="192B6D"/>
                </a:solidFill>
                <a:latin typeface="Mediolanum Sans" panose="00000506000000000000" pitchFamily="50" charset="0"/>
              </a:rPr>
              <a:t>Unterschiedliche Sektorallokation</a:t>
            </a:r>
          </a:p>
        </p:txBody>
      </p:sp>
      <p:pic>
        <p:nvPicPr>
          <p:cNvPr id="5" name="Picture 2" descr="Pictet – Logos Download">
            <a:extLst>
              <a:ext uri="{FF2B5EF4-FFF2-40B4-BE49-F238E27FC236}">
                <a16:creationId xmlns:a16="http://schemas.microsoft.com/office/drawing/2014/main" id="{27F8D71A-37C5-4C62-B6F0-F2ADB3CE4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277" y="1068930"/>
            <a:ext cx="1052165" cy="346520"/>
          </a:xfrm>
          <a:prstGeom prst="rect">
            <a:avLst/>
          </a:prstGeom>
          <a:solidFill>
            <a:schemeClr val="tx1"/>
          </a:solidFill>
          <a:ln>
            <a:solidFill>
              <a:schemeClr val="tx1">
                <a:lumMod val="95000"/>
              </a:schemeClr>
            </a:solidFill>
          </a:ln>
        </p:spPr>
      </p:pic>
      <p:pic>
        <p:nvPicPr>
          <p:cNvPr id="9" name="Picture 2" descr="Pictet – Logos Download">
            <a:extLst>
              <a:ext uri="{FF2B5EF4-FFF2-40B4-BE49-F238E27FC236}">
                <a16:creationId xmlns:a16="http://schemas.microsoft.com/office/drawing/2014/main" id="{CE680229-CEE3-E49A-6354-91AC2DE11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32" t="14476" b="9933"/>
          <a:stretch/>
        </p:blipFill>
        <p:spPr bwMode="auto">
          <a:xfrm>
            <a:off x="1877985" y="3212563"/>
            <a:ext cx="604445" cy="212634"/>
          </a:xfrm>
          <a:prstGeom prst="rect">
            <a:avLst/>
          </a:prstGeom>
          <a:solidFill>
            <a:schemeClr val="tx1"/>
          </a:solidFill>
          <a:ln>
            <a:noFill/>
          </a:ln>
        </p:spPr>
      </p:pic>
      <p:pic>
        <p:nvPicPr>
          <p:cNvPr id="10" name="Picture 2" descr="Pictet – Logos Download">
            <a:extLst>
              <a:ext uri="{FF2B5EF4-FFF2-40B4-BE49-F238E27FC236}">
                <a16:creationId xmlns:a16="http://schemas.microsoft.com/office/drawing/2014/main" id="{876E5627-41B4-2DAC-0394-70E17AFC1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32" t="14476" b="9933"/>
          <a:stretch/>
        </p:blipFill>
        <p:spPr bwMode="auto">
          <a:xfrm>
            <a:off x="4782890" y="3212920"/>
            <a:ext cx="604445" cy="212634"/>
          </a:xfrm>
          <a:prstGeom prst="rect">
            <a:avLst/>
          </a:prstGeom>
          <a:solidFill>
            <a:schemeClr val="tx1"/>
          </a:solidFill>
          <a:ln>
            <a:noFill/>
          </a:ln>
        </p:spPr>
      </p:pic>
      <p:pic>
        <p:nvPicPr>
          <p:cNvPr id="13" name="Picture 2" descr="Pictet – Logos Download">
            <a:extLst>
              <a:ext uri="{FF2B5EF4-FFF2-40B4-BE49-F238E27FC236}">
                <a16:creationId xmlns:a16="http://schemas.microsoft.com/office/drawing/2014/main" id="{13D907F2-97E5-084C-0315-4D1B58A1D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32" t="14476" b="9933"/>
          <a:stretch/>
        </p:blipFill>
        <p:spPr bwMode="auto">
          <a:xfrm>
            <a:off x="7680442" y="3205283"/>
            <a:ext cx="604445" cy="212634"/>
          </a:xfrm>
          <a:prstGeom prst="rect">
            <a:avLst/>
          </a:prstGeom>
          <a:solidFill>
            <a:schemeClr val="tx1"/>
          </a:solidFill>
          <a:ln>
            <a:noFill/>
          </a:ln>
        </p:spPr>
      </p:pic>
    </p:spTree>
    <p:extLst>
      <p:ext uri="{BB962C8B-B14F-4D97-AF65-F5344CB8AC3E}">
        <p14:creationId xmlns:p14="http://schemas.microsoft.com/office/powerpoint/2010/main" val="3934099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9D277C-F614-4861-BE0B-18AA72ED5BCD}"/>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25</a:t>
            </a:fld>
            <a:endParaRPr lang="en-IE" sz="800" dirty="0">
              <a:latin typeface="Mediolanum Sans" panose="00000506000000000000" pitchFamily="50" charset="0"/>
            </a:endParaRPr>
          </a:p>
        </p:txBody>
      </p:sp>
      <p:sp>
        <p:nvSpPr>
          <p:cNvPr id="21" name="Title 1">
            <a:extLst>
              <a:ext uri="{FF2B5EF4-FFF2-40B4-BE49-F238E27FC236}">
                <a16:creationId xmlns:a16="http://schemas.microsoft.com/office/drawing/2014/main" id="{61B40335-4875-4487-9D51-B9959D689610}"/>
              </a:ext>
            </a:extLst>
          </p:cNvPr>
          <p:cNvSpPr txBox="1">
            <a:spLocks/>
          </p:cNvSpPr>
          <p:nvPr/>
        </p:nvSpPr>
        <p:spPr>
          <a:xfrm>
            <a:off x="360000" y="117115"/>
            <a:ext cx="7305244" cy="67849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panose="00000506000000000000" pitchFamily="50" charset="0"/>
              </a:rPr>
              <a:t>Pictet</a:t>
            </a:r>
          </a:p>
          <a:p>
            <a:pPr>
              <a:lnSpc>
                <a:spcPct val="100000"/>
              </a:lnSpc>
            </a:pPr>
            <a:r>
              <a:rPr lang="de-DE" sz="1800" dirty="0">
                <a:latin typeface="Mediolanum Sans" panose="00000506000000000000" pitchFamily="50" charset="0"/>
              </a:rPr>
              <a:t>Pionier für thematische Aktienanlagen</a:t>
            </a:r>
          </a:p>
        </p:txBody>
      </p:sp>
      <p:sp>
        <p:nvSpPr>
          <p:cNvPr id="17" name="Rectangle 16">
            <a:extLst>
              <a:ext uri="{FF2B5EF4-FFF2-40B4-BE49-F238E27FC236}">
                <a16:creationId xmlns:a16="http://schemas.microsoft.com/office/drawing/2014/main" id="{0272D28C-81DF-4A25-A310-7D1BAAC49CCB}"/>
              </a:ext>
            </a:extLst>
          </p:cNvPr>
          <p:cNvSpPr/>
          <p:nvPr/>
        </p:nvSpPr>
        <p:spPr>
          <a:xfrm>
            <a:off x="760443" y="4492550"/>
            <a:ext cx="6751175" cy="215444"/>
          </a:xfrm>
          <a:prstGeom prst="rect">
            <a:avLst/>
          </a:prstGeom>
        </p:spPr>
        <p:txBody>
          <a:bodyPr wrap="square">
            <a:spAutoFit/>
          </a:bodyPr>
          <a:lstStyle/>
          <a:p>
            <a:r>
              <a:rPr lang="en-IE" sz="800" dirty="0">
                <a:solidFill>
                  <a:schemeClr val="bg2"/>
                </a:solidFill>
                <a:latin typeface="Mediolanum Sans" panose="00000506000000000000" pitchFamily="50" charset="0"/>
                <a:cs typeface="Arial"/>
              </a:rPr>
              <a:t>Quelle: Pictet, Stand Februar 2022.</a:t>
            </a:r>
          </a:p>
        </p:txBody>
      </p:sp>
      <p:sp>
        <p:nvSpPr>
          <p:cNvPr id="33" name="Content Placeholder 3">
            <a:extLst>
              <a:ext uri="{FF2B5EF4-FFF2-40B4-BE49-F238E27FC236}">
                <a16:creationId xmlns:a16="http://schemas.microsoft.com/office/drawing/2014/main" id="{4B33F9BA-E90C-4A28-B65E-CC688B9684DD}"/>
              </a:ext>
            </a:extLst>
          </p:cNvPr>
          <p:cNvSpPr txBox="1">
            <a:spLocks/>
          </p:cNvSpPr>
          <p:nvPr/>
        </p:nvSpPr>
        <p:spPr>
          <a:xfrm>
            <a:off x="359999" y="1043597"/>
            <a:ext cx="3370753" cy="2329115"/>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de-DE" b="1" dirty="0">
                <a:solidFill>
                  <a:srgbClr val="192B6D"/>
                </a:solidFill>
                <a:latin typeface="Mediolanum Sans" panose="00000506000000000000" pitchFamily="50" charset="0"/>
              </a:rPr>
              <a:t>Referenzen für thematisches Investieren</a:t>
            </a:r>
          </a:p>
          <a:p>
            <a:pPr>
              <a:lnSpc>
                <a:spcPct val="100000"/>
              </a:lnSpc>
              <a:spcBef>
                <a:spcPts val="300"/>
              </a:spcBef>
            </a:pPr>
            <a:r>
              <a:rPr lang="de-DE" sz="1400" dirty="0">
                <a:solidFill>
                  <a:srgbClr val="192B6D"/>
                </a:solidFill>
                <a:latin typeface="Mediolanum Sans" panose="00000506000000000000" pitchFamily="50" charset="0"/>
              </a:rPr>
              <a:t>Pionier für thematische Aktien seit 1995</a:t>
            </a:r>
          </a:p>
          <a:p>
            <a:pPr>
              <a:lnSpc>
                <a:spcPct val="100000"/>
              </a:lnSpc>
              <a:spcBef>
                <a:spcPts val="300"/>
              </a:spcBef>
            </a:pPr>
            <a:r>
              <a:rPr lang="de-DE" sz="1400" dirty="0">
                <a:solidFill>
                  <a:srgbClr val="192B6D"/>
                </a:solidFill>
                <a:latin typeface="Mediolanum Sans" panose="00000506000000000000" pitchFamily="50" charset="0"/>
              </a:rPr>
              <a:t>75 Mrd. $ AUM</a:t>
            </a:r>
          </a:p>
          <a:p>
            <a:pPr>
              <a:lnSpc>
                <a:spcPct val="100000"/>
              </a:lnSpc>
              <a:spcBef>
                <a:spcPts val="300"/>
              </a:spcBef>
            </a:pPr>
            <a:r>
              <a:rPr lang="de-DE" sz="1400" dirty="0">
                <a:solidFill>
                  <a:srgbClr val="192B6D"/>
                </a:solidFill>
                <a:latin typeface="Mediolanum Sans" panose="00000506000000000000" pitchFamily="50" charset="0"/>
              </a:rPr>
              <a:t>15 thematische Strategien</a:t>
            </a:r>
          </a:p>
          <a:p>
            <a:pPr>
              <a:lnSpc>
                <a:spcPct val="100000"/>
              </a:lnSpc>
              <a:spcBef>
                <a:spcPts val="300"/>
              </a:spcBef>
            </a:pPr>
            <a:r>
              <a:rPr lang="de-DE" sz="1400" dirty="0">
                <a:solidFill>
                  <a:srgbClr val="192B6D"/>
                </a:solidFill>
                <a:latin typeface="Mediolanum Sans" panose="00000506000000000000" pitchFamily="50" charset="0"/>
              </a:rPr>
              <a:t>Mehr als 50 Anlageexperten und 13 Beratungsgremien</a:t>
            </a:r>
          </a:p>
          <a:p>
            <a:pPr>
              <a:lnSpc>
                <a:spcPct val="100000"/>
              </a:lnSpc>
              <a:spcBef>
                <a:spcPts val="300"/>
              </a:spcBef>
            </a:pPr>
            <a:r>
              <a:rPr lang="de-DE" sz="1400" b="1" dirty="0">
                <a:latin typeface="Mediolanum Sans" panose="00000506000000000000" pitchFamily="50" charset="0"/>
              </a:rPr>
              <a:t>Identifizierung von Anlageideen auf der Grundlage von Wachstumstreibern, die durch langfristige Trends gesichert sind</a:t>
            </a:r>
            <a:endParaRPr lang="de-DE" sz="1400" dirty="0">
              <a:solidFill>
                <a:srgbClr val="192B6D"/>
              </a:solidFill>
              <a:latin typeface="Mediolanum Sans" panose="00000506000000000000" pitchFamily="50" charset="0"/>
            </a:endParaRPr>
          </a:p>
        </p:txBody>
      </p:sp>
      <p:sp>
        <p:nvSpPr>
          <p:cNvPr id="35" name="TextBox 34">
            <a:extLst>
              <a:ext uri="{FF2B5EF4-FFF2-40B4-BE49-F238E27FC236}">
                <a16:creationId xmlns:a16="http://schemas.microsoft.com/office/drawing/2014/main" id="{784CB81D-8668-4D37-90D1-8D076631BBDD}"/>
              </a:ext>
            </a:extLst>
          </p:cNvPr>
          <p:cNvSpPr txBox="1"/>
          <p:nvPr/>
        </p:nvSpPr>
        <p:spPr>
          <a:xfrm>
            <a:off x="1343685" y="3786620"/>
            <a:ext cx="6456630" cy="534326"/>
          </a:xfrm>
          <a:prstGeom prst="rect">
            <a:avLst/>
          </a:prstGeom>
          <a:solidFill>
            <a:srgbClr val="192D6E"/>
          </a:solidFill>
        </p:spPr>
        <p:txBody>
          <a:bodyPr wrap="square" anchor="ctr">
            <a:noAutofit/>
          </a:bodyPr>
          <a:lstStyle/>
          <a:p>
            <a:pPr algn="ctr">
              <a:lnSpc>
                <a:spcPct val="100000"/>
              </a:lnSpc>
              <a:spcBef>
                <a:spcPts val="300"/>
              </a:spcBef>
            </a:pPr>
            <a:r>
              <a:rPr lang="de-DE" sz="1400" b="1" dirty="0">
                <a:latin typeface="Mediolanum Sans" panose="00000506000000000000" pitchFamily="50" charset="0"/>
              </a:rPr>
              <a:t>„Lebensmittel sind der stärkste Hebel zur Optimierung der menschlichen Gesundheit und der ökologischen Nachhaltigkeit.“</a:t>
            </a:r>
            <a:endParaRPr lang="en-US" sz="1400" b="1" dirty="0">
              <a:latin typeface="Mediolanum Sans" panose="00000506000000000000" pitchFamily="50" charset="0"/>
            </a:endParaRPr>
          </a:p>
        </p:txBody>
      </p:sp>
      <p:pic>
        <p:nvPicPr>
          <p:cNvPr id="5" name="Picture 4">
            <a:extLst>
              <a:ext uri="{FF2B5EF4-FFF2-40B4-BE49-F238E27FC236}">
                <a16:creationId xmlns:a16="http://schemas.microsoft.com/office/drawing/2014/main" id="{BCF89BB4-5AF9-49F4-A8BC-F8F94D9005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6465" y="1043597"/>
            <a:ext cx="5048474" cy="2571419"/>
          </a:xfrm>
          <a:prstGeom prst="rect">
            <a:avLst/>
          </a:prstGeom>
          <a:ln>
            <a:noFill/>
          </a:ln>
        </p:spPr>
      </p:pic>
      <p:pic>
        <p:nvPicPr>
          <p:cNvPr id="2" name="Picture 2" descr="Pictet – Logos Download">
            <a:extLst>
              <a:ext uri="{FF2B5EF4-FFF2-40B4-BE49-F238E27FC236}">
                <a16:creationId xmlns:a16="http://schemas.microsoft.com/office/drawing/2014/main" id="{B3C2D228-DDE8-A250-2E0B-086BFC2F0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774" y="482010"/>
            <a:ext cx="1052165" cy="346520"/>
          </a:xfrm>
          <a:prstGeom prst="rect">
            <a:avLst/>
          </a:prstGeom>
          <a:solidFill>
            <a:schemeClr val="tx1"/>
          </a:solidFill>
          <a:ln>
            <a:solidFill>
              <a:schemeClr val="tx1">
                <a:lumMod val="95000"/>
              </a:schemeClr>
            </a:solidFill>
          </a:ln>
        </p:spPr>
      </p:pic>
    </p:spTree>
    <p:extLst>
      <p:ext uri="{BB962C8B-B14F-4D97-AF65-F5344CB8AC3E}">
        <p14:creationId xmlns:p14="http://schemas.microsoft.com/office/powerpoint/2010/main" val="2221308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7CE4C6-2F80-4CCD-B67E-7C041EDBA104}"/>
              </a:ext>
            </a:extLst>
          </p:cNvPr>
          <p:cNvSpPr/>
          <p:nvPr/>
        </p:nvSpPr>
        <p:spPr>
          <a:xfrm>
            <a:off x="4612008" y="2397371"/>
            <a:ext cx="1516320" cy="1979186"/>
          </a:xfrm>
          <a:prstGeom prst="rect">
            <a:avLst/>
          </a:prstGeom>
          <a:solidFill>
            <a:schemeClr val="tx2">
              <a:lumMod val="20000"/>
              <a:lumOff val="80000"/>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marR="0" lvl="0" indent="-1762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chemeClr val="bg1"/>
              </a:solidFill>
              <a:effectLst/>
              <a:uLnTx/>
              <a:uFillTx/>
              <a:latin typeface="Mediolanum Sans" panose="00000506000000000000" pitchFamily="50" charset="0"/>
            </a:endParaRPr>
          </a:p>
          <a:p>
            <a:pPr marL="176213" marR="0" lvl="0" indent="-1762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bg1"/>
              </a:solidFill>
              <a:latin typeface="Mediolanum Sans" panose="00000506000000000000" pitchFamily="50" charset="0"/>
            </a:endParaRPr>
          </a:p>
          <a:p>
            <a:pPr marL="176213" indent="-176213">
              <a:buClr>
                <a:srgbClr val="FF0000"/>
              </a:buClr>
              <a:buFont typeface="Arial" panose="020B0604020202020204" pitchFamily="34" charset="0"/>
              <a:buChar char="x"/>
              <a:defRPr/>
            </a:pPr>
            <a:r>
              <a:rPr lang="de-DE" sz="900" dirty="0">
                <a:solidFill>
                  <a:schemeClr val="bg1"/>
                </a:solidFill>
                <a:latin typeface="Mediolanum Sans" panose="00000506000000000000" pitchFamily="50" charset="0"/>
              </a:rPr>
              <a:t>Hersteller von Verpackungen für kohlensäurehaltige Erfrischungsgetränke, Alkohol und ungesunde Lebensmittel</a:t>
            </a:r>
          </a:p>
          <a:p>
            <a:pPr marL="176213" indent="-176213">
              <a:buClr>
                <a:srgbClr val="FF0000"/>
              </a:buClr>
              <a:buFont typeface="Arial" panose="020B0604020202020204" pitchFamily="34" charset="0"/>
              <a:buChar char="x"/>
              <a:defRPr/>
            </a:pPr>
            <a:r>
              <a:rPr lang="de-DE" sz="900" dirty="0">
                <a:solidFill>
                  <a:schemeClr val="bg1"/>
                </a:solidFill>
                <a:latin typeface="Mediolanum Sans" panose="00000506000000000000" pitchFamily="50" charset="0"/>
              </a:rPr>
              <a:t>Hersteller von Kunststoffverpackungen</a:t>
            </a:r>
          </a:p>
          <a:p>
            <a:pPr marL="176213" indent="-176213">
              <a:buClr>
                <a:srgbClr val="FF0000"/>
              </a:buClr>
              <a:buFont typeface="Arial" panose="020B0604020202020204" pitchFamily="34" charset="0"/>
              <a:buChar char="x"/>
              <a:defRPr/>
            </a:pPr>
            <a:r>
              <a:rPr lang="de-DE" sz="900" dirty="0">
                <a:solidFill>
                  <a:schemeClr val="bg1"/>
                </a:solidFill>
                <a:latin typeface="Mediolanum Sans" panose="00000506000000000000" pitchFamily="50" charset="0"/>
              </a:rPr>
              <a:t>Fastfood</a:t>
            </a:r>
            <a:r>
              <a:rPr lang="en-US" sz="900" dirty="0">
                <a:solidFill>
                  <a:schemeClr val="bg1"/>
                </a:solidFill>
                <a:latin typeface="Mediolanum Sans" panose="00000506000000000000" pitchFamily="50" charset="0"/>
              </a:rPr>
              <a:t>-Restaurants</a:t>
            </a:r>
          </a:p>
        </p:txBody>
      </p:sp>
      <p:sp>
        <p:nvSpPr>
          <p:cNvPr id="3" name="Slide Number Placeholder 2">
            <a:extLst>
              <a:ext uri="{FF2B5EF4-FFF2-40B4-BE49-F238E27FC236}">
                <a16:creationId xmlns:a16="http://schemas.microsoft.com/office/drawing/2014/main" id="{C19D277C-F614-4861-BE0B-18AA72ED5BCD}"/>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26</a:t>
            </a:fld>
            <a:endParaRPr lang="en-IE" sz="800" dirty="0">
              <a:latin typeface="Mediolanum Sans" panose="00000506000000000000" pitchFamily="50" charset="0"/>
            </a:endParaRPr>
          </a:p>
        </p:txBody>
      </p:sp>
      <p:sp>
        <p:nvSpPr>
          <p:cNvPr id="21" name="Title 1">
            <a:extLst>
              <a:ext uri="{FF2B5EF4-FFF2-40B4-BE49-F238E27FC236}">
                <a16:creationId xmlns:a16="http://schemas.microsoft.com/office/drawing/2014/main" id="{61B40335-4875-4487-9D51-B9959D689610}"/>
              </a:ext>
            </a:extLst>
          </p:cNvPr>
          <p:cNvSpPr txBox="1">
            <a:spLocks/>
          </p:cNvSpPr>
          <p:nvPr/>
        </p:nvSpPr>
        <p:spPr>
          <a:xfrm>
            <a:off x="360000" y="117115"/>
            <a:ext cx="7305244" cy="67849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de-DE" sz="1800" dirty="0">
                <a:latin typeface="Mediolanum Sans" panose="00000506000000000000" pitchFamily="50" charset="0"/>
              </a:rPr>
              <a:t>Pictet Ernährung</a:t>
            </a:r>
          </a:p>
          <a:p>
            <a:pPr>
              <a:lnSpc>
                <a:spcPct val="100000"/>
              </a:lnSpc>
            </a:pPr>
            <a:r>
              <a:rPr lang="de-DE" sz="1800" dirty="0">
                <a:latin typeface="Mediolanum Sans" panose="00000506000000000000" pitchFamily="50" charset="0"/>
              </a:rPr>
              <a:t>Globale Herausforderungen in Ernährungsfragen angehen</a:t>
            </a:r>
            <a:endParaRPr lang="en-IE" sz="1800" dirty="0">
              <a:latin typeface="Mediolanum Sans" panose="00000506000000000000" pitchFamily="50" charset="0"/>
            </a:endParaRPr>
          </a:p>
        </p:txBody>
      </p:sp>
      <p:sp>
        <p:nvSpPr>
          <p:cNvPr id="17" name="Rectangle 16">
            <a:extLst>
              <a:ext uri="{FF2B5EF4-FFF2-40B4-BE49-F238E27FC236}">
                <a16:creationId xmlns:a16="http://schemas.microsoft.com/office/drawing/2014/main" id="{0272D28C-81DF-4A25-A310-7D1BAAC49CCB}"/>
              </a:ext>
            </a:extLst>
          </p:cNvPr>
          <p:cNvSpPr/>
          <p:nvPr/>
        </p:nvSpPr>
        <p:spPr>
          <a:xfrm>
            <a:off x="760443" y="4492550"/>
            <a:ext cx="6751175" cy="215444"/>
          </a:xfrm>
          <a:prstGeom prst="rect">
            <a:avLst/>
          </a:prstGeom>
        </p:spPr>
        <p:txBody>
          <a:bodyPr wrap="square">
            <a:spAutoFit/>
          </a:bodyPr>
          <a:lstStyle/>
          <a:p>
            <a:r>
              <a:rPr lang="en-IE" sz="800" dirty="0">
                <a:solidFill>
                  <a:schemeClr val="bg2"/>
                </a:solidFill>
                <a:latin typeface="Mediolanum Sans" panose="00000506000000000000" pitchFamily="50" charset="0"/>
                <a:cs typeface="Arial"/>
              </a:rPr>
              <a:t>Quelle: </a:t>
            </a:r>
            <a:r>
              <a:rPr lang="de-DE" sz="800" dirty="0">
                <a:solidFill>
                  <a:schemeClr val="bg2"/>
                </a:solidFill>
                <a:latin typeface="Mediolanum Sans" panose="00000506000000000000" pitchFamily="50" charset="0"/>
                <a:cs typeface="Arial"/>
              </a:rPr>
              <a:t>Pictet, nur zum Zwecke der Veranschaulichung.</a:t>
            </a:r>
          </a:p>
        </p:txBody>
      </p:sp>
      <p:sp>
        <p:nvSpPr>
          <p:cNvPr id="7" name="Rectangle 6">
            <a:extLst>
              <a:ext uri="{FF2B5EF4-FFF2-40B4-BE49-F238E27FC236}">
                <a16:creationId xmlns:a16="http://schemas.microsoft.com/office/drawing/2014/main" id="{A326F1E9-171F-4039-BBD1-675E3DE892BB}"/>
              </a:ext>
            </a:extLst>
          </p:cNvPr>
          <p:cNvSpPr/>
          <p:nvPr/>
        </p:nvSpPr>
        <p:spPr>
          <a:xfrm>
            <a:off x="460343" y="1572640"/>
            <a:ext cx="2637927" cy="820625"/>
          </a:xfrm>
          <a:prstGeom prst="rect">
            <a:avLst/>
          </a:prstGeom>
          <a:solidFill>
            <a:schemeClr val="accent3">
              <a:lumMod val="20000"/>
              <a:lumOff val="80000"/>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b="1" dirty="0">
                <a:solidFill>
                  <a:schemeClr val="accent2"/>
                </a:solidFill>
                <a:latin typeface="Mediolanum Sans" panose="00000506000000000000" pitchFamily="50" charset="0"/>
              </a:rPr>
              <a:t>Lebensmittel</a:t>
            </a:r>
          </a:p>
        </p:txBody>
      </p:sp>
      <p:sp>
        <p:nvSpPr>
          <p:cNvPr id="11" name="Rectangle 10">
            <a:extLst>
              <a:ext uri="{FF2B5EF4-FFF2-40B4-BE49-F238E27FC236}">
                <a16:creationId xmlns:a16="http://schemas.microsoft.com/office/drawing/2014/main" id="{AAF6B10D-B3E3-47DF-B756-2B9A3A7264D3}"/>
              </a:ext>
            </a:extLst>
          </p:cNvPr>
          <p:cNvSpPr/>
          <p:nvPr/>
        </p:nvSpPr>
        <p:spPr>
          <a:xfrm>
            <a:off x="3253036" y="1572640"/>
            <a:ext cx="2637927" cy="820625"/>
          </a:xfrm>
          <a:prstGeom prst="rect">
            <a:avLst/>
          </a:prstGeom>
          <a:solidFill>
            <a:schemeClr val="tx2">
              <a:lumMod val="20000"/>
              <a:lumOff val="80000"/>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b="1" dirty="0">
                <a:solidFill>
                  <a:schemeClr val="tx2">
                    <a:lumMod val="75000"/>
                  </a:schemeClr>
                </a:solidFill>
                <a:latin typeface="Mediolanum Sans" panose="00000506000000000000" pitchFamily="50" charset="0"/>
              </a:rPr>
              <a:t>Logistik</a:t>
            </a:r>
          </a:p>
        </p:txBody>
      </p:sp>
      <p:sp>
        <p:nvSpPr>
          <p:cNvPr id="12" name="Rectangle 11">
            <a:extLst>
              <a:ext uri="{FF2B5EF4-FFF2-40B4-BE49-F238E27FC236}">
                <a16:creationId xmlns:a16="http://schemas.microsoft.com/office/drawing/2014/main" id="{1D499EC5-FDA4-4C91-9130-F92F1DE86384}"/>
              </a:ext>
            </a:extLst>
          </p:cNvPr>
          <p:cNvSpPr/>
          <p:nvPr/>
        </p:nvSpPr>
        <p:spPr>
          <a:xfrm>
            <a:off x="6149635" y="1572640"/>
            <a:ext cx="2637927" cy="820625"/>
          </a:xfrm>
          <a:prstGeom prst="rect">
            <a:avLst/>
          </a:prstGeom>
          <a:solidFill>
            <a:schemeClr val="accent4">
              <a:lumMod val="20000"/>
              <a:lumOff val="80000"/>
              <a:alpha val="3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b="1" dirty="0">
                <a:solidFill>
                  <a:schemeClr val="accent4"/>
                </a:solidFill>
                <a:latin typeface="Mediolanum Sans" panose="00000506000000000000" pitchFamily="50" charset="0"/>
              </a:rPr>
              <a:t>Agrartechnik</a:t>
            </a:r>
          </a:p>
        </p:txBody>
      </p:sp>
      <p:pic>
        <p:nvPicPr>
          <p:cNvPr id="20" name="object 18">
            <a:extLst>
              <a:ext uri="{FF2B5EF4-FFF2-40B4-BE49-F238E27FC236}">
                <a16:creationId xmlns:a16="http://schemas.microsoft.com/office/drawing/2014/main" id="{FDB7DB39-78A2-46E1-9DDA-066DE63C2EA0}"/>
              </a:ext>
            </a:extLst>
          </p:cNvPr>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303477" y="1663658"/>
            <a:ext cx="548640" cy="572791"/>
          </a:xfrm>
          <a:prstGeom prst="rect">
            <a:avLst/>
          </a:prstGeom>
        </p:spPr>
      </p:pic>
      <p:pic>
        <p:nvPicPr>
          <p:cNvPr id="23" name="object 24">
            <a:extLst>
              <a:ext uri="{FF2B5EF4-FFF2-40B4-BE49-F238E27FC236}">
                <a16:creationId xmlns:a16="http://schemas.microsoft.com/office/drawing/2014/main" id="{1E871731-6779-40F0-A021-799327066AE1}"/>
              </a:ext>
            </a:extLst>
          </p:cNvPr>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21590" y="1663658"/>
            <a:ext cx="401066" cy="634837"/>
          </a:xfrm>
          <a:prstGeom prst="rect">
            <a:avLst/>
          </a:prstGeom>
        </p:spPr>
      </p:pic>
      <p:sp>
        <p:nvSpPr>
          <p:cNvPr id="24" name="TextBox 23">
            <a:extLst>
              <a:ext uri="{FF2B5EF4-FFF2-40B4-BE49-F238E27FC236}">
                <a16:creationId xmlns:a16="http://schemas.microsoft.com/office/drawing/2014/main" id="{4942EBD2-1E55-4F6C-8149-A5FBEC0E5A40}"/>
              </a:ext>
            </a:extLst>
          </p:cNvPr>
          <p:cNvSpPr txBox="1"/>
          <p:nvPr/>
        </p:nvSpPr>
        <p:spPr>
          <a:xfrm>
            <a:off x="418781" y="1836339"/>
            <a:ext cx="1828030" cy="400110"/>
          </a:xfrm>
          <a:prstGeom prst="rect">
            <a:avLst/>
          </a:prstGeom>
          <a:noFill/>
        </p:spPr>
        <p:txBody>
          <a:bodyPr wrap="square">
            <a:spAutoFit/>
          </a:bodyPr>
          <a:lstStyle/>
          <a:p>
            <a:r>
              <a:rPr lang="de-DE" sz="1000" dirty="0">
                <a:solidFill>
                  <a:schemeClr val="accent2"/>
                </a:solidFill>
                <a:latin typeface="Mediolanum Sans" panose="00000506000000000000" pitchFamily="50" charset="0"/>
              </a:rPr>
              <a:t>Versorgung mit sicheren, hochwertigen Lebensmitteln</a:t>
            </a:r>
            <a:endParaRPr lang="en-IE" sz="1000" dirty="0">
              <a:solidFill>
                <a:schemeClr val="accent2"/>
              </a:solidFill>
              <a:latin typeface="Mediolanum Sans" panose="00000506000000000000" pitchFamily="50" charset="0"/>
            </a:endParaRPr>
          </a:p>
        </p:txBody>
      </p:sp>
      <p:sp>
        <p:nvSpPr>
          <p:cNvPr id="25" name="TextBox 24">
            <a:extLst>
              <a:ext uri="{FF2B5EF4-FFF2-40B4-BE49-F238E27FC236}">
                <a16:creationId xmlns:a16="http://schemas.microsoft.com/office/drawing/2014/main" id="{72C43B9B-B062-470D-8350-0B7D3948BD14}"/>
              </a:ext>
            </a:extLst>
          </p:cNvPr>
          <p:cNvSpPr txBox="1"/>
          <p:nvPr/>
        </p:nvSpPr>
        <p:spPr>
          <a:xfrm>
            <a:off x="3253036" y="1836339"/>
            <a:ext cx="1937970" cy="553998"/>
          </a:xfrm>
          <a:prstGeom prst="rect">
            <a:avLst/>
          </a:prstGeom>
          <a:noFill/>
        </p:spPr>
        <p:txBody>
          <a:bodyPr wrap="square">
            <a:spAutoFit/>
          </a:bodyPr>
          <a:lstStyle/>
          <a:p>
            <a:r>
              <a:rPr lang="de-DE" sz="1000" dirty="0">
                <a:solidFill>
                  <a:schemeClr val="tx2">
                    <a:lumMod val="75000"/>
                  </a:schemeClr>
                </a:solidFill>
                <a:latin typeface="Mediolanum Sans" panose="00000506000000000000" pitchFamily="50" charset="0"/>
              </a:rPr>
              <a:t>Die Ernährung sicherstellen; das Beste aus dem machen, was uns zur Verfügung steht</a:t>
            </a:r>
            <a:endParaRPr lang="en-IE" sz="1000" dirty="0">
              <a:solidFill>
                <a:schemeClr val="tx2">
                  <a:lumMod val="75000"/>
                </a:schemeClr>
              </a:solidFill>
              <a:latin typeface="Mediolanum Sans" panose="00000506000000000000" pitchFamily="50" charset="0"/>
            </a:endParaRPr>
          </a:p>
        </p:txBody>
      </p:sp>
      <p:sp>
        <p:nvSpPr>
          <p:cNvPr id="26" name="TextBox 25">
            <a:extLst>
              <a:ext uri="{FF2B5EF4-FFF2-40B4-BE49-F238E27FC236}">
                <a16:creationId xmlns:a16="http://schemas.microsoft.com/office/drawing/2014/main" id="{1D9BAD6F-CC19-4FF6-A4EE-24730C1F2F88}"/>
              </a:ext>
            </a:extLst>
          </p:cNvPr>
          <p:cNvSpPr txBox="1"/>
          <p:nvPr/>
        </p:nvSpPr>
        <p:spPr>
          <a:xfrm>
            <a:off x="6083564" y="1844926"/>
            <a:ext cx="1811079" cy="400110"/>
          </a:xfrm>
          <a:prstGeom prst="rect">
            <a:avLst/>
          </a:prstGeom>
          <a:noFill/>
        </p:spPr>
        <p:txBody>
          <a:bodyPr wrap="square">
            <a:spAutoFit/>
          </a:bodyPr>
          <a:lstStyle/>
          <a:p>
            <a:r>
              <a:rPr lang="de-DE" sz="1000" dirty="0">
                <a:solidFill>
                  <a:schemeClr val="accent4"/>
                </a:solidFill>
                <a:latin typeface="Mediolanum Sans" panose="00000506000000000000" pitchFamily="50" charset="0"/>
              </a:rPr>
              <a:t>Mehr Ertrag mit weniger Ressourceneinsatz</a:t>
            </a:r>
            <a:endParaRPr lang="en-IE" sz="1000" dirty="0">
              <a:solidFill>
                <a:schemeClr val="accent4"/>
              </a:solidFill>
              <a:latin typeface="Mediolanum Sans" panose="00000506000000000000" pitchFamily="50" charset="0"/>
            </a:endParaRPr>
          </a:p>
        </p:txBody>
      </p:sp>
      <p:sp>
        <p:nvSpPr>
          <p:cNvPr id="27" name="Rectangle 26">
            <a:extLst>
              <a:ext uri="{FF2B5EF4-FFF2-40B4-BE49-F238E27FC236}">
                <a16:creationId xmlns:a16="http://schemas.microsoft.com/office/drawing/2014/main" id="{0C0CB0A1-E7E9-440E-92A5-9B1FC7C52EA3}"/>
              </a:ext>
            </a:extLst>
          </p:cNvPr>
          <p:cNvSpPr/>
          <p:nvPr/>
        </p:nvSpPr>
        <p:spPr>
          <a:xfrm>
            <a:off x="50516" y="2390337"/>
            <a:ext cx="1732333" cy="1979186"/>
          </a:xfrm>
          <a:prstGeom prst="rect">
            <a:avLst/>
          </a:prstGeom>
          <a:solidFill>
            <a:schemeClr val="accent3">
              <a:lumMod val="20000"/>
              <a:lumOff val="80000"/>
              <a:alpha val="3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indent="-176213">
              <a:buFont typeface="Arial" panose="020B0604020202020204" pitchFamily="34" charset="0"/>
              <a:buChar char="•"/>
            </a:pPr>
            <a:endParaRPr lang="en-IE" sz="900" dirty="0">
              <a:solidFill>
                <a:schemeClr val="bg1"/>
              </a:solidFill>
              <a:latin typeface="Mediolanum Sans" panose="00000506000000000000" pitchFamily="50" charset="0"/>
            </a:endParaRPr>
          </a:p>
          <a:p>
            <a:pPr marL="176213" indent="-176213">
              <a:buFont typeface="Arial" panose="020B0604020202020204" pitchFamily="34" charset="0"/>
              <a:buChar char="•"/>
            </a:pPr>
            <a:endParaRPr lang="de-DE" sz="900" dirty="0">
              <a:solidFill>
                <a:schemeClr val="bg1"/>
              </a:solidFill>
              <a:latin typeface="Mediolanum Sans" panose="00000506000000000000" pitchFamily="50" charset="0"/>
            </a:endParaRP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Lebensmittelzutaten</a:t>
            </a: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Nahrungsmittel und Nahrungsergänzungsmittel</a:t>
            </a:r>
          </a:p>
        </p:txBody>
      </p:sp>
      <p:sp>
        <p:nvSpPr>
          <p:cNvPr id="28" name="Rectangle 27">
            <a:extLst>
              <a:ext uri="{FF2B5EF4-FFF2-40B4-BE49-F238E27FC236}">
                <a16:creationId xmlns:a16="http://schemas.microsoft.com/office/drawing/2014/main" id="{E5A9854C-BC9B-4514-B919-40AE3168CE70}"/>
              </a:ext>
            </a:extLst>
          </p:cNvPr>
          <p:cNvSpPr/>
          <p:nvPr/>
        </p:nvSpPr>
        <p:spPr>
          <a:xfrm>
            <a:off x="1733773" y="2390337"/>
            <a:ext cx="1361509" cy="1979186"/>
          </a:xfrm>
          <a:prstGeom prst="rect">
            <a:avLst/>
          </a:prstGeom>
          <a:solidFill>
            <a:schemeClr val="accent3">
              <a:lumMod val="20000"/>
              <a:lumOff val="80000"/>
              <a:alpha val="3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marR="0" lvl="0" indent="-1762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chemeClr val="bg1"/>
              </a:solidFill>
              <a:effectLst/>
              <a:uLnTx/>
              <a:uFillTx/>
              <a:latin typeface="Mediolanum Sans" panose="00000506000000000000" pitchFamily="50" charset="0"/>
            </a:endParaRPr>
          </a:p>
          <a:p>
            <a:pPr marL="176213" marR="0" lvl="0" indent="-1762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chemeClr val="bg1"/>
              </a:solidFill>
              <a:latin typeface="Mediolanum Sans" panose="00000506000000000000" pitchFamily="50" charset="0"/>
            </a:endParaRPr>
          </a:p>
          <a:p>
            <a:pPr marL="176213" marR="0" lvl="0" indent="-176213"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Rindfleisch</a:t>
            </a:r>
          </a:p>
          <a:p>
            <a:pPr marL="176213" marR="0" lvl="0" indent="-176213"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Verarbeitetes Fleisch</a:t>
            </a:r>
          </a:p>
          <a:p>
            <a:pPr marL="176213" marR="0" lvl="0" indent="-176213"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Alkoholische Getränke</a:t>
            </a:r>
          </a:p>
          <a:p>
            <a:pPr marL="176213" marR="0" lvl="0" indent="-176213"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Kohlensäurehaltige Erfrischungsgetränke</a:t>
            </a:r>
          </a:p>
          <a:p>
            <a:pPr marL="176213" marR="0" lvl="0" indent="-176213"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Süßwaren</a:t>
            </a:r>
            <a:r>
              <a:rPr lang="de-DE" sz="900" dirty="0">
                <a:solidFill>
                  <a:schemeClr val="bg1"/>
                </a:solidFill>
                <a:latin typeface="Mediolanum Sans" panose="00000506000000000000" pitchFamily="50" charset="0"/>
              </a:rPr>
              <a:t>, </a:t>
            </a: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Zucker</a:t>
            </a:r>
          </a:p>
          <a:p>
            <a:pPr marL="176213" marR="0" lvl="0" indent="-176213"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kumimoji="0" lang="de-DE" sz="900" b="0" i="0" u="none" strike="noStrike" kern="1200" cap="none" spc="0" normalizeH="0" baseline="0" noProof="0" dirty="0">
                <a:ln>
                  <a:noFill/>
                </a:ln>
                <a:solidFill>
                  <a:schemeClr val="bg1"/>
                </a:solidFill>
                <a:effectLst/>
                <a:uLnTx/>
                <a:uFillTx/>
                <a:latin typeface="Mediolanum Sans" panose="00000506000000000000" pitchFamily="50" charset="0"/>
              </a:rPr>
              <a:t>Transfette</a:t>
            </a:r>
          </a:p>
        </p:txBody>
      </p:sp>
      <p:sp>
        <p:nvSpPr>
          <p:cNvPr id="29" name="Rectangle 28">
            <a:extLst>
              <a:ext uri="{FF2B5EF4-FFF2-40B4-BE49-F238E27FC236}">
                <a16:creationId xmlns:a16="http://schemas.microsoft.com/office/drawing/2014/main" id="{7F4FF9BB-0F69-42AE-9C62-5526A5276812}"/>
              </a:ext>
            </a:extLst>
          </p:cNvPr>
          <p:cNvSpPr/>
          <p:nvPr/>
        </p:nvSpPr>
        <p:spPr>
          <a:xfrm>
            <a:off x="3132717" y="2397371"/>
            <a:ext cx="1516320" cy="1979186"/>
          </a:xfrm>
          <a:prstGeom prst="rect">
            <a:avLst/>
          </a:prstGeom>
          <a:solidFill>
            <a:schemeClr val="tx2">
              <a:lumMod val="20000"/>
              <a:lumOff val="80000"/>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indent="-176213">
              <a:buFont typeface="Arial" panose="020B0604020202020204" pitchFamily="34" charset="0"/>
              <a:buChar char="•"/>
            </a:pPr>
            <a:endParaRPr lang="en-IE" sz="900" dirty="0">
              <a:solidFill>
                <a:schemeClr val="bg1"/>
              </a:solidFill>
              <a:latin typeface="Mediolanum Sans" panose="00000506000000000000" pitchFamily="50" charset="0"/>
            </a:endParaRPr>
          </a:p>
          <a:p>
            <a:pPr marL="176213" indent="-176213">
              <a:buFont typeface="Arial" panose="020B0604020202020204" pitchFamily="34" charset="0"/>
              <a:buChar char="•"/>
            </a:pPr>
            <a:endParaRPr lang="en-IE" sz="900" dirty="0">
              <a:solidFill>
                <a:schemeClr val="bg1"/>
              </a:solidFill>
              <a:latin typeface="Mediolanum Sans" panose="00000506000000000000" pitchFamily="50" charset="0"/>
            </a:endParaRP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Lebensmittelverteilung</a:t>
            </a: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Lösungen für Lebensmittelabfälle</a:t>
            </a: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Lebensmittelsicherheit</a:t>
            </a:r>
          </a:p>
        </p:txBody>
      </p:sp>
      <p:sp>
        <p:nvSpPr>
          <p:cNvPr id="31" name="Rectangle 30">
            <a:extLst>
              <a:ext uri="{FF2B5EF4-FFF2-40B4-BE49-F238E27FC236}">
                <a16:creationId xmlns:a16="http://schemas.microsoft.com/office/drawing/2014/main" id="{E583ECD9-17E5-4973-9476-CF424182815D}"/>
              </a:ext>
            </a:extLst>
          </p:cNvPr>
          <p:cNvSpPr/>
          <p:nvPr/>
        </p:nvSpPr>
        <p:spPr>
          <a:xfrm>
            <a:off x="6154385" y="2390840"/>
            <a:ext cx="1618117" cy="1979186"/>
          </a:xfrm>
          <a:prstGeom prst="rect">
            <a:avLst/>
          </a:prstGeom>
          <a:solidFill>
            <a:schemeClr val="accent4">
              <a:lumMod val="20000"/>
              <a:lumOff val="80000"/>
              <a:alpha val="3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indent="-176213">
              <a:buFont typeface="Arial" panose="020B0604020202020204" pitchFamily="34" charset="0"/>
              <a:buChar char="•"/>
            </a:pPr>
            <a:endParaRPr lang="en-US" sz="900" dirty="0">
              <a:solidFill>
                <a:schemeClr val="bg1"/>
              </a:solidFill>
              <a:latin typeface="Mediolanum Sans" panose="00000506000000000000" pitchFamily="50" charset="0"/>
            </a:endParaRPr>
          </a:p>
          <a:p>
            <a:pPr marL="176213" indent="-176213">
              <a:buFont typeface="Arial" panose="020B0604020202020204" pitchFamily="34" charset="0"/>
              <a:buChar char="•"/>
            </a:pPr>
            <a:endParaRPr lang="de-DE" sz="900" dirty="0">
              <a:solidFill>
                <a:schemeClr val="bg1"/>
              </a:solidFill>
              <a:latin typeface="Mediolanum Sans" panose="00000506000000000000" pitchFamily="50" charset="0"/>
            </a:endParaRP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Tierwohl und Pflanzengesundheit</a:t>
            </a: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Präzisionslandwirtschaft</a:t>
            </a:r>
          </a:p>
          <a:p>
            <a:pPr marL="176213" indent="-176213">
              <a:buClr>
                <a:srgbClr val="00B050"/>
              </a:buClr>
              <a:buFont typeface="Wingdings" panose="05000000000000000000" pitchFamily="2" charset="2"/>
              <a:buChar char="ü"/>
            </a:pPr>
            <a:r>
              <a:rPr lang="de-DE" sz="900" dirty="0">
                <a:solidFill>
                  <a:schemeClr val="bg1"/>
                </a:solidFill>
                <a:latin typeface="Mediolanum Sans" panose="00000506000000000000" pitchFamily="50" charset="0"/>
              </a:rPr>
              <a:t>Nachhaltige Landwirtschaft und Aquakultur</a:t>
            </a:r>
          </a:p>
        </p:txBody>
      </p:sp>
      <p:sp>
        <p:nvSpPr>
          <p:cNvPr id="32" name="Rectangle 31">
            <a:extLst>
              <a:ext uri="{FF2B5EF4-FFF2-40B4-BE49-F238E27FC236}">
                <a16:creationId xmlns:a16="http://schemas.microsoft.com/office/drawing/2014/main" id="{9A1A3920-A484-4944-8D53-C9F0EA618587}"/>
              </a:ext>
            </a:extLst>
          </p:cNvPr>
          <p:cNvSpPr/>
          <p:nvPr/>
        </p:nvSpPr>
        <p:spPr>
          <a:xfrm>
            <a:off x="7791047" y="2389513"/>
            <a:ext cx="1325111" cy="1979186"/>
          </a:xfrm>
          <a:prstGeom prst="rect">
            <a:avLst/>
          </a:prstGeom>
          <a:solidFill>
            <a:schemeClr val="accent4">
              <a:lumMod val="20000"/>
              <a:lumOff val="80000"/>
              <a:alpha val="3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marR="0" lvl="0" indent="-1762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900" b="0" i="0" u="none" strike="noStrike" kern="1200" cap="none" spc="0" normalizeH="0" baseline="0" noProof="0" dirty="0">
              <a:ln>
                <a:noFill/>
              </a:ln>
              <a:solidFill>
                <a:schemeClr val="bg1"/>
              </a:solidFill>
              <a:effectLst/>
              <a:uLnTx/>
              <a:uFillTx/>
              <a:latin typeface="Mediolanum Sans" panose="00000506000000000000" pitchFamily="50" charset="0"/>
            </a:endParaRPr>
          </a:p>
          <a:p>
            <a:pPr marL="176213" marR="0" lvl="0" indent="-1762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900" b="0" i="0" u="none" strike="noStrike" kern="1200" cap="none" spc="0" normalizeH="0" baseline="0" noProof="0" dirty="0">
              <a:ln>
                <a:noFill/>
              </a:ln>
              <a:solidFill>
                <a:schemeClr val="bg1"/>
              </a:solidFill>
              <a:effectLst/>
              <a:uLnTx/>
              <a:uFillTx/>
              <a:latin typeface="Mediolanum Sans" panose="00000506000000000000" pitchFamily="50" charset="0"/>
            </a:endParaRPr>
          </a:p>
          <a:p>
            <a:pPr marL="176213" marR="0" lvl="0" indent="-176213" fontAlgn="auto">
              <a:lnSpc>
                <a:spcPct val="100000"/>
              </a:lnSpc>
              <a:spcBef>
                <a:spcPts val="0"/>
              </a:spcBef>
              <a:spcAft>
                <a:spcPts val="0"/>
              </a:spcAft>
              <a:buClr>
                <a:srgbClr val="FF0000"/>
              </a:buClr>
              <a:buSzTx/>
              <a:buFont typeface="Arial" panose="020B0604020202020204" pitchFamily="34" charset="0"/>
              <a:buChar char="x"/>
              <a:tabLst/>
              <a:defRPr/>
            </a:pPr>
            <a:r>
              <a:rPr lang="de-DE" sz="900" dirty="0">
                <a:solidFill>
                  <a:schemeClr val="bg1"/>
                </a:solidFill>
                <a:latin typeface="Mediolanum Sans" panose="00000506000000000000" pitchFamily="50" charset="0"/>
              </a:rPr>
              <a:t>Hersteller von synthetischen Düngemitteln und Pestiziden</a:t>
            </a:r>
          </a:p>
          <a:p>
            <a:pPr marL="176213" marR="0" lvl="0" indent="-176213" fontAlgn="auto">
              <a:lnSpc>
                <a:spcPct val="100000"/>
              </a:lnSpc>
              <a:spcBef>
                <a:spcPts val="0"/>
              </a:spcBef>
              <a:spcAft>
                <a:spcPts val="0"/>
              </a:spcAft>
              <a:buClr>
                <a:srgbClr val="FF0000"/>
              </a:buClr>
              <a:buSzTx/>
              <a:buFont typeface="Arial" panose="020B0604020202020204" pitchFamily="34" charset="0"/>
              <a:buChar char="x"/>
              <a:tabLst/>
              <a:defRPr/>
            </a:pPr>
            <a:r>
              <a:rPr lang="de-DE" sz="900" dirty="0">
                <a:solidFill>
                  <a:schemeClr val="bg1"/>
                </a:solidFill>
                <a:latin typeface="Mediolanum Sans" panose="00000506000000000000" pitchFamily="50" charset="0"/>
              </a:rPr>
              <a:t>Hersteller von medizinisch wichtigen Antibiotika für Nutztiere</a:t>
            </a:r>
            <a:endParaRPr lang="en-US" sz="900" dirty="0">
              <a:solidFill>
                <a:schemeClr val="bg1"/>
              </a:solidFill>
              <a:latin typeface="Mediolanum Sans" panose="00000506000000000000" pitchFamily="50" charset="0"/>
            </a:endParaRPr>
          </a:p>
        </p:txBody>
      </p:sp>
      <p:sp>
        <p:nvSpPr>
          <p:cNvPr id="33" name="Content Placeholder 3">
            <a:extLst>
              <a:ext uri="{FF2B5EF4-FFF2-40B4-BE49-F238E27FC236}">
                <a16:creationId xmlns:a16="http://schemas.microsoft.com/office/drawing/2014/main" id="{4B33F9BA-E90C-4A28-B65E-CC688B9684DD}"/>
              </a:ext>
            </a:extLst>
          </p:cNvPr>
          <p:cNvSpPr txBox="1">
            <a:spLocks/>
          </p:cNvSpPr>
          <p:nvPr/>
        </p:nvSpPr>
        <p:spPr>
          <a:xfrm>
            <a:off x="360000" y="931857"/>
            <a:ext cx="4212001" cy="534326"/>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de-DE" sz="1200" b="1" dirty="0">
                <a:latin typeface="Mediolanum Sans" panose="00000506000000000000" pitchFamily="50" charset="0"/>
              </a:rPr>
              <a:t>Strategie</a:t>
            </a:r>
          </a:p>
          <a:p>
            <a:pPr marL="0" indent="0">
              <a:lnSpc>
                <a:spcPct val="100000"/>
              </a:lnSpc>
              <a:spcBef>
                <a:spcPts val="300"/>
              </a:spcBef>
              <a:buNone/>
            </a:pPr>
            <a:r>
              <a:rPr lang="de-DE" sz="1000" dirty="0">
                <a:solidFill>
                  <a:srgbClr val="192B6D"/>
                </a:solidFill>
                <a:latin typeface="Mediolanum Sans" panose="00000506000000000000" pitchFamily="50" charset="0"/>
              </a:rPr>
              <a:t>Unternehmen, die die Nachhaltigkeit, Verfügbarkeit und Qualität von Lebensmitteln verbessern, die für Gesundheit und Wachstum notwendig sind</a:t>
            </a:r>
          </a:p>
        </p:txBody>
      </p:sp>
      <p:sp>
        <p:nvSpPr>
          <p:cNvPr id="34" name="Content Placeholder 3">
            <a:extLst>
              <a:ext uri="{FF2B5EF4-FFF2-40B4-BE49-F238E27FC236}">
                <a16:creationId xmlns:a16="http://schemas.microsoft.com/office/drawing/2014/main" id="{5759DACE-BF51-418A-953F-BB5FFD298112}"/>
              </a:ext>
            </a:extLst>
          </p:cNvPr>
          <p:cNvSpPr txBox="1">
            <a:spLocks/>
          </p:cNvSpPr>
          <p:nvPr/>
        </p:nvSpPr>
        <p:spPr>
          <a:xfrm>
            <a:off x="4572000" y="933247"/>
            <a:ext cx="4212001" cy="534326"/>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de-DE" sz="1200" b="1" dirty="0">
                <a:latin typeface="Mediolanum Sans" panose="00000506000000000000" pitchFamily="50" charset="0"/>
              </a:rPr>
              <a:t>Reinheit</a:t>
            </a:r>
          </a:p>
          <a:p>
            <a:pPr marL="0" indent="0">
              <a:lnSpc>
                <a:spcPct val="100000"/>
              </a:lnSpc>
              <a:spcBef>
                <a:spcPts val="300"/>
              </a:spcBef>
              <a:buNone/>
            </a:pPr>
            <a:r>
              <a:rPr lang="de-DE" sz="1000" dirty="0">
                <a:solidFill>
                  <a:srgbClr val="192B6D"/>
                </a:solidFill>
                <a:latin typeface="Mediolanum Sans" panose="00000506000000000000" pitchFamily="50" charset="0"/>
              </a:rPr>
              <a:t>Die gehaltenen Unternehmen tragen mit 70 % des mit Produkten und Dienstleistungen erzielten Umsatzes, Gewinns oder Unternehmenswerts zu einer zukunftssicheren Ernährung bei</a:t>
            </a:r>
            <a:endParaRPr lang="en-US" sz="1000" dirty="0">
              <a:solidFill>
                <a:srgbClr val="192B6D"/>
              </a:solidFill>
              <a:latin typeface="Mediolanum Sans" panose="00000506000000000000" pitchFamily="50" charset="0"/>
            </a:endParaRPr>
          </a:p>
        </p:txBody>
      </p:sp>
      <p:pic>
        <p:nvPicPr>
          <p:cNvPr id="2" name="object 25">
            <a:extLst>
              <a:ext uri="{FF2B5EF4-FFF2-40B4-BE49-F238E27FC236}">
                <a16:creationId xmlns:a16="http://schemas.microsoft.com/office/drawing/2014/main" id="{98F8D723-8EA3-0308-5636-093EC79A89D0}"/>
              </a:ext>
            </a:extLst>
          </p:cNvPr>
          <p:cNvPicPr/>
          <p:nvPr/>
        </p:nvPicPr>
        <p:blipFill>
          <a:blip r:embed="rId4" cstate="email">
            <a:alphaModFix amt="79000"/>
            <a:extLst>
              <a:ext uri="{28A0092B-C50C-407E-A947-70E740481C1C}">
                <a14:useLocalDpi xmlns:a14="http://schemas.microsoft.com/office/drawing/2010/main"/>
              </a:ext>
            </a:extLst>
          </a:blip>
          <a:stretch>
            <a:fillRect/>
          </a:stretch>
        </p:blipFill>
        <p:spPr>
          <a:xfrm>
            <a:off x="5154112" y="1665533"/>
            <a:ext cx="631291" cy="634837"/>
          </a:xfrm>
          <a:prstGeom prst="rect">
            <a:avLst/>
          </a:prstGeom>
          <a:noFill/>
        </p:spPr>
      </p:pic>
      <p:pic>
        <p:nvPicPr>
          <p:cNvPr id="4" name="Picture 2" descr="Pictet – Logos Download">
            <a:extLst>
              <a:ext uri="{FF2B5EF4-FFF2-40B4-BE49-F238E27FC236}">
                <a16:creationId xmlns:a16="http://schemas.microsoft.com/office/drawing/2014/main" id="{E81978A5-7F28-A412-05AD-8B896FA72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2774" y="476034"/>
            <a:ext cx="1052165" cy="346520"/>
          </a:xfrm>
          <a:prstGeom prst="rect">
            <a:avLst/>
          </a:prstGeom>
          <a:solidFill>
            <a:schemeClr val="tx1"/>
          </a:solidFill>
          <a:ln>
            <a:solidFill>
              <a:schemeClr val="tx1">
                <a:lumMod val="95000"/>
              </a:schemeClr>
            </a:solidFill>
          </a:ln>
        </p:spPr>
      </p:pic>
    </p:spTree>
    <p:extLst>
      <p:ext uri="{BB962C8B-B14F-4D97-AF65-F5344CB8AC3E}">
        <p14:creationId xmlns:p14="http://schemas.microsoft.com/office/powerpoint/2010/main" val="869682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C05FBF-07F8-4C6E-A7B8-C78B5664EF77}"/>
              </a:ext>
            </a:extLst>
          </p:cNvPr>
          <p:cNvSpPr>
            <a:spLocks noGrp="1"/>
          </p:cNvSpPr>
          <p:nvPr>
            <p:ph type="title"/>
          </p:nvPr>
        </p:nvSpPr>
        <p:spPr>
          <a:xfrm>
            <a:off x="360000" y="256797"/>
            <a:ext cx="6613078" cy="472513"/>
          </a:xfrm>
        </p:spPr>
        <p:txBody>
          <a:bodyPr>
            <a:normAutofit/>
          </a:bodyPr>
          <a:lstStyle/>
          <a:p>
            <a:pPr>
              <a:lnSpc>
                <a:spcPct val="100000"/>
              </a:lnSpc>
            </a:pPr>
            <a:r>
              <a:rPr lang="de-DE" sz="1800" dirty="0">
                <a:solidFill>
                  <a:schemeClr val="tx1"/>
                </a:solidFill>
                <a:latin typeface="Mediolanum Sans" panose="00000506000000000000" pitchFamily="50" charset="0"/>
              </a:rPr>
              <a:t>Über</a:t>
            </a:r>
            <a:r>
              <a:rPr lang="en-IE" sz="1800" dirty="0">
                <a:solidFill>
                  <a:schemeClr val="tx1"/>
                </a:solidFill>
                <a:latin typeface="Mediolanum Sans" panose="00000506000000000000" pitchFamily="50" charset="0"/>
              </a:rPr>
              <a:t> BlackRock</a:t>
            </a:r>
            <a:endParaRPr lang="en-IE" sz="1800" dirty="0">
              <a:latin typeface="Mediolanum Sans" panose="00000506000000000000" pitchFamily="50" charset="0"/>
            </a:endParaRPr>
          </a:p>
        </p:txBody>
      </p:sp>
      <p:sp>
        <p:nvSpPr>
          <p:cNvPr id="5" name="Slide Number Placeholder 4">
            <a:extLst>
              <a:ext uri="{FF2B5EF4-FFF2-40B4-BE49-F238E27FC236}">
                <a16:creationId xmlns:a16="http://schemas.microsoft.com/office/drawing/2014/main" id="{4C4E27C2-8BC0-4947-99D7-1475C952AFC8}"/>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pPr/>
              <a:t>27</a:t>
            </a:fld>
            <a:endParaRPr lang="en-IE" sz="800" dirty="0">
              <a:latin typeface="Mediolanum Sans" panose="00000506000000000000" pitchFamily="50" charset="0"/>
            </a:endParaRPr>
          </a:p>
        </p:txBody>
      </p:sp>
      <p:sp>
        <p:nvSpPr>
          <p:cNvPr id="17" name="Rectangle 16">
            <a:extLst>
              <a:ext uri="{FF2B5EF4-FFF2-40B4-BE49-F238E27FC236}">
                <a16:creationId xmlns:a16="http://schemas.microsoft.com/office/drawing/2014/main" id="{19F5F6ED-5A45-407D-A377-559DF594FC74}"/>
              </a:ext>
            </a:extLst>
          </p:cNvPr>
          <p:cNvSpPr/>
          <p:nvPr/>
        </p:nvSpPr>
        <p:spPr>
          <a:xfrm>
            <a:off x="641827" y="4616509"/>
            <a:ext cx="2880842" cy="215444"/>
          </a:xfrm>
          <a:prstGeom prst="rect">
            <a:avLst/>
          </a:prstGeom>
        </p:spPr>
        <p:txBody>
          <a:bodyPr wrap="square">
            <a:spAutoFit/>
          </a:bodyPr>
          <a:lstStyle/>
          <a:p>
            <a:r>
              <a:rPr lang="en-IE" sz="800" dirty="0">
                <a:solidFill>
                  <a:schemeClr val="bg2"/>
                </a:solidFill>
                <a:latin typeface="Mediolanum Sans" panose="00000506000000000000" pitchFamily="50" charset="0"/>
                <a:cs typeface="Arial"/>
              </a:rPr>
              <a:t>Quelle: BlackRock</a:t>
            </a:r>
          </a:p>
        </p:txBody>
      </p:sp>
      <p:pic>
        <p:nvPicPr>
          <p:cNvPr id="15" name="Picture 12" descr="About Us | BlackRock">
            <a:extLst>
              <a:ext uri="{FF2B5EF4-FFF2-40B4-BE49-F238E27FC236}">
                <a16:creationId xmlns:a16="http://schemas.microsoft.com/office/drawing/2014/main" id="{9AAEC668-E2E4-4DF7-BEF6-B77D21F513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0475" y="47558"/>
            <a:ext cx="870332" cy="87033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F18DA600-5557-4B1E-AE88-BB1D8CAC23A3}"/>
              </a:ext>
            </a:extLst>
          </p:cNvPr>
          <p:cNvGrpSpPr/>
          <p:nvPr/>
        </p:nvGrpSpPr>
        <p:grpSpPr>
          <a:xfrm>
            <a:off x="360000" y="1135139"/>
            <a:ext cx="1039139" cy="1114599"/>
            <a:chOff x="360000" y="1135139"/>
            <a:chExt cx="1039139" cy="1114599"/>
          </a:xfrm>
        </p:grpSpPr>
        <p:pic>
          <p:nvPicPr>
            <p:cNvPr id="4" name="Picture 3">
              <a:extLst>
                <a:ext uri="{FF2B5EF4-FFF2-40B4-BE49-F238E27FC236}">
                  <a16:creationId xmlns:a16="http://schemas.microsoft.com/office/drawing/2014/main" id="{C0622235-3617-4546-85EF-500D5A09815B}"/>
                </a:ext>
              </a:extLst>
            </p:cNvPr>
            <p:cNvPicPr>
              <a:picLocks noChangeAspect="1"/>
            </p:cNvPicPr>
            <p:nvPr/>
          </p:nvPicPr>
          <p:blipFill>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tretch>
              <a:fillRect/>
            </a:stretch>
          </p:blipFill>
          <p:spPr>
            <a:xfrm>
              <a:off x="417695" y="1135139"/>
              <a:ext cx="923751" cy="846772"/>
            </a:xfrm>
            <a:prstGeom prst="rect">
              <a:avLst/>
            </a:prstGeom>
          </p:spPr>
        </p:pic>
        <p:sp>
          <p:nvSpPr>
            <p:cNvPr id="18" name="Content Placeholder 3">
              <a:extLst>
                <a:ext uri="{FF2B5EF4-FFF2-40B4-BE49-F238E27FC236}">
                  <a16:creationId xmlns:a16="http://schemas.microsoft.com/office/drawing/2014/main" id="{627899C5-9F66-4E59-8959-6F5569FCB6BF}"/>
                </a:ext>
              </a:extLst>
            </p:cNvPr>
            <p:cNvSpPr txBox="1">
              <a:spLocks/>
            </p:cNvSpPr>
            <p:nvPr/>
          </p:nvSpPr>
          <p:spPr>
            <a:xfrm>
              <a:off x="360000" y="2039783"/>
              <a:ext cx="1039139" cy="209955"/>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None/>
              </a:pPr>
              <a:r>
                <a:rPr lang="en-IE" sz="900" b="1" dirty="0">
                  <a:solidFill>
                    <a:srgbClr val="192B6D"/>
                  </a:solidFill>
                  <a:latin typeface="Mediolanum Sans" panose="00000506000000000000" pitchFamily="50" charset="0"/>
                </a:rPr>
                <a:t>+18.000 Mitarbeiter</a:t>
              </a:r>
            </a:p>
          </p:txBody>
        </p:sp>
      </p:grpSp>
      <p:grpSp>
        <p:nvGrpSpPr>
          <p:cNvPr id="27" name="Group 26">
            <a:extLst>
              <a:ext uri="{FF2B5EF4-FFF2-40B4-BE49-F238E27FC236}">
                <a16:creationId xmlns:a16="http://schemas.microsoft.com/office/drawing/2014/main" id="{6D0C3681-4C04-482C-92F0-55AD67640F1B}"/>
              </a:ext>
            </a:extLst>
          </p:cNvPr>
          <p:cNvGrpSpPr/>
          <p:nvPr/>
        </p:nvGrpSpPr>
        <p:grpSpPr>
          <a:xfrm>
            <a:off x="1654294" y="1135139"/>
            <a:ext cx="1039139" cy="1114598"/>
            <a:chOff x="2890925" y="1135139"/>
            <a:chExt cx="1039139" cy="1114598"/>
          </a:xfrm>
        </p:grpSpPr>
        <p:pic>
          <p:nvPicPr>
            <p:cNvPr id="21" name="Picture 20">
              <a:extLst>
                <a:ext uri="{FF2B5EF4-FFF2-40B4-BE49-F238E27FC236}">
                  <a16:creationId xmlns:a16="http://schemas.microsoft.com/office/drawing/2014/main" id="{7644029E-C4C5-4B5A-B02B-2FB4C59ABA32}"/>
                </a:ext>
              </a:extLst>
            </p:cNvPr>
            <p:cNvPicPr>
              <a:picLocks noChangeAspect="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948620" y="1135139"/>
              <a:ext cx="923750" cy="832776"/>
            </a:xfrm>
            <a:prstGeom prst="rect">
              <a:avLst/>
            </a:prstGeom>
          </p:spPr>
        </p:pic>
        <p:sp>
          <p:nvSpPr>
            <p:cNvPr id="22" name="Content Placeholder 3">
              <a:extLst>
                <a:ext uri="{FF2B5EF4-FFF2-40B4-BE49-F238E27FC236}">
                  <a16:creationId xmlns:a16="http://schemas.microsoft.com/office/drawing/2014/main" id="{B4CA0CE7-886C-4AFF-91F5-A8040A3D4C4B}"/>
                </a:ext>
              </a:extLst>
            </p:cNvPr>
            <p:cNvSpPr txBox="1">
              <a:spLocks/>
            </p:cNvSpPr>
            <p:nvPr/>
          </p:nvSpPr>
          <p:spPr>
            <a:xfrm>
              <a:off x="2890925" y="2039782"/>
              <a:ext cx="1039139" cy="209955"/>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None/>
              </a:pPr>
              <a:r>
                <a:rPr lang="en-IE" sz="900" b="1" dirty="0">
                  <a:solidFill>
                    <a:srgbClr val="192B6D"/>
                  </a:solidFill>
                  <a:latin typeface="Mediolanum Sans" panose="00000506000000000000" pitchFamily="50" charset="0"/>
                </a:rPr>
                <a:t>131 </a:t>
              </a:r>
              <a:r>
                <a:rPr lang="de-DE" sz="900" b="1" dirty="0">
                  <a:solidFill>
                    <a:srgbClr val="192B6D"/>
                  </a:solidFill>
                  <a:latin typeface="Mediolanum Sans" panose="00000506000000000000" pitchFamily="50" charset="0"/>
                </a:rPr>
                <a:t>Sprachen</a:t>
              </a:r>
            </a:p>
          </p:txBody>
        </p:sp>
      </p:grpSp>
      <p:grpSp>
        <p:nvGrpSpPr>
          <p:cNvPr id="28" name="Group 27">
            <a:extLst>
              <a:ext uri="{FF2B5EF4-FFF2-40B4-BE49-F238E27FC236}">
                <a16:creationId xmlns:a16="http://schemas.microsoft.com/office/drawing/2014/main" id="{1D703377-A700-4F36-B4D8-297C5DB53284}"/>
              </a:ext>
            </a:extLst>
          </p:cNvPr>
          <p:cNvGrpSpPr/>
          <p:nvPr/>
        </p:nvGrpSpPr>
        <p:grpSpPr>
          <a:xfrm>
            <a:off x="2932088" y="987781"/>
            <a:ext cx="1039139" cy="1261956"/>
            <a:chOff x="5384121" y="987781"/>
            <a:chExt cx="1039139" cy="1261956"/>
          </a:xfrm>
        </p:grpSpPr>
        <p:pic>
          <p:nvPicPr>
            <p:cNvPr id="24" name="Picture 23">
              <a:extLst>
                <a:ext uri="{FF2B5EF4-FFF2-40B4-BE49-F238E27FC236}">
                  <a16:creationId xmlns:a16="http://schemas.microsoft.com/office/drawing/2014/main" id="{1E382C64-6260-4506-B480-3661A14C64D7}"/>
                </a:ext>
              </a:extLst>
            </p:cNvPr>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441816" y="987781"/>
              <a:ext cx="923750" cy="1052002"/>
            </a:xfrm>
            <a:prstGeom prst="rect">
              <a:avLst/>
            </a:prstGeom>
          </p:spPr>
        </p:pic>
        <p:sp>
          <p:nvSpPr>
            <p:cNvPr id="25" name="Content Placeholder 3">
              <a:extLst>
                <a:ext uri="{FF2B5EF4-FFF2-40B4-BE49-F238E27FC236}">
                  <a16:creationId xmlns:a16="http://schemas.microsoft.com/office/drawing/2014/main" id="{9D451BF2-F9DB-4802-AA4D-F9A7BD6E4932}"/>
                </a:ext>
              </a:extLst>
            </p:cNvPr>
            <p:cNvSpPr txBox="1">
              <a:spLocks/>
            </p:cNvSpPr>
            <p:nvPr/>
          </p:nvSpPr>
          <p:spPr>
            <a:xfrm>
              <a:off x="5384121" y="2039782"/>
              <a:ext cx="1039139" cy="209955"/>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None/>
              </a:pPr>
              <a:r>
                <a:rPr lang="en-IE" sz="900" b="1" dirty="0">
                  <a:solidFill>
                    <a:srgbClr val="192B6D"/>
                  </a:solidFill>
                  <a:latin typeface="Mediolanum Sans" panose="00000506000000000000" pitchFamily="50" charset="0"/>
                </a:rPr>
                <a:t>36 Länder</a:t>
              </a:r>
            </a:p>
          </p:txBody>
        </p:sp>
      </p:grpSp>
      <p:sp>
        <p:nvSpPr>
          <p:cNvPr id="29" name="Content Placeholder 3">
            <a:extLst>
              <a:ext uri="{FF2B5EF4-FFF2-40B4-BE49-F238E27FC236}">
                <a16:creationId xmlns:a16="http://schemas.microsoft.com/office/drawing/2014/main" id="{B978FF65-4E2F-4557-8EBB-61E689D2CBCC}"/>
              </a:ext>
            </a:extLst>
          </p:cNvPr>
          <p:cNvSpPr txBox="1">
            <a:spLocks/>
          </p:cNvSpPr>
          <p:nvPr/>
        </p:nvSpPr>
        <p:spPr>
          <a:xfrm>
            <a:off x="450271" y="2373744"/>
            <a:ext cx="3851564" cy="1436611"/>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None/>
            </a:pPr>
            <a:r>
              <a:rPr lang="de-DE" sz="1200" b="1" dirty="0">
                <a:solidFill>
                  <a:schemeClr val="accent2"/>
                </a:solidFill>
                <a:latin typeface="Mediolanum Sans" panose="00000506000000000000" pitchFamily="50" charset="0"/>
              </a:rPr>
              <a:t>BlackRock:</a:t>
            </a:r>
          </a:p>
          <a:p>
            <a:pPr>
              <a:lnSpc>
                <a:spcPct val="100000"/>
              </a:lnSpc>
              <a:spcBef>
                <a:spcPts val="300"/>
              </a:spcBef>
            </a:pPr>
            <a:r>
              <a:rPr lang="de-DE" sz="900" dirty="0">
                <a:solidFill>
                  <a:srgbClr val="192B6D"/>
                </a:solidFill>
                <a:latin typeface="Mediolanum Sans" panose="00000506000000000000" pitchFamily="50" charset="0"/>
              </a:rPr>
              <a:t>Gegründet 1988</a:t>
            </a:r>
          </a:p>
          <a:p>
            <a:pPr>
              <a:lnSpc>
                <a:spcPct val="100000"/>
              </a:lnSpc>
              <a:spcBef>
                <a:spcPts val="300"/>
              </a:spcBef>
            </a:pPr>
            <a:r>
              <a:rPr lang="de-DE" sz="900" dirty="0">
                <a:solidFill>
                  <a:srgbClr val="192B6D"/>
                </a:solidFill>
                <a:latin typeface="Mediolanum Sans" panose="00000506000000000000" pitchFamily="50" charset="0"/>
              </a:rPr>
              <a:t>6,84 Billionen Dollar an verwaltetem Vermögen in den Bereichen Aktien, Anleihen, Cash Management, alternative Anlagen, Immobilien und Beratungsstrategien</a:t>
            </a:r>
          </a:p>
          <a:p>
            <a:pPr marL="0" indent="0">
              <a:lnSpc>
                <a:spcPct val="100000"/>
              </a:lnSpc>
              <a:spcBef>
                <a:spcPts val="300"/>
              </a:spcBef>
              <a:buNone/>
            </a:pPr>
            <a:r>
              <a:rPr lang="de-DE" sz="1200" b="1" dirty="0">
                <a:solidFill>
                  <a:schemeClr val="accent2"/>
                </a:solidFill>
                <a:latin typeface="Mediolanum Sans" panose="00000506000000000000" pitchFamily="50" charset="0"/>
              </a:rPr>
              <a:t>Investmentgruppe für thematisches Research:</a:t>
            </a:r>
          </a:p>
          <a:p>
            <a:pPr>
              <a:lnSpc>
                <a:spcPct val="100000"/>
              </a:lnSpc>
              <a:spcBef>
                <a:spcPts val="300"/>
              </a:spcBef>
            </a:pPr>
            <a:r>
              <a:rPr lang="de-DE" sz="900" dirty="0">
                <a:solidFill>
                  <a:srgbClr val="192B6D"/>
                </a:solidFill>
                <a:latin typeface="Mediolanum Sans" panose="00000506000000000000" pitchFamily="50" charset="0"/>
              </a:rPr>
              <a:t>Analyse und Genehmigung/Ablehnung neuer Themenvorschläge für Produkte</a:t>
            </a:r>
          </a:p>
          <a:p>
            <a:pPr>
              <a:lnSpc>
                <a:spcPct val="100000"/>
              </a:lnSpc>
              <a:spcBef>
                <a:spcPts val="300"/>
              </a:spcBef>
            </a:pPr>
            <a:r>
              <a:rPr lang="de-DE" sz="900" dirty="0">
                <a:solidFill>
                  <a:srgbClr val="192B6D"/>
                </a:solidFill>
                <a:latin typeface="Mediolanum Sans" panose="00000506000000000000" pitchFamily="50" charset="0"/>
              </a:rPr>
              <a:t>Prüfung, was für ein vorgeschlagenes Thema besser ist: ein aktiver oder ein Indexansatz</a:t>
            </a:r>
          </a:p>
          <a:p>
            <a:pPr>
              <a:lnSpc>
                <a:spcPct val="100000"/>
              </a:lnSpc>
              <a:spcBef>
                <a:spcPts val="300"/>
              </a:spcBef>
            </a:pPr>
            <a:r>
              <a:rPr lang="de-DE" sz="900" dirty="0">
                <a:solidFill>
                  <a:srgbClr val="192B6D"/>
                </a:solidFill>
                <a:latin typeface="Mediolanum Sans" panose="00000506000000000000" pitchFamily="50" charset="0"/>
              </a:rPr>
              <a:t>Beobachtung, wie sich Themen für bestehende Produkte entwickeln</a:t>
            </a:r>
          </a:p>
          <a:p>
            <a:pPr>
              <a:lnSpc>
                <a:spcPct val="100000"/>
              </a:lnSpc>
              <a:spcBef>
                <a:spcPts val="300"/>
              </a:spcBef>
            </a:pPr>
            <a:r>
              <a:rPr lang="de-DE" sz="900" b="1" dirty="0">
                <a:latin typeface="Mediolanum Sans" panose="00000506000000000000" pitchFamily="50" charset="0"/>
              </a:rPr>
              <a:t>Thematischer „Think Tank“:</a:t>
            </a:r>
            <a:r>
              <a:rPr lang="de-DE" sz="900" dirty="0">
                <a:latin typeface="Mediolanum Sans" panose="00000506000000000000" pitchFamily="50" charset="0"/>
              </a:rPr>
              <a:t> Monatliche Treffen von 20 BlackRock-Anlageexperten</a:t>
            </a:r>
            <a:endParaRPr lang="en-US" sz="900" dirty="0">
              <a:solidFill>
                <a:srgbClr val="192B6D"/>
              </a:solidFill>
              <a:latin typeface="Mediolanum Sans" panose="00000506000000000000" pitchFamily="50" charset="0"/>
            </a:endParaRPr>
          </a:p>
          <a:p>
            <a:pPr>
              <a:lnSpc>
                <a:spcPct val="100000"/>
              </a:lnSpc>
              <a:spcBef>
                <a:spcPts val="300"/>
              </a:spcBef>
            </a:pPr>
            <a:endParaRPr lang="en-US" sz="900" dirty="0">
              <a:solidFill>
                <a:srgbClr val="192B6D"/>
              </a:solidFill>
              <a:latin typeface="Mediolanum Sans" panose="00000506000000000000" pitchFamily="50" charset="0"/>
            </a:endParaRPr>
          </a:p>
        </p:txBody>
      </p:sp>
      <p:sp>
        <p:nvSpPr>
          <p:cNvPr id="31" name="Content Placeholder 3">
            <a:extLst>
              <a:ext uri="{FF2B5EF4-FFF2-40B4-BE49-F238E27FC236}">
                <a16:creationId xmlns:a16="http://schemas.microsoft.com/office/drawing/2014/main" id="{E2C19A48-31A7-41F4-8920-8F7B82B7AC47}"/>
              </a:ext>
            </a:extLst>
          </p:cNvPr>
          <p:cNvSpPr txBox="1">
            <a:spLocks/>
          </p:cNvSpPr>
          <p:nvPr/>
        </p:nvSpPr>
        <p:spPr>
          <a:xfrm>
            <a:off x="4301836" y="1003267"/>
            <a:ext cx="4618972" cy="1052002"/>
          </a:xfrm>
          <a:prstGeom prst="rect">
            <a:avLst/>
          </a:prstGeom>
          <a:solidFill>
            <a:schemeClr val="bg2"/>
          </a:solidFill>
        </p:spPr>
        <p:txBody>
          <a:bodyPr lIns="108000" tIns="108000" rIns="108000" bIns="108000"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de-DE" sz="1400" b="1" dirty="0">
                <a:solidFill>
                  <a:schemeClr val="tx1"/>
                </a:solidFill>
                <a:latin typeface="Mediolanum Sans" panose="00000506000000000000" pitchFamily="50" charset="0"/>
              </a:rPr>
              <a:t>BlackRock thematisches Investieren:</a:t>
            </a:r>
          </a:p>
          <a:p>
            <a:pPr marL="0" indent="0">
              <a:lnSpc>
                <a:spcPct val="100000"/>
              </a:lnSpc>
              <a:spcBef>
                <a:spcPts val="300"/>
              </a:spcBef>
              <a:buFont typeface="Arial" panose="020B0604020202020204" pitchFamily="34" charset="0"/>
              <a:buNone/>
            </a:pPr>
            <a:endParaRPr lang="en-IE" sz="700" b="1" dirty="0">
              <a:solidFill>
                <a:schemeClr val="accent5"/>
              </a:solidFill>
              <a:latin typeface="Mediolanum Sans" panose="00000506000000000000" pitchFamily="50" charset="0"/>
            </a:endParaRPr>
          </a:p>
          <a:p>
            <a:pPr marL="0" indent="0">
              <a:lnSpc>
                <a:spcPct val="100000"/>
              </a:lnSpc>
              <a:spcBef>
                <a:spcPts val="300"/>
              </a:spcBef>
              <a:buFont typeface="Arial" panose="020B0604020202020204" pitchFamily="34" charset="0"/>
              <a:buNone/>
            </a:pPr>
            <a:r>
              <a:rPr lang="de-DE" sz="1000" dirty="0">
                <a:solidFill>
                  <a:schemeClr val="tx1"/>
                </a:solidFill>
                <a:latin typeface="Mediolanum Sans" panose="00000506000000000000" pitchFamily="50" charset="0"/>
              </a:rPr>
              <a:t>Ein Fonds, der sich auf einen oder mehrere Megatrends stützt und grenz- und sektorübergreifend in Unternehmen investiert, die unseren Erwartungen nach von einem strukturellen Wachstumsthema profitieren</a:t>
            </a:r>
            <a:endParaRPr lang="en-IE" sz="1000" dirty="0">
              <a:solidFill>
                <a:schemeClr val="tx1"/>
              </a:solidFill>
              <a:latin typeface="Mediolanum Sans" panose="00000506000000000000" pitchFamily="50" charset="0"/>
            </a:endParaRPr>
          </a:p>
        </p:txBody>
      </p:sp>
      <p:grpSp>
        <p:nvGrpSpPr>
          <p:cNvPr id="2" name="Group 1">
            <a:extLst>
              <a:ext uri="{FF2B5EF4-FFF2-40B4-BE49-F238E27FC236}">
                <a16:creationId xmlns:a16="http://schemas.microsoft.com/office/drawing/2014/main" id="{CD41D061-3CC6-4E11-BD42-F6CBC9C52B73}"/>
              </a:ext>
            </a:extLst>
          </p:cNvPr>
          <p:cNvGrpSpPr/>
          <p:nvPr/>
        </p:nvGrpSpPr>
        <p:grpSpPr>
          <a:xfrm>
            <a:off x="4301835" y="2125048"/>
            <a:ext cx="4679432" cy="2714434"/>
            <a:chOff x="4683430" y="2125048"/>
            <a:chExt cx="4293220" cy="2714434"/>
          </a:xfrm>
        </p:grpSpPr>
        <p:sp>
          <p:nvSpPr>
            <p:cNvPr id="35" name="Content Placeholder 3">
              <a:extLst>
                <a:ext uri="{FF2B5EF4-FFF2-40B4-BE49-F238E27FC236}">
                  <a16:creationId xmlns:a16="http://schemas.microsoft.com/office/drawing/2014/main" id="{4C062885-7EE0-4BE6-9E53-EA4BC54D1EED}"/>
                </a:ext>
              </a:extLst>
            </p:cNvPr>
            <p:cNvSpPr txBox="1">
              <a:spLocks/>
            </p:cNvSpPr>
            <p:nvPr/>
          </p:nvSpPr>
          <p:spPr>
            <a:xfrm>
              <a:off x="4683431" y="2125833"/>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Alternde Bevölkerung</a:t>
              </a:r>
            </a:p>
          </p:txBody>
        </p:sp>
        <p:sp>
          <p:nvSpPr>
            <p:cNvPr id="40" name="Content Placeholder 3">
              <a:extLst>
                <a:ext uri="{FF2B5EF4-FFF2-40B4-BE49-F238E27FC236}">
                  <a16:creationId xmlns:a16="http://schemas.microsoft.com/office/drawing/2014/main" id="{DE250C4C-D74E-413F-A988-7945E59F69A0}"/>
                </a:ext>
              </a:extLst>
            </p:cNvPr>
            <p:cNvSpPr txBox="1">
              <a:spLocks/>
            </p:cNvSpPr>
            <p:nvPr/>
          </p:nvSpPr>
          <p:spPr>
            <a:xfrm>
              <a:off x="4683430" y="2755220"/>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Elektrische Fahrzeuge</a:t>
              </a:r>
            </a:p>
          </p:txBody>
        </p:sp>
        <p:sp>
          <p:nvSpPr>
            <p:cNvPr id="41" name="Content Placeholder 3">
              <a:extLst>
                <a:ext uri="{FF2B5EF4-FFF2-40B4-BE49-F238E27FC236}">
                  <a16:creationId xmlns:a16="http://schemas.microsoft.com/office/drawing/2014/main" id="{35EB96F6-CD4E-4249-A571-5E51D2412853}"/>
                </a:ext>
              </a:extLst>
            </p:cNvPr>
            <p:cNvSpPr txBox="1">
              <a:spLocks/>
            </p:cNvSpPr>
            <p:nvPr/>
          </p:nvSpPr>
          <p:spPr>
            <a:xfrm>
              <a:off x="4683430" y="3384607"/>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Globale Wasser-versorgung</a:t>
              </a:r>
            </a:p>
          </p:txBody>
        </p:sp>
        <p:sp>
          <p:nvSpPr>
            <p:cNvPr id="42" name="Content Placeholder 3">
              <a:extLst>
                <a:ext uri="{FF2B5EF4-FFF2-40B4-BE49-F238E27FC236}">
                  <a16:creationId xmlns:a16="http://schemas.microsoft.com/office/drawing/2014/main" id="{34D05EC0-A661-45D6-9EED-15E444684145}"/>
                </a:ext>
              </a:extLst>
            </p:cNvPr>
            <p:cNvSpPr txBox="1">
              <a:spLocks/>
            </p:cNvSpPr>
            <p:nvPr/>
          </p:nvSpPr>
          <p:spPr>
            <a:xfrm>
              <a:off x="4683430" y="4013994"/>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Digitale Sicherheit</a:t>
              </a:r>
            </a:p>
          </p:txBody>
        </p:sp>
        <p:sp>
          <p:nvSpPr>
            <p:cNvPr id="43" name="Content Placeholder 3">
              <a:extLst>
                <a:ext uri="{FF2B5EF4-FFF2-40B4-BE49-F238E27FC236}">
                  <a16:creationId xmlns:a16="http://schemas.microsoft.com/office/drawing/2014/main" id="{A0493C0D-EE8E-4CAD-8CD0-2A142B63587A}"/>
                </a:ext>
              </a:extLst>
            </p:cNvPr>
            <p:cNvSpPr txBox="1">
              <a:spLocks/>
            </p:cNvSpPr>
            <p:nvPr/>
          </p:nvSpPr>
          <p:spPr>
            <a:xfrm>
              <a:off x="5541268" y="2125048"/>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Agrar-wirtschaft</a:t>
              </a:r>
            </a:p>
          </p:txBody>
        </p:sp>
        <p:sp>
          <p:nvSpPr>
            <p:cNvPr id="44" name="Content Placeholder 3">
              <a:extLst>
                <a:ext uri="{FF2B5EF4-FFF2-40B4-BE49-F238E27FC236}">
                  <a16:creationId xmlns:a16="http://schemas.microsoft.com/office/drawing/2014/main" id="{314DBB0B-816D-4202-B926-B7F0ED4C6C6A}"/>
                </a:ext>
              </a:extLst>
            </p:cNvPr>
            <p:cNvSpPr txBox="1">
              <a:spLocks/>
            </p:cNvSpPr>
            <p:nvPr/>
          </p:nvSpPr>
          <p:spPr>
            <a:xfrm>
              <a:off x="5541267" y="2754435"/>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Wachsender Konsum in Schwellen-ländern</a:t>
              </a:r>
            </a:p>
          </p:txBody>
        </p:sp>
        <p:sp>
          <p:nvSpPr>
            <p:cNvPr id="45" name="Content Placeholder 3">
              <a:extLst>
                <a:ext uri="{FF2B5EF4-FFF2-40B4-BE49-F238E27FC236}">
                  <a16:creationId xmlns:a16="http://schemas.microsoft.com/office/drawing/2014/main" id="{D2F0D8CF-9176-4E62-989D-993F24055DB3}"/>
                </a:ext>
              </a:extLst>
            </p:cNvPr>
            <p:cNvSpPr txBox="1">
              <a:spLocks/>
            </p:cNvSpPr>
            <p:nvPr/>
          </p:nvSpPr>
          <p:spPr>
            <a:xfrm>
              <a:off x="5541267" y="3383822"/>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Innovation im Gesundheits-wesen</a:t>
              </a:r>
            </a:p>
          </p:txBody>
        </p:sp>
        <p:sp>
          <p:nvSpPr>
            <p:cNvPr id="46" name="Content Placeholder 3">
              <a:extLst>
                <a:ext uri="{FF2B5EF4-FFF2-40B4-BE49-F238E27FC236}">
                  <a16:creationId xmlns:a16="http://schemas.microsoft.com/office/drawing/2014/main" id="{038A4F28-4399-4DB6-8686-7EF77679B70D}"/>
                </a:ext>
              </a:extLst>
            </p:cNvPr>
            <p:cNvSpPr txBox="1">
              <a:spLocks/>
            </p:cNvSpPr>
            <p:nvPr/>
          </p:nvSpPr>
          <p:spPr>
            <a:xfrm>
              <a:off x="6399104" y="2125048"/>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Robotik</a:t>
              </a:r>
            </a:p>
          </p:txBody>
        </p:sp>
        <p:sp>
          <p:nvSpPr>
            <p:cNvPr id="47" name="Content Placeholder 3">
              <a:extLst>
                <a:ext uri="{FF2B5EF4-FFF2-40B4-BE49-F238E27FC236}">
                  <a16:creationId xmlns:a16="http://schemas.microsoft.com/office/drawing/2014/main" id="{D9D877C3-03EF-4901-9B44-395CB2EA8041}"/>
                </a:ext>
              </a:extLst>
            </p:cNvPr>
            <p:cNvSpPr txBox="1">
              <a:spLocks/>
            </p:cNvSpPr>
            <p:nvPr/>
          </p:nvSpPr>
          <p:spPr>
            <a:xfrm>
              <a:off x="6399103" y="2754435"/>
              <a:ext cx="802969" cy="575807"/>
            </a:xfrm>
            <a:prstGeom prst="rect">
              <a:avLst/>
            </a:prstGeom>
            <a:solidFill>
              <a:schemeClr val="accent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IE" sz="800" b="1" dirty="0">
                  <a:solidFill>
                    <a:schemeClr val="tx1"/>
                  </a:solidFill>
                  <a:latin typeface="Mediolanum Sans" panose="00000506000000000000" pitchFamily="50" charset="0"/>
                </a:rPr>
                <a:t>FinTech</a:t>
              </a:r>
            </a:p>
          </p:txBody>
        </p:sp>
        <p:sp>
          <p:nvSpPr>
            <p:cNvPr id="48" name="Content Placeholder 3">
              <a:extLst>
                <a:ext uri="{FF2B5EF4-FFF2-40B4-BE49-F238E27FC236}">
                  <a16:creationId xmlns:a16="http://schemas.microsoft.com/office/drawing/2014/main" id="{2A8920F4-F566-46FF-AAC1-3FAD3958EF38}"/>
                </a:ext>
              </a:extLst>
            </p:cNvPr>
            <p:cNvSpPr txBox="1">
              <a:spLocks/>
            </p:cNvSpPr>
            <p:nvPr/>
          </p:nvSpPr>
          <p:spPr>
            <a:xfrm>
              <a:off x="6399103" y="3383822"/>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Intelligente Städte</a:t>
              </a:r>
            </a:p>
          </p:txBody>
        </p:sp>
        <p:sp>
          <p:nvSpPr>
            <p:cNvPr id="49" name="Content Placeholder 3">
              <a:extLst>
                <a:ext uri="{FF2B5EF4-FFF2-40B4-BE49-F238E27FC236}">
                  <a16:creationId xmlns:a16="http://schemas.microsoft.com/office/drawing/2014/main" id="{52535000-4AC6-431C-9E98-F9C408667954}"/>
                </a:ext>
              </a:extLst>
            </p:cNvPr>
            <p:cNvSpPr txBox="1">
              <a:spLocks/>
            </p:cNvSpPr>
            <p:nvPr/>
          </p:nvSpPr>
          <p:spPr>
            <a:xfrm>
              <a:off x="7256939" y="2125048"/>
              <a:ext cx="802969" cy="575807"/>
            </a:xfrm>
            <a:prstGeom prst="rect">
              <a:avLst/>
            </a:prstGeom>
            <a:solidFill>
              <a:schemeClr val="accent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solidFill>
                    <a:schemeClr val="tx1"/>
                  </a:solidFill>
                  <a:latin typeface="Mediolanum Sans" panose="00000506000000000000" pitchFamily="50" charset="0"/>
                </a:rPr>
                <a:t>Kreislauf-wirtschaft</a:t>
              </a:r>
            </a:p>
          </p:txBody>
        </p:sp>
        <p:sp>
          <p:nvSpPr>
            <p:cNvPr id="50" name="Content Placeholder 3">
              <a:extLst>
                <a:ext uri="{FF2B5EF4-FFF2-40B4-BE49-F238E27FC236}">
                  <a16:creationId xmlns:a16="http://schemas.microsoft.com/office/drawing/2014/main" id="{2A5DC80E-D184-420E-B5CD-808304B53ED8}"/>
                </a:ext>
              </a:extLst>
            </p:cNvPr>
            <p:cNvSpPr txBox="1">
              <a:spLocks/>
            </p:cNvSpPr>
            <p:nvPr/>
          </p:nvSpPr>
          <p:spPr>
            <a:xfrm>
              <a:off x="7256938" y="2754434"/>
              <a:ext cx="802969" cy="575807"/>
            </a:xfrm>
            <a:prstGeom prst="rect">
              <a:avLst/>
            </a:prstGeom>
            <a:solidFill>
              <a:schemeClr val="accent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solidFill>
                    <a:schemeClr val="tx1"/>
                  </a:solidFill>
                  <a:latin typeface="Mediolanum Sans" panose="00000506000000000000" pitchFamily="50" charset="0"/>
                </a:rPr>
                <a:t>Zukünftiger Transport</a:t>
              </a:r>
            </a:p>
          </p:txBody>
        </p:sp>
        <p:sp>
          <p:nvSpPr>
            <p:cNvPr id="51" name="Content Placeholder 3">
              <a:extLst>
                <a:ext uri="{FF2B5EF4-FFF2-40B4-BE49-F238E27FC236}">
                  <a16:creationId xmlns:a16="http://schemas.microsoft.com/office/drawing/2014/main" id="{B2D74AE4-2F1A-4690-9297-BC0630124DDF}"/>
                </a:ext>
              </a:extLst>
            </p:cNvPr>
            <p:cNvSpPr txBox="1">
              <a:spLocks/>
            </p:cNvSpPr>
            <p:nvPr/>
          </p:nvSpPr>
          <p:spPr>
            <a:xfrm>
              <a:off x="7256937" y="3383820"/>
              <a:ext cx="802969" cy="575807"/>
            </a:xfrm>
            <a:prstGeom prst="rect">
              <a:avLst/>
            </a:prstGeom>
            <a:solidFill>
              <a:schemeClr val="accent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solidFill>
                    <a:schemeClr val="tx1"/>
                  </a:solidFill>
                  <a:latin typeface="Mediolanum Sans" panose="00000506000000000000" pitchFamily="50" charset="0"/>
                </a:rPr>
                <a:t>Technologie der nächsten Generation</a:t>
              </a:r>
            </a:p>
          </p:txBody>
        </p:sp>
        <p:sp>
          <p:nvSpPr>
            <p:cNvPr id="52" name="Content Placeholder 3">
              <a:extLst>
                <a:ext uri="{FF2B5EF4-FFF2-40B4-BE49-F238E27FC236}">
                  <a16:creationId xmlns:a16="http://schemas.microsoft.com/office/drawing/2014/main" id="{3F500BD3-D2F9-449A-AEE0-F96BE51C807F}"/>
                </a:ext>
              </a:extLst>
            </p:cNvPr>
            <p:cNvSpPr txBox="1">
              <a:spLocks/>
            </p:cNvSpPr>
            <p:nvPr/>
          </p:nvSpPr>
          <p:spPr>
            <a:xfrm>
              <a:off x="8122341" y="2125048"/>
              <a:ext cx="85430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Digitalisierung</a:t>
              </a:r>
            </a:p>
          </p:txBody>
        </p:sp>
        <p:sp>
          <p:nvSpPr>
            <p:cNvPr id="53" name="Content Placeholder 3">
              <a:extLst>
                <a:ext uri="{FF2B5EF4-FFF2-40B4-BE49-F238E27FC236}">
                  <a16:creationId xmlns:a16="http://schemas.microsoft.com/office/drawing/2014/main" id="{C9FDCDE0-D05F-4DB6-85D5-F95C484552B4}"/>
                </a:ext>
              </a:extLst>
            </p:cNvPr>
            <p:cNvSpPr txBox="1">
              <a:spLocks/>
            </p:cNvSpPr>
            <p:nvPr/>
          </p:nvSpPr>
          <p:spPr>
            <a:xfrm>
              <a:off x="8122340" y="2754435"/>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Globale saubere Energie</a:t>
              </a:r>
            </a:p>
          </p:txBody>
        </p:sp>
        <p:sp>
          <p:nvSpPr>
            <p:cNvPr id="54" name="Content Placeholder 3">
              <a:extLst>
                <a:ext uri="{FF2B5EF4-FFF2-40B4-BE49-F238E27FC236}">
                  <a16:creationId xmlns:a16="http://schemas.microsoft.com/office/drawing/2014/main" id="{EDE67993-D6C6-464A-BC8C-E69BE2C2394A}"/>
                </a:ext>
              </a:extLst>
            </p:cNvPr>
            <p:cNvSpPr txBox="1">
              <a:spLocks/>
            </p:cNvSpPr>
            <p:nvPr/>
          </p:nvSpPr>
          <p:spPr>
            <a:xfrm>
              <a:off x="8117838" y="3383820"/>
              <a:ext cx="802969" cy="575807"/>
            </a:xfrm>
            <a:prstGeom prst="rect">
              <a:avLst/>
            </a:prstGeom>
            <a:solidFill>
              <a:schemeClr val="accent2"/>
            </a:solidFill>
            <a:ln w="38100">
              <a:solidFill>
                <a:schemeClr val="accent4"/>
              </a:solidFill>
            </a:ln>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solidFill>
                    <a:schemeClr val="tx1"/>
                  </a:solidFill>
                  <a:latin typeface="Mediolanum Sans" panose="00000506000000000000" pitchFamily="50" charset="0"/>
                </a:rPr>
                <a:t>Ernährung</a:t>
              </a:r>
            </a:p>
          </p:txBody>
        </p:sp>
        <p:sp>
          <p:nvSpPr>
            <p:cNvPr id="55" name="Content Placeholder 3">
              <a:extLst>
                <a:ext uri="{FF2B5EF4-FFF2-40B4-BE49-F238E27FC236}">
                  <a16:creationId xmlns:a16="http://schemas.microsoft.com/office/drawing/2014/main" id="{B6B61983-7687-4746-9465-A960F25D19A8}"/>
                </a:ext>
              </a:extLst>
            </p:cNvPr>
            <p:cNvSpPr txBox="1">
              <a:spLocks/>
            </p:cNvSpPr>
            <p:nvPr/>
          </p:nvSpPr>
          <p:spPr>
            <a:xfrm>
              <a:off x="5541267" y="4013994"/>
              <a:ext cx="802969" cy="575807"/>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latin typeface="Mediolanum Sans" panose="00000506000000000000" pitchFamily="50" charset="0"/>
                </a:rPr>
                <a:t>Globale Holz- und Forst-wirtschaft</a:t>
              </a:r>
            </a:p>
          </p:txBody>
        </p:sp>
        <p:sp>
          <p:nvSpPr>
            <p:cNvPr id="56" name="Content Placeholder 3">
              <a:extLst>
                <a:ext uri="{FF2B5EF4-FFF2-40B4-BE49-F238E27FC236}">
                  <a16:creationId xmlns:a16="http://schemas.microsoft.com/office/drawing/2014/main" id="{CEFE1FD3-5E2D-4303-AB83-082D0A672EC0}"/>
                </a:ext>
              </a:extLst>
            </p:cNvPr>
            <p:cNvSpPr txBox="1">
              <a:spLocks/>
            </p:cNvSpPr>
            <p:nvPr/>
          </p:nvSpPr>
          <p:spPr>
            <a:xfrm>
              <a:off x="6399103" y="4013994"/>
              <a:ext cx="802969" cy="575807"/>
            </a:xfrm>
            <a:prstGeom prst="rect">
              <a:avLst/>
            </a:prstGeom>
            <a:solidFill>
              <a:schemeClr val="accent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solidFill>
                    <a:schemeClr val="tx1"/>
                  </a:solidFill>
                  <a:latin typeface="Mediolanum Sans" panose="00000506000000000000" pitchFamily="50" charset="0"/>
                </a:rPr>
                <a:t>Nachhaltige Energie</a:t>
              </a:r>
            </a:p>
          </p:txBody>
        </p:sp>
        <p:sp>
          <p:nvSpPr>
            <p:cNvPr id="57" name="Content Placeholder 3">
              <a:extLst>
                <a:ext uri="{FF2B5EF4-FFF2-40B4-BE49-F238E27FC236}">
                  <a16:creationId xmlns:a16="http://schemas.microsoft.com/office/drawing/2014/main" id="{B2CC4587-B146-44AF-BAB5-F4BF2BCA43B7}"/>
                </a:ext>
              </a:extLst>
            </p:cNvPr>
            <p:cNvSpPr txBox="1">
              <a:spLocks/>
            </p:cNvSpPr>
            <p:nvPr/>
          </p:nvSpPr>
          <p:spPr>
            <a:xfrm>
              <a:off x="7256937" y="4004900"/>
              <a:ext cx="1663870" cy="575807"/>
            </a:xfrm>
            <a:prstGeom prst="rect">
              <a:avLst/>
            </a:prstGeom>
            <a:gradFill flip="none" rotWithShape="1">
              <a:gsLst>
                <a:gs pos="37000">
                  <a:schemeClr val="tx2"/>
                </a:gs>
                <a:gs pos="67000">
                  <a:schemeClr val="accent2"/>
                </a:gs>
              </a:gsLst>
              <a:lin ang="2700000" scaled="1"/>
              <a:tileRect/>
            </a:gra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800" b="1" dirty="0">
                  <a:solidFill>
                    <a:schemeClr val="tx1"/>
                  </a:solidFill>
                  <a:latin typeface="Mediolanum Sans" panose="00000506000000000000" pitchFamily="50" charset="0"/>
                </a:rPr>
                <a:t>Mehrere Themen</a:t>
              </a:r>
            </a:p>
          </p:txBody>
        </p:sp>
        <p:sp>
          <p:nvSpPr>
            <p:cNvPr id="58" name="Content Placeholder 3">
              <a:extLst>
                <a:ext uri="{FF2B5EF4-FFF2-40B4-BE49-F238E27FC236}">
                  <a16:creationId xmlns:a16="http://schemas.microsoft.com/office/drawing/2014/main" id="{B2E27C97-A91C-435E-A083-16F3F55FDD99}"/>
                </a:ext>
              </a:extLst>
            </p:cNvPr>
            <p:cNvSpPr txBox="1">
              <a:spLocks/>
            </p:cNvSpPr>
            <p:nvPr/>
          </p:nvSpPr>
          <p:spPr>
            <a:xfrm>
              <a:off x="5562048" y="4634231"/>
              <a:ext cx="180000" cy="180000"/>
            </a:xfrm>
            <a:prstGeom prst="rect">
              <a:avLst/>
            </a:prstGeom>
            <a:solidFill>
              <a:schemeClr val="accent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endParaRPr lang="en-IE" sz="800" b="1" dirty="0">
                <a:solidFill>
                  <a:schemeClr val="tx1"/>
                </a:solidFill>
                <a:latin typeface="Mediolanum Sans" panose="00000506000000000000" pitchFamily="50" charset="0"/>
              </a:endParaRPr>
            </a:p>
          </p:txBody>
        </p:sp>
        <p:sp>
          <p:nvSpPr>
            <p:cNvPr id="59" name="Content Placeholder 3">
              <a:extLst>
                <a:ext uri="{FF2B5EF4-FFF2-40B4-BE49-F238E27FC236}">
                  <a16:creationId xmlns:a16="http://schemas.microsoft.com/office/drawing/2014/main" id="{FE736875-5C13-496E-9A2D-2C601438A99C}"/>
                </a:ext>
              </a:extLst>
            </p:cNvPr>
            <p:cNvSpPr txBox="1">
              <a:spLocks/>
            </p:cNvSpPr>
            <p:nvPr/>
          </p:nvSpPr>
          <p:spPr>
            <a:xfrm>
              <a:off x="5693614" y="4612696"/>
              <a:ext cx="560570" cy="209955"/>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300"/>
                </a:spcBef>
                <a:buNone/>
              </a:pPr>
              <a:r>
                <a:rPr lang="en-IE" sz="800" b="1" dirty="0">
                  <a:solidFill>
                    <a:srgbClr val="192B6D"/>
                  </a:solidFill>
                  <a:latin typeface="Mediolanum Sans" panose="00000506000000000000" pitchFamily="50" charset="0"/>
                </a:rPr>
                <a:t>Aktiv</a:t>
              </a:r>
            </a:p>
          </p:txBody>
        </p:sp>
        <p:sp>
          <p:nvSpPr>
            <p:cNvPr id="60" name="Content Placeholder 3">
              <a:extLst>
                <a:ext uri="{FF2B5EF4-FFF2-40B4-BE49-F238E27FC236}">
                  <a16:creationId xmlns:a16="http://schemas.microsoft.com/office/drawing/2014/main" id="{AEEA38CE-766A-400C-9897-C5F3BBB54844}"/>
                </a:ext>
              </a:extLst>
            </p:cNvPr>
            <p:cNvSpPr txBox="1">
              <a:spLocks/>
            </p:cNvSpPr>
            <p:nvPr/>
          </p:nvSpPr>
          <p:spPr>
            <a:xfrm>
              <a:off x="4683430" y="4634231"/>
              <a:ext cx="180000" cy="180000"/>
            </a:xfrm>
            <a:prstGeom prst="rect">
              <a:avLst/>
            </a:prstGeom>
            <a:solidFill>
              <a:schemeClr val="tx2"/>
            </a:solidFill>
          </p:spPr>
          <p:txBody>
            <a:bodyPr lIns="108000" tIns="108000" rIns="108000" bIns="10800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endParaRPr lang="en-IE" sz="800" b="1" dirty="0">
                <a:solidFill>
                  <a:schemeClr val="tx1"/>
                </a:solidFill>
                <a:latin typeface="Mediolanum Sans" panose="00000506000000000000" pitchFamily="50" charset="0"/>
              </a:endParaRPr>
            </a:p>
          </p:txBody>
        </p:sp>
        <p:sp>
          <p:nvSpPr>
            <p:cNvPr id="61" name="Content Placeholder 3">
              <a:extLst>
                <a:ext uri="{FF2B5EF4-FFF2-40B4-BE49-F238E27FC236}">
                  <a16:creationId xmlns:a16="http://schemas.microsoft.com/office/drawing/2014/main" id="{F3269205-6F52-463D-B7F1-69F368804AFD}"/>
                </a:ext>
              </a:extLst>
            </p:cNvPr>
            <p:cNvSpPr txBox="1">
              <a:spLocks/>
            </p:cNvSpPr>
            <p:nvPr/>
          </p:nvSpPr>
          <p:spPr>
            <a:xfrm>
              <a:off x="4824265" y="4629527"/>
              <a:ext cx="560570" cy="209955"/>
            </a:xfrm>
            <a:prstGeom prst="rect">
              <a:avLst/>
            </a:prstGeom>
            <a:noFill/>
          </p:spPr>
          <p:txBody>
            <a:bodyPr anchor="t">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300"/>
                </a:spcBef>
                <a:buNone/>
              </a:pPr>
              <a:r>
                <a:rPr lang="en-IE" sz="800" b="1" dirty="0">
                  <a:solidFill>
                    <a:srgbClr val="192B6D"/>
                  </a:solidFill>
                  <a:latin typeface="Mediolanum Sans" panose="00000506000000000000" pitchFamily="50" charset="0"/>
                </a:rPr>
                <a:t>Index</a:t>
              </a:r>
            </a:p>
          </p:txBody>
        </p:sp>
      </p:grpSp>
    </p:spTree>
    <p:extLst>
      <p:ext uri="{BB962C8B-B14F-4D97-AF65-F5344CB8AC3E}">
        <p14:creationId xmlns:p14="http://schemas.microsoft.com/office/powerpoint/2010/main" val="3269765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9D277C-F614-4861-BE0B-18AA72ED5BCD}"/>
              </a:ext>
            </a:extLst>
          </p:cNvPr>
          <p:cNvSpPr>
            <a:spLocks noGrp="1"/>
          </p:cNvSpPr>
          <p:nvPr>
            <p:ph type="sldNum" sz="quarter" idx="12"/>
          </p:nvPr>
        </p:nvSpPr>
        <p:spPr>
          <a:xfrm>
            <a:off x="7966280" y="4572352"/>
            <a:ext cx="797541" cy="273844"/>
          </a:xfrm>
        </p:spPr>
        <p:txBody>
          <a:bodyPr/>
          <a:lstStyle/>
          <a:p>
            <a:fld id="{34792895-D8E1-4817-8F28-70423B694AB5}" type="slidenum">
              <a:rPr lang="en-IE" sz="800" smtClean="0">
                <a:latin typeface="Mediolanum Sans" panose="00000506000000000000" pitchFamily="50" charset="0"/>
              </a:rPr>
              <a:t>28</a:t>
            </a:fld>
            <a:endParaRPr lang="en-IE" sz="800" dirty="0">
              <a:latin typeface="Mediolanum Sans" panose="00000506000000000000" pitchFamily="50" charset="0"/>
            </a:endParaRPr>
          </a:p>
        </p:txBody>
      </p:sp>
      <p:sp>
        <p:nvSpPr>
          <p:cNvPr id="21" name="Title 1">
            <a:extLst>
              <a:ext uri="{FF2B5EF4-FFF2-40B4-BE49-F238E27FC236}">
                <a16:creationId xmlns:a16="http://schemas.microsoft.com/office/drawing/2014/main" id="{61B40335-4875-4487-9D51-B9959D689610}"/>
              </a:ext>
            </a:extLst>
          </p:cNvPr>
          <p:cNvSpPr txBox="1">
            <a:spLocks/>
          </p:cNvSpPr>
          <p:nvPr/>
        </p:nvSpPr>
        <p:spPr>
          <a:xfrm>
            <a:off x="360000" y="117115"/>
            <a:ext cx="7305244" cy="67849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IE" sz="1800" dirty="0">
                <a:latin typeface="Mediolanum Sans" panose="00000506000000000000" pitchFamily="50" charset="0"/>
              </a:rPr>
              <a:t>BlackRock </a:t>
            </a:r>
            <a:br>
              <a:rPr lang="en-IE" sz="1800" dirty="0">
                <a:latin typeface="Mediolanum Sans" panose="00000506000000000000" pitchFamily="50" charset="0"/>
              </a:rPr>
            </a:br>
            <a:r>
              <a:rPr lang="de-DE" sz="1800" dirty="0">
                <a:latin typeface="Mediolanum Sans" panose="00000506000000000000" pitchFamily="50" charset="0"/>
              </a:rPr>
              <a:t>Fokus auf Ernährung</a:t>
            </a:r>
          </a:p>
        </p:txBody>
      </p:sp>
      <p:sp>
        <p:nvSpPr>
          <p:cNvPr id="19" name="Rectangle 18">
            <a:extLst>
              <a:ext uri="{FF2B5EF4-FFF2-40B4-BE49-F238E27FC236}">
                <a16:creationId xmlns:a16="http://schemas.microsoft.com/office/drawing/2014/main" id="{3881E948-C3FB-4F48-A44B-A54F07FBD4ED}"/>
              </a:ext>
            </a:extLst>
          </p:cNvPr>
          <p:cNvSpPr/>
          <p:nvPr/>
        </p:nvSpPr>
        <p:spPr>
          <a:xfrm>
            <a:off x="778949" y="4493830"/>
            <a:ext cx="6751175" cy="215444"/>
          </a:xfrm>
          <a:prstGeom prst="rect">
            <a:avLst/>
          </a:prstGeom>
        </p:spPr>
        <p:txBody>
          <a:bodyPr wrap="square">
            <a:spAutoFit/>
          </a:bodyPr>
          <a:lstStyle/>
          <a:p>
            <a:r>
              <a:rPr lang="en-IE" sz="800" dirty="0">
                <a:solidFill>
                  <a:srgbClr val="192D6E"/>
                </a:solidFill>
                <a:latin typeface="Mediolanum Sans" panose="00000506000000000000" pitchFamily="50" charset="0"/>
                <a:cs typeface="Arial"/>
              </a:rPr>
              <a:t>Quelle: BlackRock, April 2022.</a:t>
            </a:r>
          </a:p>
        </p:txBody>
      </p:sp>
      <p:sp>
        <p:nvSpPr>
          <p:cNvPr id="7" name="Content Placeholder 3">
            <a:extLst>
              <a:ext uri="{FF2B5EF4-FFF2-40B4-BE49-F238E27FC236}">
                <a16:creationId xmlns:a16="http://schemas.microsoft.com/office/drawing/2014/main" id="{7314F9EC-3DDE-411D-BBCC-7BD2DF55A8BB}"/>
              </a:ext>
            </a:extLst>
          </p:cNvPr>
          <p:cNvSpPr txBox="1">
            <a:spLocks/>
          </p:cNvSpPr>
          <p:nvPr/>
        </p:nvSpPr>
        <p:spPr>
          <a:xfrm>
            <a:off x="373580" y="931857"/>
            <a:ext cx="8396839" cy="534326"/>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300"/>
              </a:spcBef>
              <a:buFont typeface="Arial" panose="020B0604020202020204" pitchFamily="34" charset="0"/>
              <a:buNone/>
            </a:pPr>
            <a:r>
              <a:rPr lang="de-DE" sz="1200" b="1" dirty="0">
                <a:solidFill>
                  <a:srgbClr val="192B6D"/>
                </a:solidFill>
                <a:latin typeface="Mediolanum Sans" panose="00000506000000000000" pitchFamily="50" charset="0"/>
              </a:rPr>
              <a:t>BlackRock behandelt das Ernährungsthema über das Engagement in Unternehmen, die von nachhaltigen Trends in folgenden Bereichen profitieren:</a:t>
            </a:r>
            <a:endParaRPr lang="en-IE" sz="1200" b="1" dirty="0">
              <a:solidFill>
                <a:srgbClr val="192B6D"/>
              </a:solidFill>
              <a:latin typeface="Mediolanum Sans" panose="00000506000000000000" pitchFamily="50" charset="0"/>
            </a:endParaRPr>
          </a:p>
        </p:txBody>
      </p:sp>
      <p:pic>
        <p:nvPicPr>
          <p:cNvPr id="4" name="Picture 3">
            <a:extLst>
              <a:ext uri="{FF2B5EF4-FFF2-40B4-BE49-F238E27FC236}">
                <a16:creationId xmlns:a16="http://schemas.microsoft.com/office/drawing/2014/main" id="{99C51F1E-4FF6-43DA-B908-B58B1C8C7043}"/>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06658" y="1493731"/>
            <a:ext cx="1351142" cy="1284143"/>
          </a:xfrm>
          <a:prstGeom prst="rect">
            <a:avLst/>
          </a:prstGeom>
        </p:spPr>
      </p:pic>
      <p:pic>
        <p:nvPicPr>
          <p:cNvPr id="6" name="Picture 5">
            <a:extLst>
              <a:ext uri="{FF2B5EF4-FFF2-40B4-BE49-F238E27FC236}">
                <a16:creationId xmlns:a16="http://schemas.microsoft.com/office/drawing/2014/main" id="{F263F48C-1270-45CB-B888-BAD238108ED2}"/>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3931064" y="1459096"/>
            <a:ext cx="1351142" cy="1328241"/>
          </a:xfrm>
          <a:prstGeom prst="rect">
            <a:avLst/>
          </a:prstGeom>
        </p:spPr>
      </p:pic>
      <p:pic>
        <p:nvPicPr>
          <p:cNvPr id="9" name="Picture 8">
            <a:extLst>
              <a:ext uri="{FF2B5EF4-FFF2-40B4-BE49-F238E27FC236}">
                <a16:creationId xmlns:a16="http://schemas.microsoft.com/office/drawing/2014/main" id="{925AC7FD-528A-4080-B321-3CF05C76A64F}"/>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02000"/>
                    </a14:imgEffect>
                  </a14:imgLayer>
                </a14:imgProps>
              </a:ext>
              <a:ext uri="{28A0092B-C50C-407E-A947-70E740481C1C}">
                <a14:useLocalDpi xmlns:a14="http://schemas.microsoft.com/office/drawing/2010/main"/>
              </a:ext>
            </a:extLst>
          </a:blip>
          <a:stretch>
            <a:fillRect/>
          </a:stretch>
        </p:blipFill>
        <p:spPr>
          <a:xfrm>
            <a:off x="6643461" y="1475176"/>
            <a:ext cx="1212067" cy="1251714"/>
          </a:xfrm>
          <a:prstGeom prst="rect">
            <a:avLst/>
          </a:prstGeom>
        </p:spPr>
      </p:pic>
      <p:sp>
        <p:nvSpPr>
          <p:cNvPr id="22" name="Content Placeholder 3">
            <a:extLst>
              <a:ext uri="{FF2B5EF4-FFF2-40B4-BE49-F238E27FC236}">
                <a16:creationId xmlns:a16="http://schemas.microsoft.com/office/drawing/2014/main" id="{EC4B761A-F952-4C36-B695-399DBC44AE07}"/>
              </a:ext>
            </a:extLst>
          </p:cNvPr>
          <p:cNvSpPr txBox="1">
            <a:spLocks/>
          </p:cNvSpPr>
          <p:nvPr/>
        </p:nvSpPr>
        <p:spPr>
          <a:xfrm>
            <a:off x="1118485" y="2690114"/>
            <a:ext cx="1630507" cy="350960"/>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IE" sz="1200" b="1" dirty="0">
                <a:solidFill>
                  <a:schemeClr val="accent2"/>
                </a:solidFill>
                <a:latin typeface="Mediolanum Sans" panose="00000506000000000000" pitchFamily="50" charset="0"/>
              </a:rPr>
              <a:t>Essen</a:t>
            </a:r>
          </a:p>
        </p:txBody>
      </p:sp>
      <p:sp>
        <p:nvSpPr>
          <p:cNvPr id="23" name="Content Placeholder 3">
            <a:extLst>
              <a:ext uri="{FF2B5EF4-FFF2-40B4-BE49-F238E27FC236}">
                <a16:creationId xmlns:a16="http://schemas.microsoft.com/office/drawing/2014/main" id="{F1E43B93-5BBC-4AF4-BB5F-15244E54D8F2}"/>
              </a:ext>
            </a:extLst>
          </p:cNvPr>
          <p:cNvSpPr txBox="1">
            <a:spLocks/>
          </p:cNvSpPr>
          <p:nvPr/>
        </p:nvSpPr>
        <p:spPr>
          <a:xfrm>
            <a:off x="3756746" y="2688042"/>
            <a:ext cx="1630507" cy="350960"/>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b="1" dirty="0">
                <a:solidFill>
                  <a:schemeClr val="accent5"/>
                </a:solidFill>
                <a:latin typeface="Mediolanum Sans" panose="00000506000000000000" pitchFamily="50" charset="0"/>
              </a:rPr>
              <a:t>Einkauf</a:t>
            </a:r>
          </a:p>
        </p:txBody>
      </p:sp>
      <p:sp>
        <p:nvSpPr>
          <p:cNvPr id="24" name="Content Placeholder 3">
            <a:extLst>
              <a:ext uri="{FF2B5EF4-FFF2-40B4-BE49-F238E27FC236}">
                <a16:creationId xmlns:a16="http://schemas.microsoft.com/office/drawing/2014/main" id="{7623483D-09CC-49A2-86E5-F861B45A4AD0}"/>
              </a:ext>
            </a:extLst>
          </p:cNvPr>
          <p:cNvSpPr txBox="1">
            <a:spLocks/>
          </p:cNvSpPr>
          <p:nvPr/>
        </p:nvSpPr>
        <p:spPr>
          <a:xfrm>
            <a:off x="6441167" y="2679700"/>
            <a:ext cx="1630507" cy="350960"/>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b="1" dirty="0">
                <a:solidFill>
                  <a:schemeClr val="accent4"/>
                </a:solidFill>
                <a:latin typeface="Mediolanum Sans" panose="00000506000000000000" pitchFamily="50" charset="0"/>
              </a:rPr>
              <a:t>Anbau</a:t>
            </a:r>
          </a:p>
        </p:txBody>
      </p:sp>
      <p:grpSp>
        <p:nvGrpSpPr>
          <p:cNvPr id="30" name="Group 29">
            <a:extLst>
              <a:ext uri="{FF2B5EF4-FFF2-40B4-BE49-F238E27FC236}">
                <a16:creationId xmlns:a16="http://schemas.microsoft.com/office/drawing/2014/main" id="{11C5E15E-AE05-4051-A9FF-BA1959501B06}"/>
              </a:ext>
            </a:extLst>
          </p:cNvPr>
          <p:cNvGrpSpPr/>
          <p:nvPr/>
        </p:nvGrpSpPr>
        <p:grpSpPr>
          <a:xfrm>
            <a:off x="890345" y="3851212"/>
            <a:ext cx="7363309" cy="461078"/>
            <a:chOff x="890345" y="3443837"/>
            <a:chExt cx="7363309" cy="461078"/>
          </a:xfrm>
        </p:grpSpPr>
        <p:sp>
          <p:nvSpPr>
            <p:cNvPr id="25" name="Arrow: Chevron 24">
              <a:extLst>
                <a:ext uri="{FF2B5EF4-FFF2-40B4-BE49-F238E27FC236}">
                  <a16:creationId xmlns:a16="http://schemas.microsoft.com/office/drawing/2014/main" id="{0A7350D4-2C86-42BB-9430-68441B2EFF45}"/>
                </a:ext>
              </a:extLst>
            </p:cNvPr>
            <p:cNvSpPr/>
            <p:nvPr/>
          </p:nvSpPr>
          <p:spPr>
            <a:xfrm rot="10800000">
              <a:off x="890345" y="3454642"/>
              <a:ext cx="1524001" cy="450273"/>
            </a:xfrm>
            <a:prstGeom prst="chevron">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scene3d>
                <a:camera prst="orthographicFront">
                  <a:rot lat="0" lon="0" rev="10800000"/>
                </a:camera>
                <a:lightRig rig="threePt" dir="t"/>
              </a:scene3d>
            </a:bodyPr>
            <a:lstStyle/>
            <a:p>
              <a:pPr algn="ctr"/>
              <a:r>
                <a:rPr lang="de-DE" sz="1200" b="1" dirty="0">
                  <a:solidFill>
                    <a:schemeClr val="tx1"/>
                  </a:solidFill>
                  <a:latin typeface="Mediolanum Sans" panose="00000506000000000000" pitchFamily="50" charset="0"/>
                </a:rPr>
                <a:t>Verbraucher</a:t>
              </a:r>
            </a:p>
          </p:txBody>
        </p:sp>
        <p:sp>
          <p:nvSpPr>
            <p:cNvPr id="26" name="Arrow: Chevron 25">
              <a:extLst>
                <a:ext uri="{FF2B5EF4-FFF2-40B4-BE49-F238E27FC236}">
                  <a16:creationId xmlns:a16="http://schemas.microsoft.com/office/drawing/2014/main" id="{452AE95A-B3BF-473E-ACC8-2946F5F5AC94}"/>
                </a:ext>
              </a:extLst>
            </p:cNvPr>
            <p:cNvSpPr/>
            <p:nvPr/>
          </p:nvSpPr>
          <p:spPr>
            <a:xfrm rot="10800000">
              <a:off x="2350172" y="3449719"/>
              <a:ext cx="1524001" cy="450273"/>
            </a:xfrm>
            <a:prstGeom prst="chevron">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scene3d>
                <a:camera prst="orthographicFront">
                  <a:rot lat="0" lon="0" rev="10800000"/>
                </a:camera>
                <a:lightRig rig="threePt" dir="t"/>
              </a:scene3d>
            </a:bodyPr>
            <a:lstStyle/>
            <a:p>
              <a:pPr algn="ctr"/>
              <a:r>
                <a:rPr lang="en-IE" sz="1200" b="1" dirty="0">
                  <a:solidFill>
                    <a:schemeClr val="tx1"/>
                  </a:solidFill>
                  <a:latin typeface="Mediolanum Sans" panose="00000506000000000000" pitchFamily="50" charset="0"/>
                </a:rPr>
                <a:t>Handel</a:t>
              </a:r>
            </a:p>
          </p:txBody>
        </p:sp>
        <p:sp>
          <p:nvSpPr>
            <p:cNvPr id="27" name="Arrow: Chevron 26">
              <a:extLst>
                <a:ext uri="{FF2B5EF4-FFF2-40B4-BE49-F238E27FC236}">
                  <a16:creationId xmlns:a16="http://schemas.microsoft.com/office/drawing/2014/main" id="{B4AD8442-0467-4F26-88E8-F1F85704D1B4}"/>
                </a:ext>
              </a:extLst>
            </p:cNvPr>
            <p:cNvSpPr/>
            <p:nvPr/>
          </p:nvSpPr>
          <p:spPr>
            <a:xfrm rot="10800000">
              <a:off x="3809999" y="3454642"/>
              <a:ext cx="1524001" cy="450273"/>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scene3d>
                <a:camera prst="orthographicFront">
                  <a:rot lat="0" lon="0" rev="10800000"/>
                </a:camera>
                <a:lightRig rig="threePt" dir="t"/>
              </a:scene3d>
            </a:bodyPr>
            <a:lstStyle/>
            <a:p>
              <a:pPr algn="ctr"/>
              <a:r>
                <a:rPr lang="de-DE" sz="1200" b="1" dirty="0">
                  <a:solidFill>
                    <a:schemeClr val="tx1"/>
                  </a:solidFill>
                  <a:latin typeface="Mediolanum Sans" panose="00000506000000000000" pitchFamily="50" charset="0"/>
                </a:rPr>
                <a:t>Vertrieb</a:t>
              </a:r>
            </a:p>
          </p:txBody>
        </p:sp>
        <p:sp>
          <p:nvSpPr>
            <p:cNvPr id="28" name="Arrow: Chevron 27">
              <a:extLst>
                <a:ext uri="{FF2B5EF4-FFF2-40B4-BE49-F238E27FC236}">
                  <a16:creationId xmlns:a16="http://schemas.microsoft.com/office/drawing/2014/main" id="{13E07C21-D5BF-4B98-9062-F5B7502896E5}"/>
                </a:ext>
              </a:extLst>
            </p:cNvPr>
            <p:cNvSpPr/>
            <p:nvPr/>
          </p:nvSpPr>
          <p:spPr>
            <a:xfrm rot="10800000">
              <a:off x="5163319" y="3443837"/>
              <a:ext cx="1630506" cy="450273"/>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scene3d>
                <a:camera prst="orthographicFront">
                  <a:rot lat="0" lon="0" rev="10800000"/>
                </a:camera>
                <a:lightRig rig="threePt" dir="t"/>
              </a:scene3d>
            </a:bodyPr>
            <a:lstStyle/>
            <a:p>
              <a:pPr algn="ctr"/>
              <a:r>
                <a:rPr lang="de-DE" sz="1200" b="1" dirty="0">
                  <a:solidFill>
                    <a:schemeClr val="tx1"/>
                  </a:solidFill>
                  <a:latin typeface="Mediolanum Sans" panose="00000506000000000000" pitchFamily="50" charset="0"/>
                </a:rPr>
                <a:t>Verarbeitung</a:t>
              </a:r>
            </a:p>
          </p:txBody>
        </p:sp>
        <p:sp>
          <p:nvSpPr>
            <p:cNvPr id="29" name="Arrow: Chevron 28">
              <a:extLst>
                <a:ext uri="{FF2B5EF4-FFF2-40B4-BE49-F238E27FC236}">
                  <a16:creationId xmlns:a16="http://schemas.microsoft.com/office/drawing/2014/main" id="{D122847D-81FE-44E3-97E7-047492DD07AA}"/>
                </a:ext>
              </a:extLst>
            </p:cNvPr>
            <p:cNvSpPr/>
            <p:nvPr/>
          </p:nvSpPr>
          <p:spPr>
            <a:xfrm rot="10800000">
              <a:off x="6729653" y="3449720"/>
              <a:ext cx="1524001" cy="450273"/>
            </a:xfrm>
            <a:prstGeom prst="chevron">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scene3d>
                <a:camera prst="orthographicFront">
                  <a:rot lat="0" lon="0" rev="10800000"/>
                </a:camera>
                <a:lightRig rig="threePt" dir="t"/>
              </a:scene3d>
            </a:bodyPr>
            <a:lstStyle/>
            <a:p>
              <a:pPr algn="ctr"/>
              <a:r>
                <a:rPr lang="de-DE" sz="1200" b="1" dirty="0">
                  <a:solidFill>
                    <a:schemeClr val="tx1"/>
                  </a:solidFill>
                  <a:latin typeface="Mediolanum Sans" panose="00000506000000000000" pitchFamily="50" charset="0"/>
                </a:rPr>
                <a:t>Anbau</a:t>
              </a:r>
            </a:p>
          </p:txBody>
        </p:sp>
      </p:grpSp>
      <p:sp>
        <p:nvSpPr>
          <p:cNvPr id="31" name="Content Placeholder 3">
            <a:extLst>
              <a:ext uri="{FF2B5EF4-FFF2-40B4-BE49-F238E27FC236}">
                <a16:creationId xmlns:a16="http://schemas.microsoft.com/office/drawing/2014/main" id="{023C2F1F-4C94-408B-A525-A0C3A63605E0}"/>
              </a:ext>
            </a:extLst>
          </p:cNvPr>
          <p:cNvSpPr txBox="1">
            <a:spLocks/>
          </p:cNvSpPr>
          <p:nvPr/>
        </p:nvSpPr>
        <p:spPr>
          <a:xfrm>
            <a:off x="360001" y="3059016"/>
            <a:ext cx="935400" cy="534326"/>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300"/>
              </a:spcBef>
              <a:buFont typeface="Arial" panose="020B0604020202020204" pitchFamily="34" charset="0"/>
              <a:buNone/>
            </a:pPr>
            <a:r>
              <a:rPr lang="de-DE" sz="1200" b="1" dirty="0">
                <a:solidFill>
                  <a:srgbClr val="192B6D"/>
                </a:solidFill>
                <a:latin typeface="Mediolanum Sans" panose="00000506000000000000" pitchFamily="50" charset="0"/>
              </a:rPr>
              <a:t>Beispiele</a:t>
            </a:r>
          </a:p>
        </p:txBody>
      </p:sp>
      <p:sp>
        <p:nvSpPr>
          <p:cNvPr id="32" name="Rectangle 31">
            <a:extLst>
              <a:ext uri="{FF2B5EF4-FFF2-40B4-BE49-F238E27FC236}">
                <a16:creationId xmlns:a16="http://schemas.microsoft.com/office/drawing/2014/main" id="{72B5F0C1-86F7-45E4-92C7-57B4ED4A9D1E}"/>
              </a:ext>
            </a:extLst>
          </p:cNvPr>
          <p:cNvSpPr/>
          <p:nvPr/>
        </p:nvSpPr>
        <p:spPr>
          <a:xfrm>
            <a:off x="1306658" y="3059016"/>
            <a:ext cx="1351142" cy="5343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latin typeface="Mediolanum Sans" panose="00000506000000000000" pitchFamily="50" charset="0"/>
              </a:rPr>
              <a:t>Lebensmittel auf Pflanzenbasis</a:t>
            </a:r>
          </a:p>
        </p:txBody>
      </p:sp>
      <p:sp>
        <p:nvSpPr>
          <p:cNvPr id="33" name="Rectangle 32">
            <a:extLst>
              <a:ext uri="{FF2B5EF4-FFF2-40B4-BE49-F238E27FC236}">
                <a16:creationId xmlns:a16="http://schemas.microsoft.com/office/drawing/2014/main" id="{79973517-FB43-4F8D-9806-75262C8990FA}"/>
              </a:ext>
            </a:extLst>
          </p:cNvPr>
          <p:cNvSpPr/>
          <p:nvPr/>
        </p:nvSpPr>
        <p:spPr>
          <a:xfrm>
            <a:off x="3931063" y="3053527"/>
            <a:ext cx="1858605" cy="534326"/>
          </a:xfrm>
          <a:prstGeom prst="rect">
            <a:avLst/>
          </a:prstGeom>
          <a:solidFill>
            <a:schemeClr val="bg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latin typeface="Mediolanum Sans" panose="00000506000000000000" pitchFamily="50" charset="0"/>
              </a:rPr>
              <a:t>Verringerung von Lebensmittelabfällen</a:t>
            </a:r>
          </a:p>
        </p:txBody>
      </p:sp>
      <p:sp>
        <p:nvSpPr>
          <p:cNvPr id="34" name="Rectangle 33">
            <a:extLst>
              <a:ext uri="{FF2B5EF4-FFF2-40B4-BE49-F238E27FC236}">
                <a16:creationId xmlns:a16="http://schemas.microsoft.com/office/drawing/2014/main" id="{E348FBEC-AF57-49B6-A2B0-0477DF07FBFC}"/>
              </a:ext>
            </a:extLst>
          </p:cNvPr>
          <p:cNvSpPr/>
          <p:nvPr/>
        </p:nvSpPr>
        <p:spPr>
          <a:xfrm>
            <a:off x="6573922" y="3059016"/>
            <a:ext cx="1807311" cy="534326"/>
          </a:xfrm>
          <a:prstGeom prst="rect">
            <a:avLst/>
          </a:prstGeom>
          <a:solidFill>
            <a:schemeClr val="bg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latin typeface="Mediolanum Sans" panose="00000506000000000000" pitchFamily="50" charset="0"/>
              </a:rPr>
              <a:t>Landwirtschaftliche Technologie</a:t>
            </a:r>
          </a:p>
        </p:txBody>
      </p:sp>
      <p:pic>
        <p:nvPicPr>
          <p:cNvPr id="35" name="Picture 12" descr="About Us | BlackRock">
            <a:extLst>
              <a:ext uri="{FF2B5EF4-FFF2-40B4-BE49-F238E27FC236}">
                <a16:creationId xmlns:a16="http://schemas.microsoft.com/office/drawing/2014/main" id="{4ACD2EAD-8961-4800-B3B1-569D9A91FAE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50475" y="47558"/>
            <a:ext cx="870332" cy="87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34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BB99-BBF7-1DDA-B468-9FBA03CD9319}"/>
              </a:ext>
            </a:extLst>
          </p:cNvPr>
          <p:cNvSpPr>
            <a:spLocks noGrp="1"/>
          </p:cNvSpPr>
          <p:nvPr>
            <p:ph type="title"/>
          </p:nvPr>
        </p:nvSpPr>
        <p:spPr>
          <a:xfrm>
            <a:off x="-1" y="52425"/>
            <a:ext cx="8341113" cy="472513"/>
          </a:xfrm>
        </p:spPr>
        <p:txBody>
          <a:bodyPr>
            <a:normAutofit/>
          </a:bodyPr>
          <a:lstStyle/>
          <a:p>
            <a:r>
              <a:rPr lang="en-IE" sz="2000" dirty="0">
                <a:latin typeface="Mediolanum Sans"/>
              </a:rPr>
              <a:t>MBB Future Sustainable Nutrition - </a:t>
            </a:r>
            <a:r>
              <a:rPr lang="en-IE" sz="2000" i="1" dirty="0">
                <a:latin typeface="Mediolanum Sans"/>
              </a:rPr>
              <a:t>Fondsdaten zum 30.06.2024 </a:t>
            </a:r>
            <a:r>
              <a:rPr lang="en-IE" sz="2000" i="1" dirty="0">
                <a:solidFill>
                  <a:srgbClr val="FF0000"/>
                </a:solidFill>
                <a:latin typeface="Mediolanum Sans"/>
              </a:rPr>
              <a:t> </a:t>
            </a:r>
            <a:endParaRPr lang="en-US" sz="2000" i="1" dirty="0">
              <a:cs typeface="Arial"/>
            </a:endParaRPr>
          </a:p>
        </p:txBody>
      </p:sp>
      <p:sp>
        <p:nvSpPr>
          <p:cNvPr id="3" name="TextBox 2">
            <a:extLst>
              <a:ext uri="{FF2B5EF4-FFF2-40B4-BE49-F238E27FC236}">
                <a16:creationId xmlns:a16="http://schemas.microsoft.com/office/drawing/2014/main" id="{86A11AA7-5807-7A51-19F8-1269E6046904}"/>
              </a:ext>
            </a:extLst>
          </p:cNvPr>
          <p:cNvSpPr txBox="1"/>
          <p:nvPr/>
        </p:nvSpPr>
        <p:spPr>
          <a:xfrm>
            <a:off x="583012" y="4721548"/>
            <a:ext cx="856098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rgbClr val="192B6C"/>
                </a:solidFill>
                <a:latin typeface="Mediolanum Sans"/>
                <a:cs typeface="Arial" panose="020B0604020202020204"/>
              </a:rPr>
              <a:t>Quelle – MIFL Stand 30.07.2024. Die Zuteilungen können sich ändern. </a:t>
            </a:r>
            <a:r>
              <a:rPr lang="de-DE" sz="900" dirty="0">
                <a:solidFill>
                  <a:srgbClr val="192B6C"/>
                </a:solidFill>
                <a:latin typeface="Mediolanum Sans"/>
                <a:cs typeface="Arial" panose="020B0604020202020204"/>
              </a:rPr>
              <a:t>Bitte lesen Sie den Verkaufsprospekt und die wesentlichen Anlegerinformationen, bevor Sie eine endgültige Anlageentscheidung treffen.</a:t>
            </a:r>
            <a:endParaRPr lang="en-US" sz="900" dirty="0">
              <a:solidFill>
                <a:srgbClr val="192B6C"/>
              </a:solidFill>
              <a:latin typeface="Mediolanum Sans"/>
              <a:cs typeface="Arial" panose="020B0604020202020204"/>
            </a:endParaRPr>
          </a:p>
          <a:p>
            <a:endParaRPr lang="en-US" sz="800" dirty="0">
              <a:solidFill>
                <a:srgbClr val="192B6C"/>
              </a:solidFill>
              <a:latin typeface="Mediolanum Sans"/>
              <a:cs typeface="Arial" panose="020B0604020202020204"/>
            </a:endParaRPr>
          </a:p>
        </p:txBody>
      </p:sp>
      <p:graphicFrame>
        <p:nvGraphicFramePr>
          <p:cNvPr id="6" name="Table 5">
            <a:extLst>
              <a:ext uri="{FF2B5EF4-FFF2-40B4-BE49-F238E27FC236}">
                <a16:creationId xmlns:a16="http://schemas.microsoft.com/office/drawing/2014/main" id="{4519F8AB-86FB-4271-43A8-394BB4131FB8}"/>
              </a:ext>
            </a:extLst>
          </p:cNvPr>
          <p:cNvGraphicFramePr>
            <a:graphicFrameLocks noGrp="1"/>
          </p:cNvGraphicFramePr>
          <p:nvPr>
            <p:extLst>
              <p:ext uri="{D42A27DB-BD31-4B8C-83A1-F6EECF244321}">
                <p14:modId xmlns:p14="http://schemas.microsoft.com/office/powerpoint/2010/main" val="2498990344"/>
              </p:ext>
            </p:extLst>
          </p:nvPr>
        </p:nvGraphicFramePr>
        <p:xfrm>
          <a:off x="344277" y="867578"/>
          <a:ext cx="8688200" cy="3528091"/>
        </p:xfrm>
        <a:graphic>
          <a:graphicData uri="http://schemas.openxmlformats.org/drawingml/2006/table">
            <a:tbl>
              <a:tblPr>
                <a:tableStyleId>{F5AB1C69-6EDB-4FF4-983F-18BD219EF322}</a:tableStyleId>
              </a:tblPr>
              <a:tblGrid>
                <a:gridCol w="1685336">
                  <a:extLst>
                    <a:ext uri="{9D8B030D-6E8A-4147-A177-3AD203B41FA5}">
                      <a16:colId xmlns:a16="http://schemas.microsoft.com/office/drawing/2014/main" val="1734310111"/>
                    </a:ext>
                  </a:extLst>
                </a:gridCol>
                <a:gridCol w="7002864">
                  <a:extLst>
                    <a:ext uri="{9D8B030D-6E8A-4147-A177-3AD203B41FA5}">
                      <a16:colId xmlns:a16="http://schemas.microsoft.com/office/drawing/2014/main" val="3533318267"/>
                    </a:ext>
                  </a:extLst>
                </a:gridCol>
              </a:tblGrid>
              <a:tr h="1425351">
                <a:tc>
                  <a:txBody>
                    <a:bodyPr/>
                    <a:lstStyle/>
                    <a:p>
                      <a:pPr algn="l" fontAlgn="ctr"/>
                      <a:r>
                        <a:rPr lang="en-IE" sz="1000" b="1" u="none" strike="noStrike" dirty="0">
                          <a:effectLst/>
                          <a:latin typeface="Mediolanum Sans" panose="00000506000000000000" pitchFamily="50" charset="0"/>
                        </a:rPr>
                        <a:t>Fondsziel</a:t>
                      </a:r>
                      <a:endParaRPr lang="en-IE" sz="1000" b="1" i="0" u="none" strike="noStrike" dirty="0">
                        <a:solidFill>
                          <a:srgbClr val="002060"/>
                        </a:solidFill>
                        <a:effectLst/>
                        <a:latin typeface="Mediolanum Sans" panose="00000506000000000000" pitchFamily="50" charset="0"/>
                      </a:endParaRPr>
                    </a:p>
                  </a:txBody>
                  <a:tcPr marL="6325" marR="6325" marT="6325" marB="0" anchor="ctr"/>
                </a:tc>
                <a:tc>
                  <a:txBody>
                    <a:bodyPr/>
                    <a:lstStyle/>
                    <a:p>
                      <a:pPr algn="l" fontAlgn="ctr"/>
                      <a:r>
                        <a:rPr lang="de-DE" sz="1000" u="none" strike="noStrike" dirty="0">
                          <a:effectLst/>
                          <a:latin typeface="Mediolanum Sans"/>
                        </a:rPr>
                        <a:t>Der Teilfonds wird in erster Linie Anlagen oder Engagements in Unternehmen tätigen bzw. eingehen, die im Bereich nachhaltige Ernährungsweisen aktiv sind, was sich auf die gesamte</a:t>
                      </a:r>
                      <a:br>
                        <a:rPr lang="de-DE" sz="1000" u="none" strike="noStrike" dirty="0">
                          <a:effectLst/>
                          <a:latin typeface="Mediolanum Sans"/>
                        </a:rPr>
                      </a:br>
                      <a:r>
                        <a:rPr lang="de-DE" sz="1000" u="none" strike="noStrike" dirty="0">
                          <a:effectLst/>
                          <a:latin typeface="Mediolanum Sans"/>
                        </a:rPr>
                        <a:t>Lebensmittelwertschöpfungskette von der Lebensmittelproduktion bis hin zur Entsorgung erstrecken kann. Nachhaltige Ernährungsweisen umfassen auch das Bestreben, die weltweite Lebensmittelproblematik</a:t>
                      </a:r>
                      <a:br>
                        <a:rPr lang="de-DE" sz="1000" u="none" strike="noStrike" dirty="0">
                          <a:effectLst/>
                          <a:latin typeface="Mediolanum Sans"/>
                        </a:rPr>
                      </a:br>
                      <a:r>
                        <a:rPr lang="de-DE" sz="1000" u="none" strike="noStrike" dirty="0">
                          <a:effectLst/>
                          <a:latin typeface="Mediolanum Sans"/>
                        </a:rPr>
                        <a:t>zu lösen, um sicherzustellen, dass alle Menschen auf der Erde einen Zugang zu angemessenen und nahrhaften Lebensmitteln haben und dadurch die Hungerproblematik beendet, die Lebensmittelversorgung</a:t>
                      </a:r>
                      <a:br>
                        <a:rPr lang="de-DE" sz="1000" u="none" strike="noStrike" dirty="0">
                          <a:effectLst/>
                          <a:latin typeface="Mediolanum Sans"/>
                        </a:rPr>
                      </a:br>
                      <a:r>
                        <a:rPr lang="de-DE" sz="1000" u="none" strike="noStrike" dirty="0">
                          <a:effectLst/>
                          <a:latin typeface="Mediolanum Sans"/>
                        </a:rPr>
                        <a:t>gesichert, die Ernährung verbessert und eine nachhaltige Landwirtschaft gefördert wird. Dazu gehören überdies nachhaltige Verbrauchs- und Produktionsmuster sowie die Reduzierung von</a:t>
                      </a:r>
                      <a:br>
                        <a:rPr lang="de-DE" sz="1000" u="none" strike="noStrike" dirty="0">
                          <a:effectLst/>
                          <a:latin typeface="Mediolanum Sans"/>
                        </a:rPr>
                      </a:br>
                      <a:r>
                        <a:rPr lang="de-DE" sz="1000" u="none" strike="noStrike" dirty="0">
                          <a:effectLst/>
                          <a:latin typeface="Mediolanum Sans"/>
                        </a:rPr>
                        <a:t>Lebensmittelabfällen</a:t>
                      </a:r>
                      <a:endParaRPr lang="de-D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887117853"/>
                  </a:ext>
                </a:extLst>
              </a:tr>
              <a:tr h="162292">
                <a:tc>
                  <a:txBody>
                    <a:bodyPr/>
                    <a:lstStyle/>
                    <a:p>
                      <a:pPr algn="l" fontAlgn="ctr"/>
                      <a:r>
                        <a:rPr lang="en-IE" sz="1000" b="1" u="none" strike="noStrike" dirty="0">
                          <a:effectLst/>
                          <a:latin typeface="Mediolanum Sans"/>
                        </a:rPr>
                        <a:t>Makrokategorie und Regionen</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Global equities.</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1035088093"/>
                  </a:ext>
                </a:extLst>
              </a:tr>
              <a:tr h="162292">
                <a:tc>
                  <a:txBody>
                    <a:bodyPr/>
                    <a:lstStyle/>
                    <a:p>
                      <a:pPr algn="l" fontAlgn="ctr"/>
                      <a:r>
                        <a:rPr lang="en-IE" sz="1000" b="1" u="none" strike="noStrike" dirty="0">
                          <a:effectLst/>
                          <a:latin typeface="Mediolanum Sans"/>
                        </a:rPr>
                        <a:t>Morningstar-Kategorie </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EEA-Fondssektor Aktien Branchen: Equity-Agrarwirtschaft</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940498058"/>
                  </a:ext>
                </a:extLst>
              </a:tr>
              <a:tr h="162292">
                <a:tc>
                  <a:txBody>
                    <a:bodyPr/>
                    <a:lstStyle/>
                    <a:p>
                      <a:pPr algn="l" fontAlgn="ctr"/>
                      <a:r>
                        <a:rPr lang="en-IE" sz="1000" b="1" u="none" strike="noStrike" dirty="0">
                          <a:effectLst/>
                          <a:latin typeface="Mediolanum Sans"/>
                        </a:rPr>
                        <a:t>Auflegung</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19.05.2023</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349664942"/>
                  </a:ext>
                </a:extLst>
              </a:tr>
              <a:tr h="162292">
                <a:tc>
                  <a:txBody>
                    <a:bodyPr/>
                    <a:lstStyle/>
                    <a:p>
                      <a:pPr algn="l" fontAlgn="ctr"/>
                      <a:r>
                        <a:rPr lang="en-IE" sz="1000" b="1" u="none" strike="noStrike" dirty="0">
                          <a:effectLst/>
                          <a:latin typeface="Mediolanum Sans"/>
                        </a:rPr>
                        <a:t>AUM </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€ 84.158.154</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875139056"/>
                  </a:ext>
                </a:extLst>
              </a:tr>
              <a:tr h="162292">
                <a:tc>
                  <a:txBody>
                    <a:bodyPr/>
                    <a:lstStyle/>
                    <a:p>
                      <a:pPr algn="l" fontAlgn="ctr"/>
                      <a:r>
                        <a:rPr lang="en-IE" sz="1000" b="1" u="none" strike="noStrike" dirty="0">
                          <a:effectLst/>
                          <a:latin typeface="Mediolanum Sans"/>
                        </a:rPr>
                        <a:t>Delegierte Manager</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Pictet 80%, Blackrock 20%</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1861890592"/>
                  </a:ext>
                </a:extLst>
              </a:tr>
              <a:tr h="162292">
                <a:tc>
                  <a:txBody>
                    <a:bodyPr/>
                    <a:lstStyle/>
                    <a:p>
                      <a:pPr algn="l" fontAlgn="ctr"/>
                      <a:r>
                        <a:rPr lang="en-IE" sz="1000" b="1" u="none" strike="noStrike" dirty="0">
                          <a:effectLst/>
                          <a:latin typeface="Mediolanum Sans"/>
                        </a:rPr>
                        <a:t>SFDR-Klassifikation </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Art 9</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2307249802"/>
                  </a:ext>
                </a:extLst>
              </a:tr>
              <a:tr h="162292">
                <a:tc>
                  <a:txBody>
                    <a:bodyPr/>
                    <a:lstStyle/>
                    <a:p>
                      <a:pPr algn="l" fontAlgn="ctr"/>
                      <a:r>
                        <a:rPr lang="en-IE" sz="1000" b="1" u="none" strike="noStrike" dirty="0">
                          <a:effectLst/>
                          <a:latin typeface="Mediolanum Sans"/>
                        </a:rPr>
                        <a:t>ISIN-Anteilsklasse </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E000ODBVC71</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3250353772"/>
                  </a:ext>
                </a:extLst>
              </a:tr>
              <a:tr h="162292">
                <a:tc>
                  <a:txBody>
                    <a:bodyPr/>
                    <a:lstStyle/>
                    <a:p>
                      <a:pPr algn="l" fontAlgn="ctr"/>
                      <a:r>
                        <a:rPr lang="en-IE" sz="1000" b="1" u="none" strike="noStrike" dirty="0">
                          <a:effectLst/>
                          <a:latin typeface="Mediolanum Sans"/>
                        </a:rPr>
                        <a:t>WKN </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A3D8BD</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3091733152"/>
                  </a:ext>
                </a:extLst>
              </a:tr>
              <a:tr h="162292">
                <a:tc>
                  <a:txBody>
                    <a:bodyPr/>
                    <a:lstStyle/>
                    <a:p>
                      <a:pPr algn="l" fontAlgn="ctr"/>
                      <a:r>
                        <a:rPr lang="en-IE" sz="1000" b="1" u="none" strike="noStrike" dirty="0">
                          <a:effectLst/>
                          <a:latin typeface="Mediolanum Sans" panose="00000506000000000000" pitchFamily="50" charset="0"/>
                        </a:rPr>
                        <a:t>Ausgabeaufschlag</a:t>
                      </a:r>
                      <a:endParaRPr lang="en-IE" sz="1000" b="1" i="0" u="none" strike="noStrike" dirty="0">
                        <a:solidFill>
                          <a:srgbClr val="002060"/>
                        </a:solidFill>
                        <a:effectLst/>
                        <a:latin typeface="Mediolanum Sans" panose="00000506000000000000" pitchFamily="50" charset="0"/>
                      </a:endParaRPr>
                    </a:p>
                  </a:txBody>
                  <a:tcPr marL="6325" marR="6325" marT="6325" marB="0" anchor="ctr"/>
                </a:tc>
                <a:tc>
                  <a:txBody>
                    <a:bodyPr/>
                    <a:lstStyle/>
                    <a:p>
                      <a:pPr algn="l" fontAlgn="ctr"/>
                      <a:r>
                        <a:rPr lang="en-IE" sz="1000" u="none" strike="noStrike" dirty="0">
                          <a:effectLst/>
                          <a:latin typeface="Mediolanum Sans"/>
                        </a:rPr>
                        <a:t>Max 3% </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3513981012"/>
                  </a:ext>
                </a:extLst>
              </a:tr>
              <a:tr h="162292">
                <a:tc>
                  <a:txBody>
                    <a:bodyPr/>
                    <a:lstStyle/>
                    <a:p>
                      <a:pPr algn="l" fontAlgn="ctr"/>
                      <a:r>
                        <a:rPr lang="en-IE" sz="1000" b="1" u="none" strike="noStrike" dirty="0">
                          <a:effectLst/>
                          <a:latin typeface="Mediolanum Sans"/>
                        </a:rPr>
                        <a:t>Managementgebühr </a:t>
                      </a:r>
                      <a:endParaRPr lang="en-IE" sz="1000" b="1" i="0" u="none" strike="noStrike" dirty="0">
                        <a:solidFill>
                          <a:srgbClr val="002060"/>
                        </a:solidFill>
                        <a:effectLst/>
                        <a:latin typeface="Mediolanum Sans"/>
                      </a:endParaRPr>
                    </a:p>
                  </a:txBody>
                  <a:tcPr marL="6325" marR="6325" marT="6325" marB="0" anchor="ctr"/>
                </a:tc>
                <a:tc>
                  <a:txBody>
                    <a:bodyPr/>
                    <a:lstStyle/>
                    <a:p>
                      <a:pPr algn="l" fontAlgn="ctr"/>
                      <a:r>
                        <a:rPr lang="en-IE" sz="1000" u="none" strike="noStrike" dirty="0">
                          <a:effectLst/>
                          <a:latin typeface="Mediolanum Sans"/>
                        </a:rPr>
                        <a:t>2,1% p.a.</a:t>
                      </a:r>
                      <a:endParaRPr lang="en-I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1348636946"/>
                  </a:ext>
                </a:extLst>
              </a:tr>
              <a:tr h="479820">
                <a:tc>
                  <a:txBody>
                    <a:bodyPr/>
                    <a:lstStyle/>
                    <a:p>
                      <a:pPr algn="l" fontAlgn="ctr"/>
                      <a:r>
                        <a:rPr lang="en-IE" sz="1000" b="1" u="none" strike="noStrike" dirty="0">
                          <a:effectLst/>
                          <a:latin typeface="Mediolanum Sans" panose="00000506000000000000" pitchFamily="50" charset="0"/>
                        </a:rPr>
                        <a:t>Erfolgshonorar</a:t>
                      </a:r>
                      <a:endParaRPr lang="en-IE" sz="1000" b="1" i="0" u="none" strike="noStrike" dirty="0">
                        <a:solidFill>
                          <a:srgbClr val="002060"/>
                        </a:solidFill>
                        <a:effectLst/>
                        <a:latin typeface="Mediolanum Sans" panose="00000506000000000000" pitchFamily="50" charset="0"/>
                      </a:endParaRPr>
                    </a:p>
                  </a:txBody>
                  <a:tcPr marL="6325" marR="6325" marT="6325" marB="0" anchor="ctr"/>
                </a:tc>
                <a:tc>
                  <a:txBody>
                    <a:bodyPr/>
                    <a:lstStyle/>
                    <a:p>
                      <a:pPr algn="l" fontAlgn="ctr"/>
                      <a:r>
                        <a:rPr lang="de-DE" sz="1000" u="none" strike="noStrike" dirty="0">
                          <a:effectLst/>
                          <a:latin typeface="Mediolanum Sans"/>
                        </a:rPr>
                        <a:t>Wertentwicklungsgebühr: Die maximale Gebühr beläuft sich auf 1% jährlich und wird durch eine 20%-ige Erhöhung des Nettoinventarwerts über die High-Water-Mark hinaus zuzüglich eines Hurdle-Satzes berechnet. Weitere Details sind dem Verkaufsprospekt zu entnehmen</a:t>
                      </a:r>
                      <a:endParaRPr lang="de-DE" sz="1000" b="1" i="0" u="none" strike="noStrike" dirty="0">
                        <a:solidFill>
                          <a:srgbClr val="002060"/>
                        </a:solidFill>
                        <a:effectLst/>
                        <a:latin typeface="Mediolanum Sans"/>
                      </a:endParaRPr>
                    </a:p>
                  </a:txBody>
                  <a:tcPr marL="6325" marR="6325" marT="6325" marB="0" anchor="ctr"/>
                </a:tc>
                <a:extLst>
                  <a:ext uri="{0D108BD9-81ED-4DB2-BD59-A6C34878D82A}">
                    <a16:rowId xmlns:a16="http://schemas.microsoft.com/office/drawing/2014/main" val="1099039180"/>
                  </a:ext>
                </a:extLst>
              </a:tr>
            </a:tbl>
          </a:graphicData>
        </a:graphic>
      </p:graphicFrame>
    </p:spTree>
    <p:extLst>
      <p:ext uri="{BB962C8B-B14F-4D97-AF65-F5344CB8AC3E}">
        <p14:creationId xmlns:p14="http://schemas.microsoft.com/office/powerpoint/2010/main" val="386830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E03F-6646-756D-26E6-3BCE6FC97F1A}"/>
              </a:ext>
            </a:extLst>
          </p:cNvPr>
          <p:cNvSpPr>
            <a:spLocks noGrp="1"/>
          </p:cNvSpPr>
          <p:nvPr>
            <p:ph type="ctrTitle"/>
          </p:nvPr>
        </p:nvSpPr>
        <p:spPr/>
        <p:txBody>
          <a:bodyPr/>
          <a:lstStyle/>
          <a:p>
            <a:r>
              <a:rPr lang="en-US" dirty="0">
                <a:latin typeface="Mediolanum Sans" panose="00000506000000000000" pitchFamily="50" charset="0"/>
              </a:rPr>
              <a:t>Einführung in MIFL</a:t>
            </a:r>
          </a:p>
        </p:txBody>
      </p:sp>
      <p:sp>
        <p:nvSpPr>
          <p:cNvPr id="3" name="Slide Number Placeholder 2">
            <a:extLst>
              <a:ext uri="{FF2B5EF4-FFF2-40B4-BE49-F238E27FC236}">
                <a16:creationId xmlns:a16="http://schemas.microsoft.com/office/drawing/2014/main" id="{2A5CBD0C-E6F5-7B48-79C8-F22AAD5F10CF}"/>
              </a:ext>
            </a:extLst>
          </p:cNvPr>
          <p:cNvSpPr>
            <a:spLocks noGrp="1"/>
          </p:cNvSpPr>
          <p:nvPr>
            <p:ph type="sldNum" sz="quarter" idx="12"/>
          </p:nvPr>
        </p:nvSpPr>
        <p:spPr/>
        <p:txBody>
          <a:bodyPr/>
          <a:lstStyle/>
          <a:p>
            <a:fld id="{34792895-D8E1-4817-8F28-70423B694AB5}" type="slidenum">
              <a:rPr lang="en-IE" smtClean="0"/>
              <a:pPr/>
              <a:t>3</a:t>
            </a:fld>
            <a:endParaRPr lang="en-IE" dirty="0"/>
          </a:p>
        </p:txBody>
      </p:sp>
    </p:spTree>
    <p:extLst>
      <p:ext uri="{BB962C8B-B14F-4D97-AF65-F5344CB8AC3E}">
        <p14:creationId xmlns:p14="http://schemas.microsoft.com/office/powerpoint/2010/main" val="2703686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1AD-01A7-448A-83A3-B8077ED12352}"/>
              </a:ext>
            </a:extLst>
          </p:cNvPr>
          <p:cNvSpPr>
            <a:spLocks noGrp="1"/>
          </p:cNvSpPr>
          <p:nvPr>
            <p:ph type="ctrTitle"/>
          </p:nvPr>
        </p:nvSpPr>
        <p:spPr>
          <a:xfrm>
            <a:off x="2437200" y="1717200"/>
            <a:ext cx="6602891" cy="1103923"/>
          </a:xfrm>
        </p:spPr>
        <p:txBody>
          <a:bodyPr>
            <a:noAutofit/>
          </a:bodyPr>
          <a:lstStyle/>
          <a:p>
            <a:r>
              <a:rPr lang="en-IE" dirty="0">
                <a:latin typeface="Mediolanum Sans" panose="00000506000000000000" pitchFamily="50" charset="0"/>
              </a:rPr>
              <a:t>MBB Future Sustainable Nutrition – </a:t>
            </a:r>
            <a:r>
              <a:rPr lang="de-DE" dirty="0">
                <a:latin typeface="Mediolanum Sans" panose="00000506000000000000" pitchFamily="50" charset="0"/>
              </a:rPr>
              <a:t>Fondspositionierung</a:t>
            </a:r>
          </a:p>
        </p:txBody>
      </p:sp>
    </p:spTree>
    <p:extLst>
      <p:ext uri="{BB962C8B-B14F-4D97-AF65-F5344CB8AC3E}">
        <p14:creationId xmlns:p14="http://schemas.microsoft.com/office/powerpoint/2010/main" val="1607956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5B01-8AD6-4E6C-ACCD-2DAB7EEA7C9E}"/>
              </a:ext>
            </a:extLst>
          </p:cNvPr>
          <p:cNvSpPr>
            <a:spLocks noGrp="1"/>
          </p:cNvSpPr>
          <p:nvPr>
            <p:ph type="title"/>
          </p:nvPr>
        </p:nvSpPr>
        <p:spPr/>
        <p:txBody>
          <a:bodyPr/>
          <a:lstStyle/>
          <a:p>
            <a:r>
              <a:rPr lang="de-DE" dirty="0">
                <a:latin typeface="Mediolanum Sans" panose="00000506000000000000" pitchFamily="50" charset="0"/>
              </a:rPr>
              <a:t>Fondsdaten</a:t>
            </a:r>
          </a:p>
        </p:txBody>
      </p:sp>
      <p:grpSp>
        <p:nvGrpSpPr>
          <p:cNvPr id="12" name="Group 11">
            <a:extLst>
              <a:ext uri="{FF2B5EF4-FFF2-40B4-BE49-F238E27FC236}">
                <a16:creationId xmlns:a16="http://schemas.microsoft.com/office/drawing/2014/main" id="{0F93EEB3-CED7-481D-9EA7-5B40FC5358D6}"/>
              </a:ext>
            </a:extLst>
          </p:cNvPr>
          <p:cNvGrpSpPr/>
          <p:nvPr/>
        </p:nvGrpSpPr>
        <p:grpSpPr>
          <a:xfrm>
            <a:off x="243621" y="1125415"/>
            <a:ext cx="8671779" cy="3163089"/>
            <a:chOff x="481013" y="7579157"/>
            <a:chExt cx="11229970" cy="4145686"/>
          </a:xfrm>
        </p:grpSpPr>
        <p:pic>
          <p:nvPicPr>
            <p:cNvPr id="13" name="Picture 12">
              <a:extLst>
                <a:ext uri="{FF2B5EF4-FFF2-40B4-BE49-F238E27FC236}">
                  <a16:creationId xmlns:a16="http://schemas.microsoft.com/office/drawing/2014/main" id="{A0776DF0-E39A-4AE0-92DC-4437AA8B0A7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013" y="7579157"/>
              <a:ext cx="3579018" cy="1942122"/>
            </a:xfrm>
            <a:custGeom>
              <a:avLst/>
              <a:gdLst>
                <a:gd name="connsiteX0" fmla="*/ 211652 w 3579018"/>
                <a:gd name="connsiteY0" fmla="*/ 0 h 1942122"/>
                <a:gd name="connsiteX1" fmla="*/ 3367366 w 3579018"/>
                <a:gd name="connsiteY1" fmla="*/ 0 h 1942122"/>
                <a:gd name="connsiteX2" fmla="*/ 3579018 w 3579018"/>
                <a:gd name="connsiteY2" fmla="*/ 211652 h 1942122"/>
                <a:gd name="connsiteX3" fmla="*/ 3579018 w 3579018"/>
                <a:gd name="connsiteY3" fmla="*/ 1730470 h 1942122"/>
                <a:gd name="connsiteX4" fmla="*/ 3367366 w 3579018"/>
                <a:gd name="connsiteY4" fmla="*/ 1942122 h 1942122"/>
                <a:gd name="connsiteX5" fmla="*/ 211652 w 3579018"/>
                <a:gd name="connsiteY5" fmla="*/ 1942122 h 1942122"/>
                <a:gd name="connsiteX6" fmla="*/ 0 w 3579018"/>
                <a:gd name="connsiteY6" fmla="*/ 1730470 h 1942122"/>
                <a:gd name="connsiteX7" fmla="*/ 0 w 3579018"/>
                <a:gd name="connsiteY7" fmla="*/ 211652 h 1942122"/>
                <a:gd name="connsiteX8" fmla="*/ 211652 w 3579018"/>
                <a:gd name="connsiteY8" fmla="*/ 0 h 19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018" h="1942122">
                  <a:moveTo>
                    <a:pt x="211652" y="0"/>
                  </a:moveTo>
                  <a:lnTo>
                    <a:pt x="3367366" y="0"/>
                  </a:lnTo>
                  <a:cubicBezTo>
                    <a:pt x="3484258" y="0"/>
                    <a:pt x="3579018" y="94760"/>
                    <a:pt x="3579018" y="211652"/>
                  </a:cubicBezTo>
                  <a:lnTo>
                    <a:pt x="3579018" y="1730470"/>
                  </a:lnTo>
                  <a:cubicBezTo>
                    <a:pt x="3579018" y="1847362"/>
                    <a:pt x="3484258" y="1942122"/>
                    <a:pt x="3367366" y="1942122"/>
                  </a:cubicBezTo>
                  <a:lnTo>
                    <a:pt x="211652" y="1942122"/>
                  </a:lnTo>
                  <a:cubicBezTo>
                    <a:pt x="94760" y="1942122"/>
                    <a:pt x="0" y="1847362"/>
                    <a:pt x="0" y="1730470"/>
                  </a:cubicBezTo>
                  <a:lnTo>
                    <a:pt x="0" y="211652"/>
                  </a:lnTo>
                  <a:cubicBezTo>
                    <a:pt x="0" y="94760"/>
                    <a:pt x="94760" y="0"/>
                    <a:pt x="211652" y="0"/>
                  </a:cubicBezTo>
                  <a:close/>
                </a:path>
              </a:pathLst>
            </a:custGeom>
          </p:spPr>
        </p:pic>
        <p:pic>
          <p:nvPicPr>
            <p:cNvPr id="14" name="Picture 13">
              <a:extLst>
                <a:ext uri="{FF2B5EF4-FFF2-40B4-BE49-F238E27FC236}">
                  <a16:creationId xmlns:a16="http://schemas.microsoft.com/office/drawing/2014/main" id="{63D59C22-C977-45E6-A008-5D93054E8CD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306489" y="7579157"/>
              <a:ext cx="3579022" cy="1942122"/>
            </a:xfrm>
            <a:custGeom>
              <a:avLst/>
              <a:gdLst>
                <a:gd name="connsiteX0" fmla="*/ 211652 w 3579022"/>
                <a:gd name="connsiteY0" fmla="*/ 0 h 1942122"/>
                <a:gd name="connsiteX1" fmla="*/ 3367370 w 3579022"/>
                <a:gd name="connsiteY1" fmla="*/ 0 h 1942122"/>
                <a:gd name="connsiteX2" fmla="*/ 3579022 w 3579022"/>
                <a:gd name="connsiteY2" fmla="*/ 211652 h 1942122"/>
                <a:gd name="connsiteX3" fmla="*/ 3579022 w 3579022"/>
                <a:gd name="connsiteY3" fmla="*/ 1730470 h 1942122"/>
                <a:gd name="connsiteX4" fmla="*/ 3367370 w 3579022"/>
                <a:gd name="connsiteY4" fmla="*/ 1942122 h 1942122"/>
                <a:gd name="connsiteX5" fmla="*/ 211652 w 3579022"/>
                <a:gd name="connsiteY5" fmla="*/ 1942122 h 1942122"/>
                <a:gd name="connsiteX6" fmla="*/ 0 w 3579022"/>
                <a:gd name="connsiteY6" fmla="*/ 1730470 h 1942122"/>
                <a:gd name="connsiteX7" fmla="*/ 0 w 3579022"/>
                <a:gd name="connsiteY7" fmla="*/ 211652 h 1942122"/>
                <a:gd name="connsiteX8" fmla="*/ 211652 w 3579022"/>
                <a:gd name="connsiteY8" fmla="*/ 0 h 19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022" h="1942122">
                  <a:moveTo>
                    <a:pt x="211652" y="0"/>
                  </a:moveTo>
                  <a:lnTo>
                    <a:pt x="3367370" y="0"/>
                  </a:lnTo>
                  <a:cubicBezTo>
                    <a:pt x="3484262" y="0"/>
                    <a:pt x="3579022" y="94760"/>
                    <a:pt x="3579022" y="211652"/>
                  </a:cubicBezTo>
                  <a:lnTo>
                    <a:pt x="3579022" y="1730470"/>
                  </a:lnTo>
                  <a:cubicBezTo>
                    <a:pt x="3579022" y="1847362"/>
                    <a:pt x="3484262" y="1942122"/>
                    <a:pt x="3367370" y="1942122"/>
                  </a:cubicBezTo>
                  <a:lnTo>
                    <a:pt x="211652" y="1942122"/>
                  </a:lnTo>
                  <a:cubicBezTo>
                    <a:pt x="94760" y="1942122"/>
                    <a:pt x="0" y="1847362"/>
                    <a:pt x="0" y="1730470"/>
                  </a:cubicBezTo>
                  <a:lnTo>
                    <a:pt x="0" y="211652"/>
                  </a:lnTo>
                  <a:cubicBezTo>
                    <a:pt x="0" y="94760"/>
                    <a:pt x="94760" y="0"/>
                    <a:pt x="211652" y="0"/>
                  </a:cubicBezTo>
                  <a:close/>
                </a:path>
              </a:pathLst>
            </a:custGeom>
          </p:spPr>
        </p:pic>
        <p:pic>
          <p:nvPicPr>
            <p:cNvPr id="15" name="Picture 14">
              <a:extLst>
                <a:ext uri="{FF2B5EF4-FFF2-40B4-BE49-F238E27FC236}">
                  <a16:creationId xmlns:a16="http://schemas.microsoft.com/office/drawing/2014/main" id="{5C700125-4A44-4F56-BC28-797B60B06E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31961" y="7579157"/>
              <a:ext cx="3579022" cy="1942122"/>
            </a:xfrm>
            <a:custGeom>
              <a:avLst/>
              <a:gdLst>
                <a:gd name="connsiteX0" fmla="*/ 211652 w 3579022"/>
                <a:gd name="connsiteY0" fmla="*/ 0 h 1942122"/>
                <a:gd name="connsiteX1" fmla="*/ 3367370 w 3579022"/>
                <a:gd name="connsiteY1" fmla="*/ 0 h 1942122"/>
                <a:gd name="connsiteX2" fmla="*/ 3579022 w 3579022"/>
                <a:gd name="connsiteY2" fmla="*/ 211652 h 1942122"/>
                <a:gd name="connsiteX3" fmla="*/ 3579022 w 3579022"/>
                <a:gd name="connsiteY3" fmla="*/ 1730470 h 1942122"/>
                <a:gd name="connsiteX4" fmla="*/ 3367370 w 3579022"/>
                <a:gd name="connsiteY4" fmla="*/ 1942122 h 1942122"/>
                <a:gd name="connsiteX5" fmla="*/ 211652 w 3579022"/>
                <a:gd name="connsiteY5" fmla="*/ 1942122 h 1942122"/>
                <a:gd name="connsiteX6" fmla="*/ 0 w 3579022"/>
                <a:gd name="connsiteY6" fmla="*/ 1730470 h 1942122"/>
                <a:gd name="connsiteX7" fmla="*/ 0 w 3579022"/>
                <a:gd name="connsiteY7" fmla="*/ 211652 h 1942122"/>
                <a:gd name="connsiteX8" fmla="*/ 211652 w 3579022"/>
                <a:gd name="connsiteY8" fmla="*/ 0 h 19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022" h="1942122">
                  <a:moveTo>
                    <a:pt x="211652" y="0"/>
                  </a:moveTo>
                  <a:lnTo>
                    <a:pt x="3367370" y="0"/>
                  </a:lnTo>
                  <a:cubicBezTo>
                    <a:pt x="3484262" y="0"/>
                    <a:pt x="3579022" y="94760"/>
                    <a:pt x="3579022" y="211652"/>
                  </a:cubicBezTo>
                  <a:lnTo>
                    <a:pt x="3579022" y="1730470"/>
                  </a:lnTo>
                  <a:cubicBezTo>
                    <a:pt x="3579022" y="1847362"/>
                    <a:pt x="3484262" y="1942122"/>
                    <a:pt x="3367370" y="1942122"/>
                  </a:cubicBezTo>
                  <a:lnTo>
                    <a:pt x="211652" y="1942122"/>
                  </a:lnTo>
                  <a:cubicBezTo>
                    <a:pt x="94760" y="1942122"/>
                    <a:pt x="0" y="1847362"/>
                    <a:pt x="0" y="1730470"/>
                  </a:cubicBezTo>
                  <a:lnTo>
                    <a:pt x="0" y="211652"/>
                  </a:lnTo>
                  <a:cubicBezTo>
                    <a:pt x="0" y="94760"/>
                    <a:pt x="94760" y="0"/>
                    <a:pt x="211652" y="0"/>
                  </a:cubicBezTo>
                  <a:close/>
                </a:path>
              </a:pathLst>
            </a:custGeom>
          </p:spPr>
        </p:pic>
        <p:pic>
          <p:nvPicPr>
            <p:cNvPr id="16" name="Picture 15">
              <a:extLst>
                <a:ext uri="{FF2B5EF4-FFF2-40B4-BE49-F238E27FC236}">
                  <a16:creationId xmlns:a16="http://schemas.microsoft.com/office/drawing/2014/main" id="{FD6BD03B-8079-4060-B83F-48A0CDACCD1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81017" y="9782721"/>
              <a:ext cx="3579022" cy="1942122"/>
            </a:xfrm>
            <a:custGeom>
              <a:avLst/>
              <a:gdLst>
                <a:gd name="connsiteX0" fmla="*/ 211652 w 3579022"/>
                <a:gd name="connsiteY0" fmla="*/ 0 h 1942122"/>
                <a:gd name="connsiteX1" fmla="*/ 3367370 w 3579022"/>
                <a:gd name="connsiteY1" fmla="*/ 0 h 1942122"/>
                <a:gd name="connsiteX2" fmla="*/ 3579022 w 3579022"/>
                <a:gd name="connsiteY2" fmla="*/ 211652 h 1942122"/>
                <a:gd name="connsiteX3" fmla="*/ 3579022 w 3579022"/>
                <a:gd name="connsiteY3" fmla="*/ 1730470 h 1942122"/>
                <a:gd name="connsiteX4" fmla="*/ 3367370 w 3579022"/>
                <a:gd name="connsiteY4" fmla="*/ 1942122 h 1942122"/>
                <a:gd name="connsiteX5" fmla="*/ 211652 w 3579022"/>
                <a:gd name="connsiteY5" fmla="*/ 1942122 h 1942122"/>
                <a:gd name="connsiteX6" fmla="*/ 0 w 3579022"/>
                <a:gd name="connsiteY6" fmla="*/ 1730470 h 1942122"/>
                <a:gd name="connsiteX7" fmla="*/ 0 w 3579022"/>
                <a:gd name="connsiteY7" fmla="*/ 211652 h 1942122"/>
                <a:gd name="connsiteX8" fmla="*/ 211652 w 3579022"/>
                <a:gd name="connsiteY8" fmla="*/ 0 h 19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022" h="1942122">
                  <a:moveTo>
                    <a:pt x="211652" y="0"/>
                  </a:moveTo>
                  <a:lnTo>
                    <a:pt x="3367370" y="0"/>
                  </a:lnTo>
                  <a:cubicBezTo>
                    <a:pt x="3484262" y="0"/>
                    <a:pt x="3579022" y="94760"/>
                    <a:pt x="3579022" y="211652"/>
                  </a:cubicBezTo>
                  <a:lnTo>
                    <a:pt x="3579022" y="1730470"/>
                  </a:lnTo>
                  <a:cubicBezTo>
                    <a:pt x="3579022" y="1847362"/>
                    <a:pt x="3484262" y="1942122"/>
                    <a:pt x="3367370" y="1942122"/>
                  </a:cubicBezTo>
                  <a:lnTo>
                    <a:pt x="211652" y="1942122"/>
                  </a:lnTo>
                  <a:cubicBezTo>
                    <a:pt x="94760" y="1942122"/>
                    <a:pt x="0" y="1847362"/>
                    <a:pt x="0" y="1730470"/>
                  </a:cubicBezTo>
                  <a:lnTo>
                    <a:pt x="0" y="211652"/>
                  </a:lnTo>
                  <a:cubicBezTo>
                    <a:pt x="0" y="94760"/>
                    <a:pt x="94760" y="0"/>
                    <a:pt x="211652" y="0"/>
                  </a:cubicBezTo>
                  <a:close/>
                </a:path>
              </a:pathLst>
            </a:custGeom>
          </p:spPr>
        </p:pic>
        <p:pic>
          <p:nvPicPr>
            <p:cNvPr id="17" name="Picture 16">
              <a:extLst>
                <a:ext uri="{FF2B5EF4-FFF2-40B4-BE49-F238E27FC236}">
                  <a16:creationId xmlns:a16="http://schemas.microsoft.com/office/drawing/2014/main" id="{39ED289D-5CA0-4A69-9737-BC549225A59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306489" y="9782721"/>
              <a:ext cx="3579022" cy="1942122"/>
            </a:xfrm>
            <a:custGeom>
              <a:avLst/>
              <a:gdLst>
                <a:gd name="connsiteX0" fmla="*/ 211652 w 3579022"/>
                <a:gd name="connsiteY0" fmla="*/ 0 h 1942122"/>
                <a:gd name="connsiteX1" fmla="*/ 3367370 w 3579022"/>
                <a:gd name="connsiteY1" fmla="*/ 0 h 1942122"/>
                <a:gd name="connsiteX2" fmla="*/ 3579022 w 3579022"/>
                <a:gd name="connsiteY2" fmla="*/ 211652 h 1942122"/>
                <a:gd name="connsiteX3" fmla="*/ 3579022 w 3579022"/>
                <a:gd name="connsiteY3" fmla="*/ 1730470 h 1942122"/>
                <a:gd name="connsiteX4" fmla="*/ 3367370 w 3579022"/>
                <a:gd name="connsiteY4" fmla="*/ 1942122 h 1942122"/>
                <a:gd name="connsiteX5" fmla="*/ 211652 w 3579022"/>
                <a:gd name="connsiteY5" fmla="*/ 1942122 h 1942122"/>
                <a:gd name="connsiteX6" fmla="*/ 0 w 3579022"/>
                <a:gd name="connsiteY6" fmla="*/ 1730470 h 1942122"/>
                <a:gd name="connsiteX7" fmla="*/ 0 w 3579022"/>
                <a:gd name="connsiteY7" fmla="*/ 211652 h 1942122"/>
                <a:gd name="connsiteX8" fmla="*/ 211652 w 3579022"/>
                <a:gd name="connsiteY8" fmla="*/ 0 h 19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022" h="1942122">
                  <a:moveTo>
                    <a:pt x="211652" y="0"/>
                  </a:moveTo>
                  <a:lnTo>
                    <a:pt x="3367370" y="0"/>
                  </a:lnTo>
                  <a:cubicBezTo>
                    <a:pt x="3484262" y="0"/>
                    <a:pt x="3579022" y="94760"/>
                    <a:pt x="3579022" y="211652"/>
                  </a:cubicBezTo>
                  <a:lnTo>
                    <a:pt x="3579022" y="1730470"/>
                  </a:lnTo>
                  <a:cubicBezTo>
                    <a:pt x="3579022" y="1847362"/>
                    <a:pt x="3484262" y="1942122"/>
                    <a:pt x="3367370" y="1942122"/>
                  </a:cubicBezTo>
                  <a:lnTo>
                    <a:pt x="211652" y="1942122"/>
                  </a:lnTo>
                  <a:cubicBezTo>
                    <a:pt x="94760" y="1942122"/>
                    <a:pt x="0" y="1847362"/>
                    <a:pt x="0" y="1730470"/>
                  </a:cubicBezTo>
                  <a:lnTo>
                    <a:pt x="0" y="211652"/>
                  </a:lnTo>
                  <a:cubicBezTo>
                    <a:pt x="0" y="94760"/>
                    <a:pt x="94760" y="0"/>
                    <a:pt x="211652" y="0"/>
                  </a:cubicBezTo>
                  <a:close/>
                </a:path>
              </a:pathLst>
            </a:custGeom>
          </p:spPr>
        </p:pic>
        <p:pic>
          <p:nvPicPr>
            <p:cNvPr id="18" name="Picture 17">
              <a:extLst>
                <a:ext uri="{FF2B5EF4-FFF2-40B4-BE49-F238E27FC236}">
                  <a16:creationId xmlns:a16="http://schemas.microsoft.com/office/drawing/2014/main" id="{2DD14538-A243-4E4D-A944-F5E7B93CABC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131961" y="9782721"/>
              <a:ext cx="3579022" cy="1942122"/>
            </a:xfrm>
            <a:custGeom>
              <a:avLst/>
              <a:gdLst>
                <a:gd name="connsiteX0" fmla="*/ 211652 w 3579022"/>
                <a:gd name="connsiteY0" fmla="*/ 0 h 1942122"/>
                <a:gd name="connsiteX1" fmla="*/ 3367370 w 3579022"/>
                <a:gd name="connsiteY1" fmla="*/ 0 h 1942122"/>
                <a:gd name="connsiteX2" fmla="*/ 3579022 w 3579022"/>
                <a:gd name="connsiteY2" fmla="*/ 211652 h 1942122"/>
                <a:gd name="connsiteX3" fmla="*/ 3579022 w 3579022"/>
                <a:gd name="connsiteY3" fmla="*/ 1730470 h 1942122"/>
                <a:gd name="connsiteX4" fmla="*/ 3367370 w 3579022"/>
                <a:gd name="connsiteY4" fmla="*/ 1942122 h 1942122"/>
                <a:gd name="connsiteX5" fmla="*/ 211652 w 3579022"/>
                <a:gd name="connsiteY5" fmla="*/ 1942122 h 1942122"/>
                <a:gd name="connsiteX6" fmla="*/ 0 w 3579022"/>
                <a:gd name="connsiteY6" fmla="*/ 1730470 h 1942122"/>
                <a:gd name="connsiteX7" fmla="*/ 0 w 3579022"/>
                <a:gd name="connsiteY7" fmla="*/ 211652 h 1942122"/>
                <a:gd name="connsiteX8" fmla="*/ 211652 w 3579022"/>
                <a:gd name="connsiteY8" fmla="*/ 0 h 194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022" h="1942122">
                  <a:moveTo>
                    <a:pt x="211652" y="0"/>
                  </a:moveTo>
                  <a:lnTo>
                    <a:pt x="3367370" y="0"/>
                  </a:lnTo>
                  <a:cubicBezTo>
                    <a:pt x="3484262" y="0"/>
                    <a:pt x="3579022" y="94760"/>
                    <a:pt x="3579022" y="211652"/>
                  </a:cubicBezTo>
                  <a:lnTo>
                    <a:pt x="3579022" y="1730470"/>
                  </a:lnTo>
                  <a:cubicBezTo>
                    <a:pt x="3579022" y="1847362"/>
                    <a:pt x="3484262" y="1942122"/>
                    <a:pt x="3367370" y="1942122"/>
                  </a:cubicBezTo>
                  <a:lnTo>
                    <a:pt x="211652" y="1942122"/>
                  </a:lnTo>
                  <a:cubicBezTo>
                    <a:pt x="94760" y="1942122"/>
                    <a:pt x="0" y="1847362"/>
                    <a:pt x="0" y="1730470"/>
                  </a:cubicBezTo>
                  <a:lnTo>
                    <a:pt x="0" y="211652"/>
                  </a:lnTo>
                  <a:cubicBezTo>
                    <a:pt x="0" y="94760"/>
                    <a:pt x="94760" y="0"/>
                    <a:pt x="211652" y="0"/>
                  </a:cubicBezTo>
                  <a:close/>
                </a:path>
              </a:pathLst>
            </a:custGeom>
          </p:spPr>
        </p:pic>
      </p:grpSp>
      <p:grpSp>
        <p:nvGrpSpPr>
          <p:cNvPr id="19" name="Group 18">
            <a:extLst>
              <a:ext uri="{FF2B5EF4-FFF2-40B4-BE49-F238E27FC236}">
                <a16:creationId xmlns:a16="http://schemas.microsoft.com/office/drawing/2014/main" id="{49E86A78-94C0-4DEE-A572-9950406F5375}"/>
              </a:ext>
            </a:extLst>
          </p:cNvPr>
          <p:cNvGrpSpPr/>
          <p:nvPr/>
        </p:nvGrpSpPr>
        <p:grpSpPr>
          <a:xfrm>
            <a:off x="243621" y="1125415"/>
            <a:ext cx="8671779" cy="3163089"/>
            <a:chOff x="452884" y="1777724"/>
            <a:chExt cx="3045641" cy="1951893"/>
          </a:xfrm>
          <a:solidFill>
            <a:srgbClr val="192D6E">
              <a:alpha val="90000"/>
            </a:srgbClr>
          </a:solidFill>
        </p:grpSpPr>
        <p:sp>
          <p:nvSpPr>
            <p:cNvPr id="20" name="Rectangle: Rounded Corners 19">
              <a:extLst>
                <a:ext uri="{FF2B5EF4-FFF2-40B4-BE49-F238E27FC236}">
                  <a16:creationId xmlns:a16="http://schemas.microsoft.com/office/drawing/2014/main" id="{5651310B-08DD-449D-9243-6217CBDCAE45}"/>
                </a:ext>
              </a:extLst>
            </p:cNvPr>
            <p:cNvSpPr/>
            <p:nvPr/>
          </p:nvSpPr>
          <p:spPr>
            <a:xfrm>
              <a:off x="452884" y="1777724"/>
              <a:ext cx="970653" cy="914400"/>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dirty="0">
                <a:solidFill>
                  <a:prstClr val="white"/>
                </a:solidFill>
                <a:latin typeface="Mediolanum Sans" panose="00000506000000000000" pitchFamily="50" charset="0"/>
              </a:endParaRPr>
            </a:p>
          </p:txBody>
        </p:sp>
        <p:sp>
          <p:nvSpPr>
            <p:cNvPr id="21" name="Rectangle: Rounded Corners 20">
              <a:extLst>
                <a:ext uri="{FF2B5EF4-FFF2-40B4-BE49-F238E27FC236}">
                  <a16:creationId xmlns:a16="http://schemas.microsoft.com/office/drawing/2014/main" id="{BFA4DD96-46E1-4A3D-9979-FAB0E5F39553}"/>
                </a:ext>
              </a:extLst>
            </p:cNvPr>
            <p:cNvSpPr/>
            <p:nvPr/>
          </p:nvSpPr>
          <p:spPr>
            <a:xfrm>
              <a:off x="1490378" y="1777724"/>
              <a:ext cx="970654" cy="914400"/>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chemeClr val="bg1"/>
                </a:solidFill>
                <a:effectLst/>
                <a:uLnTx/>
                <a:uFillTx/>
                <a:latin typeface="Mediolanum Sans" panose="00000506000000000000" pitchFamily="50" charset="0"/>
              </a:endParaRPr>
            </a:p>
          </p:txBody>
        </p:sp>
        <p:sp>
          <p:nvSpPr>
            <p:cNvPr id="22" name="Rectangle: Rounded Corners 21">
              <a:extLst>
                <a:ext uri="{FF2B5EF4-FFF2-40B4-BE49-F238E27FC236}">
                  <a16:creationId xmlns:a16="http://schemas.microsoft.com/office/drawing/2014/main" id="{5966033A-0006-45A5-B8FF-3D1DC4D6E764}"/>
                </a:ext>
              </a:extLst>
            </p:cNvPr>
            <p:cNvSpPr/>
            <p:nvPr/>
          </p:nvSpPr>
          <p:spPr>
            <a:xfrm>
              <a:off x="2527871" y="1777724"/>
              <a:ext cx="970654" cy="914400"/>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ediolanum Sans" panose="00000506000000000000" pitchFamily="50" charset="0"/>
              </a:endParaRPr>
            </a:p>
          </p:txBody>
        </p:sp>
        <p:sp>
          <p:nvSpPr>
            <p:cNvPr id="23" name="Rectangle: Rounded Corners 22">
              <a:extLst>
                <a:ext uri="{FF2B5EF4-FFF2-40B4-BE49-F238E27FC236}">
                  <a16:creationId xmlns:a16="http://schemas.microsoft.com/office/drawing/2014/main" id="{E99F1AB5-B11F-4FD4-9610-2577D75ABD08}"/>
                </a:ext>
              </a:extLst>
            </p:cNvPr>
            <p:cNvSpPr/>
            <p:nvPr/>
          </p:nvSpPr>
          <p:spPr>
            <a:xfrm>
              <a:off x="452885" y="2815217"/>
              <a:ext cx="970654" cy="914400"/>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dirty="0">
                <a:solidFill>
                  <a:prstClr val="white"/>
                </a:solidFill>
                <a:latin typeface="Mediolanum Sans" panose="00000506000000000000" pitchFamily="50" charset="0"/>
              </a:endParaRPr>
            </a:p>
          </p:txBody>
        </p:sp>
        <p:sp>
          <p:nvSpPr>
            <p:cNvPr id="24" name="Rectangle: Rounded Corners 23">
              <a:extLst>
                <a:ext uri="{FF2B5EF4-FFF2-40B4-BE49-F238E27FC236}">
                  <a16:creationId xmlns:a16="http://schemas.microsoft.com/office/drawing/2014/main" id="{DC2DD855-4588-414B-839F-48C6150A70D8}"/>
                </a:ext>
              </a:extLst>
            </p:cNvPr>
            <p:cNvSpPr/>
            <p:nvPr/>
          </p:nvSpPr>
          <p:spPr>
            <a:xfrm>
              <a:off x="1490378" y="2815217"/>
              <a:ext cx="970654" cy="914400"/>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diolanum Sans" panose="00000506000000000000" pitchFamily="50" charset="0"/>
              </a:endParaRPr>
            </a:p>
          </p:txBody>
        </p:sp>
        <p:sp>
          <p:nvSpPr>
            <p:cNvPr id="25" name="Rectangle: Rounded Corners 24">
              <a:extLst>
                <a:ext uri="{FF2B5EF4-FFF2-40B4-BE49-F238E27FC236}">
                  <a16:creationId xmlns:a16="http://schemas.microsoft.com/office/drawing/2014/main" id="{14F6DB41-E1A1-4445-9597-A2229A4197B7}"/>
                </a:ext>
              </a:extLst>
            </p:cNvPr>
            <p:cNvSpPr/>
            <p:nvPr/>
          </p:nvSpPr>
          <p:spPr>
            <a:xfrm>
              <a:off x="2527871" y="2815217"/>
              <a:ext cx="970654" cy="914400"/>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ediolanum Sans" panose="00000506000000000000" pitchFamily="50" charset="0"/>
              </a:endParaRPr>
            </a:p>
          </p:txBody>
        </p:sp>
      </p:grpSp>
      <p:grpSp>
        <p:nvGrpSpPr>
          <p:cNvPr id="26" name="Group 25">
            <a:extLst>
              <a:ext uri="{FF2B5EF4-FFF2-40B4-BE49-F238E27FC236}">
                <a16:creationId xmlns:a16="http://schemas.microsoft.com/office/drawing/2014/main" id="{491B5ABA-1143-4FC0-9C37-391E46A05A4D}"/>
              </a:ext>
            </a:extLst>
          </p:cNvPr>
          <p:cNvGrpSpPr/>
          <p:nvPr/>
        </p:nvGrpSpPr>
        <p:grpSpPr>
          <a:xfrm>
            <a:off x="2478559" y="1282024"/>
            <a:ext cx="279498" cy="278584"/>
            <a:chOff x="2673350" y="4327526"/>
            <a:chExt cx="361950" cy="365125"/>
          </a:xfrm>
          <a:solidFill>
            <a:srgbClr val="1E96D7"/>
          </a:solidFill>
        </p:grpSpPr>
        <p:sp>
          <p:nvSpPr>
            <p:cNvPr id="27" name="Freeform 97">
              <a:extLst>
                <a:ext uri="{FF2B5EF4-FFF2-40B4-BE49-F238E27FC236}">
                  <a16:creationId xmlns:a16="http://schemas.microsoft.com/office/drawing/2014/main" id="{5C6B4BD2-E33D-4732-9BD3-81175DDA9E72}"/>
                </a:ext>
              </a:extLst>
            </p:cNvPr>
            <p:cNvSpPr>
              <a:spLocks noEditPoints="1"/>
            </p:cNvSpPr>
            <p:nvPr/>
          </p:nvSpPr>
          <p:spPr bwMode="auto">
            <a:xfrm>
              <a:off x="2816225" y="4327526"/>
              <a:ext cx="219075" cy="214313"/>
            </a:xfrm>
            <a:custGeom>
              <a:avLst/>
              <a:gdLst>
                <a:gd name="T0" fmla="*/ 55 w 58"/>
                <a:gd name="T1" fmla="*/ 2 h 57"/>
                <a:gd name="T2" fmla="*/ 46 w 58"/>
                <a:gd name="T3" fmla="*/ 3 h 57"/>
                <a:gd name="T4" fmla="*/ 41 w 58"/>
                <a:gd name="T5" fmla="*/ 10 h 57"/>
                <a:gd name="T6" fmla="*/ 26 w 58"/>
                <a:gd name="T7" fmla="*/ 5 h 57"/>
                <a:gd name="T8" fmla="*/ 6 w 58"/>
                <a:gd name="T9" fmla="*/ 15 h 57"/>
                <a:gd name="T10" fmla="*/ 6 w 58"/>
                <a:gd name="T11" fmla="*/ 17 h 57"/>
                <a:gd name="T12" fmla="*/ 0 w 58"/>
                <a:gd name="T13" fmla="*/ 31 h 57"/>
                <a:gd name="T14" fmla="*/ 0 w 58"/>
                <a:gd name="T15" fmla="*/ 33 h 57"/>
                <a:gd name="T16" fmla="*/ 14 w 58"/>
                <a:gd name="T17" fmla="*/ 33 h 57"/>
                <a:gd name="T18" fmla="*/ 14 w 58"/>
                <a:gd name="T19" fmla="*/ 39 h 57"/>
                <a:gd name="T20" fmla="*/ 12 w 58"/>
                <a:gd name="T21" fmla="*/ 53 h 57"/>
                <a:gd name="T22" fmla="*/ 26 w 58"/>
                <a:gd name="T23" fmla="*/ 57 h 57"/>
                <a:gd name="T24" fmla="*/ 52 w 58"/>
                <a:gd name="T25" fmla="*/ 31 h 57"/>
                <a:gd name="T26" fmla="*/ 49 w 58"/>
                <a:gd name="T27" fmla="*/ 19 h 57"/>
                <a:gd name="T28" fmla="*/ 56 w 58"/>
                <a:gd name="T29" fmla="*/ 11 h 57"/>
                <a:gd name="T30" fmla="*/ 55 w 58"/>
                <a:gd name="T31" fmla="*/ 2 h 57"/>
                <a:gd name="T32" fmla="*/ 53 w 58"/>
                <a:gd name="T33" fmla="*/ 8 h 57"/>
                <a:gd name="T34" fmla="*/ 28 w 58"/>
                <a:gd name="T35" fmla="*/ 41 h 57"/>
                <a:gd name="T36" fmla="*/ 27 w 58"/>
                <a:gd name="T37" fmla="*/ 42 h 57"/>
                <a:gd name="T38" fmla="*/ 26 w 58"/>
                <a:gd name="T39" fmla="*/ 42 h 57"/>
                <a:gd name="T40" fmla="*/ 25 w 58"/>
                <a:gd name="T41" fmla="*/ 41 h 57"/>
                <a:gd name="T42" fmla="*/ 14 w 58"/>
                <a:gd name="T43" fmla="*/ 30 h 57"/>
                <a:gd name="T44" fmla="*/ 14 w 58"/>
                <a:gd name="T45" fmla="*/ 28 h 57"/>
                <a:gd name="T46" fmla="*/ 17 w 58"/>
                <a:gd name="T47" fmla="*/ 28 h 57"/>
                <a:gd name="T48" fmla="*/ 26 w 58"/>
                <a:gd name="T49" fmla="*/ 37 h 57"/>
                <a:gd name="T50" fmla="*/ 49 w 58"/>
                <a:gd name="T51" fmla="*/ 6 h 57"/>
                <a:gd name="T52" fmla="*/ 52 w 58"/>
                <a:gd name="T53" fmla="*/ 5 h 57"/>
                <a:gd name="T54" fmla="*/ 53 w 58"/>
                <a:gd name="T55"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57">
                  <a:moveTo>
                    <a:pt x="55" y="2"/>
                  </a:moveTo>
                  <a:cubicBezTo>
                    <a:pt x="52" y="0"/>
                    <a:pt x="48" y="1"/>
                    <a:pt x="46" y="3"/>
                  </a:cubicBezTo>
                  <a:cubicBezTo>
                    <a:pt x="41" y="10"/>
                    <a:pt x="41" y="10"/>
                    <a:pt x="41" y="10"/>
                  </a:cubicBezTo>
                  <a:cubicBezTo>
                    <a:pt x="37" y="7"/>
                    <a:pt x="32" y="5"/>
                    <a:pt x="26" y="5"/>
                  </a:cubicBezTo>
                  <a:cubicBezTo>
                    <a:pt x="18" y="5"/>
                    <a:pt x="11" y="9"/>
                    <a:pt x="6" y="15"/>
                  </a:cubicBezTo>
                  <a:cubicBezTo>
                    <a:pt x="6" y="15"/>
                    <a:pt x="6" y="16"/>
                    <a:pt x="6" y="17"/>
                  </a:cubicBezTo>
                  <a:cubicBezTo>
                    <a:pt x="6" y="23"/>
                    <a:pt x="4" y="28"/>
                    <a:pt x="0" y="31"/>
                  </a:cubicBezTo>
                  <a:cubicBezTo>
                    <a:pt x="0" y="32"/>
                    <a:pt x="0" y="32"/>
                    <a:pt x="0" y="33"/>
                  </a:cubicBezTo>
                  <a:cubicBezTo>
                    <a:pt x="14" y="33"/>
                    <a:pt x="14" y="33"/>
                    <a:pt x="14" y="33"/>
                  </a:cubicBezTo>
                  <a:cubicBezTo>
                    <a:pt x="14" y="39"/>
                    <a:pt x="14" y="39"/>
                    <a:pt x="14" y="39"/>
                  </a:cubicBezTo>
                  <a:cubicBezTo>
                    <a:pt x="14" y="44"/>
                    <a:pt x="13" y="49"/>
                    <a:pt x="12" y="53"/>
                  </a:cubicBezTo>
                  <a:cubicBezTo>
                    <a:pt x="16" y="56"/>
                    <a:pt x="21" y="57"/>
                    <a:pt x="26" y="57"/>
                  </a:cubicBezTo>
                  <a:cubicBezTo>
                    <a:pt x="40" y="57"/>
                    <a:pt x="52" y="45"/>
                    <a:pt x="52" y="31"/>
                  </a:cubicBezTo>
                  <a:cubicBezTo>
                    <a:pt x="52" y="27"/>
                    <a:pt x="51" y="23"/>
                    <a:pt x="49" y="19"/>
                  </a:cubicBezTo>
                  <a:cubicBezTo>
                    <a:pt x="56" y="11"/>
                    <a:pt x="56" y="11"/>
                    <a:pt x="56" y="11"/>
                  </a:cubicBezTo>
                  <a:cubicBezTo>
                    <a:pt x="58" y="8"/>
                    <a:pt x="57" y="4"/>
                    <a:pt x="55" y="2"/>
                  </a:cubicBezTo>
                  <a:close/>
                  <a:moveTo>
                    <a:pt x="53" y="8"/>
                  </a:moveTo>
                  <a:cubicBezTo>
                    <a:pt x="28" y="41"/>
                    <a:pt x="28" y="41"/>
                    <a:pt x="28" y="41"/>
                  </a:cubicBezTo>
                  <a:cubicBezTo>
                    <a:pt x="28" y="41"/>
                    <a:pt x="27" y="42"/>
                    <a:pt x="27" y="42"/>
                  </a:cubicBezTo>
                  <a:cubicBezTo>
                    <a:pt x="27" y="42"/>
                    <a:pt x="26" y="42"/>
                    <a:pt x="26" y="42"/>
                  </a:cubicBezTo>
                  <a:cubicBezTo>
                    <a:pt x="26" y="42"/>
                    <a:pt x="25" y="41"/>
                    <a:pt x="25" y="41"/>
                  </a:cubicBezTo>
                  <a:cubicBezTo>
                    <a:pt x="14" y="30"/>
                    <a:pt x="14" y="30"/>
                    <a:pt x="14" y="30"/>
                  </a:cubicBezTo>
                  <a:cubicBezTo>
                    <a:pt x="14" y="30"/>
                    <a:pt x="14" y="28"/>
                    <a:pt x="14" y="28"/>
                  </a:cubicBezTo>
                  <a:cubicBezTo>
                    <a:pt x="15" y="27"/>
                    <a:pt x="16" y="27"/>
                    <a:pt x="17" y="28"/>
                  </a:cubicBezTo>
                  <a:cubicBezTo>
                    <a:pt x="26" y="37"/>
                    <a:pt x="26" y="37"/>
                    <a:pt x="26" y="37"/>
                  </a:cubicBezTo>
                  <a:cubicBezTo>
                    <a:pt x="49" y="6"/>
                    <a:pt x="49" y="6"/>
                    <a:pt x="49" y="6"/>
                  </a:cubicBezTo>
                  <a:cubicBezTo>
                    <a:pt x="50" y="5"/>
                    <a:pt x="51" y="5"/>
                    <a:pt x="52" y="5"/>
                  </a:cubicBezTo>
                  <a:cubicBezTo>
                    <a:pt x="53" y="6"/>
                    <a:pt x="53" y="7"/>
                    <a:pt x="5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28" name="Oval 98">
              <a:extLst>
                <a:ext uri="{FF2B5EF4-FFF2-40B4-BE49-F238E27FC236}">
                  <a16:creationId xmlns:a16="http://schemas.microsoft.com/office/drawing/2014/main" id="{A0A1C71F-0B8B-42C2-AAD8-B08FDF390873}"/>
                </a:ext>
              </a:extLst>
            </p:cNvPr>
            <p:cNvSpPr>
              <a:spLocks noChangeArrowheads="1"/>
            </p:cNvSpPr>
            <p:nvPr/>
          </p:nvSpPr>
          <p:spPr bwMode="auto">
            <a:xfrm>
              <a:off x="2703513" y="4332288"/>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29" name="Freeform 99">
              <a:extLst>
                <a:ext uri="{FF2B5EF4-FFF2-40B4-BE49-F238E27FC236}">
                  <a16:creationId xmlns:a16="http://schemas.microsoft.com/office/drawing/2014/main" id="{F158E0B8-0634-4F98-88F1-82EE3D050D68}"/>
                </a:ext>
              </a:extLst>
            </p:cNvPr>
            <p:cNvSpPr>
              <a:spLocks/>
            </p:cNvSpPr>
            <p:nvPr/>
          </p:nvSpPr>
          <p:spPr bwMode="auto">
            <a:xfrm>
              <a:off x="2673350" y="4467226"/>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grpSp>
      <p:grpSp>
        <p:nvGrpSpPr>
          <p:cNvPr id="30" name="Group 29">
            <a:extLst>
              <a:ext uri="{FF2B5EF4-FFF2-40B4-BE49-F238E27FC236}">
                <a16:creationId xmlns:a16="http://schemas.microsoft.com/office/drawing/2014/main" id="{5EF23479-B764-4A26-BEB9-39CE436CBC42}"/>
              </a:ext>
            </a:extLst>
          </p:cNvPr>
          <p:cNvGrpSpPr/>
          <p:nvPr/>
        </p:nvGrpSpPr>
        <p:grpSpPr>
          <a:xfrm>
            <a:off x="8502813" y="1221731"/>
            <a:ext cx="272142" cy="274950"/>
            <a:chOff x="7726363" y="3609976"/>
            <a:chExt cx="352425" cy="360362"/>
          </a:xfrm>
          <a:solidFill>
            <a:srgbClr val="1E96D7"/>
          </a:solidFill>
        </p:grpSpPr>
        <p:sp>
          <p:nvSpPr>
            <p:cNvPr id="31" name="Oval 100">
              <a:extLst>
                <a:ext uri="{FF2B5EF4-FFF2-40B4-BE49-F238E27FC236}">
                  <a16:creationId xmlns:a16="http://schemas.microsoft.com/office/drawing/2014/main" id="{D383D415-2B04-40E1-ACDF-6B7E5E28ADF5}"/>
                </a:ext>
              </a:extLst>
            </p:cNvPr>
            <p:cNvSpPr>
              <a:spLocks noChangeArrowheads="1"/>
            </p:cNvSpPr>
            <p:nvPr/>
          </p:nvSpPr>
          <p:spPr bwMode="auto">
            <a:xfrm>
              <a:off x="7756525" y="3609976"/>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32" name="Freeform 101">
              <a:extLst>
                <a:ext uri="{FF2B5EF4-FFF2-40B4-BE49-F238E27FC236}">
                  <a16:creationId xmlns:a16="http://schemas.microsoft.com/office/drawing/2014/main" id="{5D278CC3-6E47-41FA-8D51-080B84898F52}"/>
                </a:ext>
              </a:extLst>
            </p:cNvPr>
            <p:cNvSpPr>
              <a:spLocks/>
            </p:cNvSpPr>
            <p:nvPr/>
          </p:nvSpPr>
          <p:spPr bwMode="auto">
            <a:xfrm>
              <a:off x="7726363" y="3744913"/>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33" name="Freeform 102">
              <a:extLst>
                <a:ext uri="{FF2B5EF4-FFF2-40B4-BE49-F238E27FC236}">
                  <a16:creationId xmlns:a16="http://schemas.microsoft.com/office/drawing/2014/main" id="{AD3C65D8-A6D2-4578-8B4A-E33A0872F7A3}"/>
                </a:ext>
              </a:extLst>
            </p:cNvPr>
            <p:cNvSpPr>
              <a:spLocks noEditPoints="1"/>
            </p:cNvSpPr>
            <p:nvPr/>
          </p:nvSpPr>
          <p:spPr bwMode="auto">
            <a:xfrm>
              <a:off x="7861300" y="3624263"/>
              <a:ext cx="217488" cy="225425"/>
            </a:xfrm>
            <a:custGeom>
              <a:avLst/>
              <a:gdLst>
                <a:gd name="T0" fmla="*/ 4 w 58"/>
                <a:gd name="T1" fmla="*/ 0 h 60"/>
                <a:gd name="T2" fmla="*/ 8 w 58"/>
                <a:gd name="T3" fmla="*/ 12 h 60"/>
                <a:gd name="T4" fmla="*/ 0 w 58"/>
                <a:gd name="T5" fmla="*/ 28 h 60"/>
                <a:gd name="T6" fmla="*/ 16 w 58"/>
                <a:gd name="T7" fmla="*/ 28 h 60"/>
                <a:gd name="T8" fmla="*/ 16 w 58"/>
                <a:gd name="T9" fmla="*/ 34 h 60"/>
                <a:gd name="T10" fmla="*/ 9 w 58"/>
                <a:gd name="T11" fmla="*/ 60 h 60"/>
                <a:gd name="T12" fmla="*/ 58 w 58"/>
                <a:gd name="T13" fmla="*/ 60 h 60"/>
                <a:gd name="T14" fmla="*/ 58 w 58"/>
                <a:gd name="T15" fmla="*/ 0 h 60"/>
                <a:gd name="T16" fmla="*/ 4 w 58"/>
                <a:gd name="T17" fmla="*/ 0 h 60"/>
                <a:gd name="T18" fmla="*/ 51 w 58"/>
                <a:gd name="T19" fmla="*/ 13 h 60"/>
                <a:gd name="T20" fmla="*/ 45 w 58"/>
                <a:gd name="T21" fmla="*/ 31 h 60"/>
                <a:gd name="T22" fmla="*/ 44 w 58"/>
                <a:gd name="T23" fmla="*/ 32 h 60"/>
                <a:gd name="T24" fmla="*/ 43 w 58"/>
                <a:gd name="T25" fmla="*/ 32 h 60"/>
                <a:gd name="T26" fmla="*/ 32 w 58"/>
                <a:gd name="T27" fmla="*/ 26 h 60"/>
                <a:gd name="T28" fmla="*/ 26 w 58"/>
                <a:gd name="T29" fmla="*/ 44 h 60"/>
                <a:gd name="T30" fmla="*/ 24 w 58"/>
                <a:gd name="T31" fmla="*/ 46 h 60"/>
                <a:gd name="T32" fmla="*/ 23 w 58"/>
                <a:gd name="T33" fmla="*/ 46 h 60"/>
                <a:gd name="T34" fmla="*/ 22 w 58"/>
                <a:gd name="T35" fmla="*/ 43 h 60"/>
                <a:gd name="T36" fmla="*/ 29 w 58"/>
                <a:gd name="T37" fmla="*/ 23 h 60"/>
                <a:gd name="T38" fmla="*/ 31 w 58"/>
                <a:gd name="T39" fmla="*/ 22 h 60"/>
                <a:gd name="T40" fmla="*/ 32 w 58"/>
                <a:gd name="T41" fmla="*/ 22 h 60"/>
                <a:gd name="T42" fmla="*/ 42 w 58"/>
                <a:gd name="T43" fmla="*/ 27 h 60"/>
                <a:gd name="T44" fmla="*/ 48 w 58"/>
                <a:gd name="T45" fmla="*/ 11 h 60"/>
                <a:gd name="T46" fmla="*/ 50 w 58"/>
                <a:gd name="T47" fmla="*/ 10 h 60"/>
                <a:gd name="T48" fmla="*/ 51 w 58"/>
                <a:gd name="T4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60">
                  <a:moveTo>
                    <a:pt x="4" y="0"/>
                  </a:moveTo>
                  <a:cubicBezTo>
                    <a:pt x="7" y="3"/>
                    <a:pt x="8" y="7"/>
                    <a:pt x="8" y="12"/>
                  </a:cubicBezTo>
                  <a:cubicBezTo>
                    <a:pt x="8" y="19"/>
                    <a:pt x="5" y="24"/>
                    <a:pt x="0" y="28"/>
                  </a:cubicBezTo>
                  <a:cubicBezTo>
                    <a:pt x="16" y="28"/>
                    <a:pt x="16" y="28"/>
                    <a:pt x="16" y="28"/>
                  </a:cubicBezTo>
                  <a:cubicBezTo>
                    <a:pt x="16" y="34"/>
                    <a:pt x="16" y="34"/>
                    <a:pt x="16" y="34"/>
                  </a:cubicBezTo>
                  <a:cubicBezTo>
                    <a:pt x="16" y="44"/>
                    <a:pt x="14" y="53"/>
                    <a:pt x="9" y="60"/>
                  </a:cubicBezTo>
                  <a:cubicBezTo>
                    <a:pt x="58" y="60"/>
                    <a:pt x="58" y="60"/>
                    <a:pt x="58" y="60"/>
                  </a:cubicBezTo>
                  <a:cubicBezTo>
                    <a:pt x="58" y="0"/>
                    <a:pt x="58" y="0"/>
                    <a:pt x="58" y="0"/>
                  </a:cubicBezTo>
                  <a:lnTo>
                    <a:pt x="4" y="0"/>
                  </a:lnTo>
                  <a:close/>
                  <a:moveTo>
                    <a:pt x="51" y="13"/>
                  </a:moveTo>
                  <a:cubicBezTo>
                    <a:pt x="45" y="31"/>
                    <a:pt x="45" y="31"/>
                    <a:pt x="45" y="31"/>
                  </a:cubicBezTo>
                  <a:cubicBezTo>
                    <a:pt x="45" y="31"/>
                    <a:pt x="45" y="32"/>
                    <a:pt x="44" y="32"/>
                  </a:cubicBezTo>
                  <a:cubicBezTo>
                    <a:pt x="44" y="32"/>
                    <a:pt x="43" y="32"/>
                    <a:pt x="43" y="32"/>
                  </a:cubicBezTo>
                  <a:cubicBezTo>
                    <a:pt x="32" y="26"/>
                    <a:pt x="32" y="26"/>
                    <a:pt x="32" y="26"/>
                  </a:cubicBezTo>
                  <a:cubicBezTo>
                    <a:pt x="26" y="44"/>
                    <a:pt x="26" y="44"/>
                    <a:pt x="26" y="44"/>
                  </a:cubicBezTo>
                  <a:cubicBezTo>
                    <a:pt x="25" y="45"/>
                    <a:pt x="25" y="46"/>
                    <a:pt x="24" y="46"/>
                  </a:cubicBezTo>
                  <a:cubicBezTo>
                    <a:pt x="24" y="46"/>
                    <a:pt x="23" y="46"/>
                    <a:pt x="23" y="46"/>
                  </a:cubicBezTo>
                  <a:cubicBezTo>
                    <a:pt x="22" y="45"/>
                    <a:pt x="21" y="44"/>
                    <a:pt x="22" y="43"/>
                  </a:cubicBezTo>
                  <a:cubicBezTo>
                    <a:pt x="29" y="23"/>
                    <a:pt x="29" y="23"/>
                    <a:pt x="29" y="23"/>
                  </a:cubicBezTo>
                  <a:cubicBezTo>
                    <a:pt x="30" y="22"/>
                    <a:pt x="30" y="22"/>
                    <a:pt x="31" y="22"/>
                  </a:cubicBezTo>
                  <a:cubicBezTo>
                    <a:pt x="31" y="22"/>
                    <a:pt x="32" y="22"/>
                    <a:pt x="32" y="22"/>
                  </a:cubicBezTo>
                  <a:cubicBezTo>
                    <a:pt x="42" y="27"/>
                    <a:pt x="42" y="27"/>
                    <a:pt x="42" y="27"/>
                  </a:cubicBezTo>
                  <a:cubicBezTo>
                    <a:pt x="48" y="11"/>
                    <a:pt x="48" y="11"/>
                    <a:pt x="48" y="11"/>
                  </a:cubicBezTo>
                  <a:cubicBezTo>
                    <a:pt x="48" y="10"/>
                    <a:pt x="49" y="10"/>
                    <a:pt x="50" y="10"/>
                  </a:cubicBezTo>
                  <a:cubicBezTo>
                    <a:pt x="51" y="10"/>
                    <a:pt x="52" y="12"/>
                    <a:pt x="5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grpSp>
      <p:grpSp>
        <p:nvGrpSpPr>
          <p:cNvPr id="34" name="Group 33">
            <a:extLst>
              <a:ext uri="{FF2B5EF4-FFF2-40B4-BE49-F238E27FC236}">
                <a16:creationId xmlns:a16="http://schemas.microsoft.com/office/drawing/2014/main" id="{C9A7EEE5-E67A-4899-9B57-479E1F1460A7}"/>
              </a:ext>
            </a:extLst>
          </p:cNvPr>
          <p:cNvGrpSpPr/>
          <p:nvPr/>
        </p:nvGrpSpPr>
        <p:grpSpPr>
          <a:xfrm>
            <a:off x="5522178" y="1265692"/>
            <a:ext cx="272142" cy="274950"/>
            <a:chOff x="2678113" y="5054601"/>
            <a:chExt cx="352425" cy="360362"/>
          </a:xfrm>
          <a:solidFill>
            <a:srgbClr val="1E96D7"/>
          </a:solidFill>
        </p:grpSpPr>
        <p:sp>
          <p:nvSpPr>
            <p:cNvPr id="35" name="Freeform 109">
              <a:extLst>
                <a:ext uri="{FF2B5EF4-FFF2-40B4-BE49-F238E27FC236}">
                  <a16:creationId xmlns:a16="http://schemas.microsoft.com/office/drawing/2014/main" id="{AC239DA2-ECCA-4379-A438-2D18D3DEA313}"/>
                </a:ext>
              </a:extLst>
            </p:cNvPr>
            <p:cNvSpPr>
              <a:spLocks/>
            </p:cNvSpPr>
            <p:nvPr/>
          </p:nvSpPr>
          <p:spPr bwMode="auto">
            <a:xfrm>
              <a:off x="2832100" y="5084763"/>
              <a:ext cx="168275" cy="165100"/>
            </a:xfrm>
            <a:custGeom>
              <a:avLst/>
              <a:gdLst>
                <a:gd name="T0" fmla="*/ 32 w 45"/>
                <a:gd name="T1" fmla="*/ 22 h 44"/>
                <a:gd name="T2" fmla="*/ 36 w 45"/>
                <a:gd name="T3" fmla="*/ 18 h 44"/>
                <a:gd name="T4" fmla="*/ 45 w 45"/>
                <a:gd name="T5" fmla="*/ 18 h 44"/>
                <a:gd name="T6" fmla="*/ 27 w 45"/>
                <a:gd name="T7" fmla="*/ 0 h 44"/>
                <a:gd name="T8" fmla="*/ 27 w 45"/>
                <a:gd name="T9" fmla="*/ 9 h 44"/>
                <a:gd name="T10" fmla="*/ 23 w 45"/>
                <a:gd name="T11" fmla="*/ 13 h 44"/>
                <a:gd name="T12" fmla="*/ 19 w 45"/>
                <a:gd name="T13" fmla="*/ 9 h 44"/>
                <a:gd name="T14" fmla="*/ 19 w 45"/>
                <a:gd name="T15" fmla="*/ 0 h 44"/>
                <a:gd name="T16" fmla="*/ 2 w 45"/>
                <a:gd name="T17" fmla="*/ 13 h 44"/>
                <a:gd name="T18" fmla="*/ 1 w 45"/>
                <a:gd name="T19" fmla="*/ 16 h 44"/>
                <a:gd name="T20" fmla="*/ 0 w 45"/>
                <a:gd name="T21" fmla="*/ 22 h 44"/>
                <a:gd name="T22" fmla="*/ 0 w 45"/>
                <a:gd name="T23" fmla="*/ 24 h 44"/>
                <a:gd name="T24" fmla="*/ 11 w 45"/>
                <a:gd name="T25" fmla="*/ 24 h 44"/>
                <a:gd name="T26" fmla="*/ 11 w 45"/>
                <a:gd name="T27" fmla="*/ 30 h 44"/>
                <a:gd name="T28" fmla="*/ 10 w 45"/>
                <a:gd name="T29" fmla="*/ 41 h 44"/>
                <a:gd name="T30" fmla="*/ 19 w 45"/>
                <a:gd name="T31" fmla="*/ 44 h 44"/>
                <a:gd name="T32" fmla="*/ 19 w 45"/>
                <a:gd name="T33" fmla="*/ 35 h 44"/>
                <a:gd name="T34" fmla="*/ 23 w 45"/>
                <a:gd name="T35" fmla="*/ 31 h 44"/>
                <a:gd name="T36" fmla="*/ 27 w 45"/>
                <a:gd name="T37" fmla="*/ 35 h 44"/>
                <a:gd name="T38" fmla="*/ 27 w 45"/>
                <a:gd name="T39" fmla="*/ 44 h 44"/>
                <a:gd name="T40" fmla="*/ 45 w 45"/>
                <a:gd name="T41" fmla="*/ 26 h 44"/>
                <a:gd name="T42" fmla="*/ 36 w 45"/>
                <a:gd name="T43" fmla="*/ 26 h 44"/>
                <a:gd name="T44" fmla="*/ 32 w 45"/>
                <a:gd name="T4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44">
                  <a:moveTo>
                    <a:pt x="32" y="22"/>
                  </a:moveTo>
                  <a:cubicBezTo>
                    <a:pt x="32" y="20"/>
                    <a:pt x="34" y="18"/>
                    <a:pt x="36" y="18"/>
                  </a:cubicBezTo>
                  <a:cubicBezTo>
                    <a:pt x="45" y="18"/>
                    <a:pt x="45" y="18"/>
                    <a:pt x="45" y="18"/>
                  </a:cubicBezTo>
                  <a:cubicBezTo>
                    <a:pt x="44" y="9"/>
                    <a:pt x="36" y="1"/>
                    <a:pt x="27" y="0"/>
                  </a:cubicBezTo>
                  <a:cubicBezTo>
                    <a:pt x="27" y="9"/>
                    <a:pt x="27" y="9"/>
                    <a:pt x="27" y="9"/>
                  </a:cubicBezTo>
                  <a:cubicBezTo>
                    <a:pt x="27" y="11"/>
                    <a:pt x="25" y="13"/>
                    <a:pt x="23" y="13"/>
                  </a:cubicBezTo>
                  <a:cubicBezTo>
                    <a:pt x="21" y="13"/>
                    <a:pt x="19" y="11"/>
                    <a:pt x="19" y="9"/>
                  </a:cubicBezTo>
                  <a:cubicBezTo>
                    <a:pt x="19" y="0"/>
                    <a:pt x="19" y="0"/>
                    <a:pt x="19" y="0"/>
                  </a:cubicBezTo>
                  <a:cubicBezTo>
                    <a:pt x="12" y="1"/>
                    <a:pt x="6" y="6"/>
                    <a:pt x="2" y="13"/>
                  </a:cubicBezTo>
                  <a:cubicBezTo>
                    <a:pt x="2" y="14"/>
                    <a:pt x="2" y="15"/>
                    <a:pt x="1" y="16"/>
                  </a:cubicBezTo>
                  <a:cubicBezTo>
                    <a:pt x="1" y="18"/>
                    <a:pt x="0" y="20"/>
                    <a:pt x="0" y="22"/>
                  </a:cubicBezTo>
                  <a:cubicBezTo>
                    <a:pt x="0" y="23"/>
                    <a:pt x="0" y="23"/>
                    <a:pt x="0" y="24"/>
                  </a:cubicBezTo>
                  <a:cubicBezTo>
                    <a:pt x="11" y="24"/>
                    <a:pt x="11" y="24"/>
                    <a:pt x="11" y="24"/>
                  </a:cubicBezTo>
                  <a:cubicBezTo>
                    <a:pt x="11" y="30"/>
                    <a:pt x="11" y="30"/>
                    <a:pt x="11" y="30"/>
                  </a:cubicBezTo>
                  <a:cubicBezTo>
                    <a:pt x="11" y="34"/>
                    <a:pt x="11" y="37"/>
                    <a:pt x="10" y="41"/>
                  </a:cubicBezTo>
                  <a:cubicBezTo>
                    <a:pt x="13" y="42"/>
                    <a:pt x="16" y="44"/>
                    <a:pt x="19" y="44"/>
                  </a:cubicBezTo>
                  <a:cubicBezTo>
                    <a:pt x="19" y="35"/>
                    <a:pt x="19" y="35"/>
                    <a:pt x="19" y="35"/>
                  </a:cubicBezTo>
                  <a:cubicBezTo>
                    <a:pt x="19" y="33"/>
                    <a:pt x="21" y="31"/>
                    <a:pt x="23" y="31"/>
                  </a:cubicBezTo>
                  <a:cubicBezTo>
                    <a:pt x="25" y="31"/>
                    <a:pt x="27" y="33"/>
                    <a:pt x="27" y="35"/>
                  </a:cubicBezTo>
                  <a:cubicBezTo>
                    <a:pt x="27" y="44"/>
                    <a:pt x="27" y="44"/>
                    <a:pt x="27" y="44"/>
                  </a:cubicBezTo>
                  <a:cubicBezTo>
                    <a:pt x="36" y="43"/>
                    <a:pt x="44" y="35"/>
                    <a:pt x="45" y="26"/>
                  </a:cubicBezTo>
                  <a:cubicBezTo>
                    <a:pt x="36" y="26"/>
                    <a:pt x="36" y="26"/>
                    <a:pt x="36" y="26"/>
                  </a:cubicBezTo>
                  <a:cubicBezTo>
                    <a:pt x="34" y="26"/>
                    <a:pt x="32" y="24"/>
                    <a:pt x="3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36" name="Oval 110">
              <a:extLst>
                <a:ext uri="{FF2B5EF4-FFF2-40B4-BE49-F238E27FC236}">
                  <a16:creationId xmlns:a16="http://schemas.microsoft.com/office/drawing/2014/main" id="{5B50860D-591C-413C-AE99-D40D090EB692}"/>
                </a:ext>
              </a:extLst>
            </p:cNvPr>
            <p:cNvSpPr>
              <a:spLocks noChangeArrowheads="1"/>
            </p:cNvSpPr>
            <p:nvPr/>
          </p:nvSpPr>
          <p:spPr bwMode="auto">
            <a:xfrm>
              <a:off x="2708275" y="5054601"/>
              <a:ext cx="119063" cy="1190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37" name="Freeform 111">
              <a:extLst>
                <a:ext uri="{FF2B5EF4-FFF2-40B4-BE49-F238E27FC236}">
                  <a16:creationId xmlns:a16="http://schemas.microsoft.com/office/drawing/2014/main" id="{EB68A5EA-DADE-44B3-8735-F6BFA9744B84}"/>
                </a:ext>
              </a:extLst>
            </p:cNvPr>
            <p:cNvSpPr>
              <a:spLocks/>
            </p:cNvSpPr>
            <p:nvPr/>
          </p:nvSpPr>
          <p:spPr bwMode="auto">
            <a:xfrm>
              <a:off x="2678113" y="5189538"/>
              <a:ext cx="179388"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38" name="Freeform 112">
              <a:extLst>
                <a:ext uri="{FF2B5EF4-FFF2-40B4-BE49-F238E27FC236}">
                  <a16:creationId xmlns:a16="http://schemas.microsoft.com/office/drawing/2014/main" id="{615D22E7-F105-475C-9CB3-1AD16175CD26}"/>
                </a:ext>
              </a:extLst>
            </p:cNvPr>
            <p:cNvSpPr>
              <a:spLocks/>
            </p:cNvSpPr>
            <p:nvPr/>
          </p:nvSpPr>
          <p:spPr bwMode="auto">
            <a:xfrm>
              <a:off x="2911475" y="5054601"/>
              <a:ext cx="14288" cy="71438"/>
            </a:xfrm>
            <a:custGeom>
              <a:avLst/>
              <a:gdLst>
                <a:gd name="T0" fmla="*/ 2 w 4"/>
                <a:gd name="T1" fmla="*/ 19 h 19"/>
                <a:gd name="T2" fmla="*/ 0 w 4"/>
                <a:gd name="T3" fmla="*/ 17 h 19"/>
                <a:gd name="T4" fmla="*/ 0 w 4"/>
                <a:gd name="T5" fmla="*/ 2 h 19"/>
                <a:gd name="T6" fmla="*/ 2 w 4"/>
                <a:gd name="T7" fmla="*/ 0 h 19"/>
                <a:gd name="T8" fmla="*/ 4 w 4"/>
                <a:gd name="T9" fmla="*/ 2 h 19"/>
                <a:gd name="T10" fmla="*/ 4 w 4"/>
                <a:gd name="T11" fmla="*/ 17 h 19"/>
                <a:gd name="T12" fmla="*/ 2 w 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4" h="19">
                  <a:moveTo>
                    <a:pt x="2" y="19"/>
                  </a:moveTo>
                  <a:cubicBezTo>
                    <a:pt x="1" y="19"/>
                    <a:pt x="0" y="18"/>
                    <a:pt x="0" y="17"/>
                  </a:cubicBezTo>
                  <a:cubicBezTo>
                    <a:pt x="0" y="2"/>
                    <a:pt x="0" y="2"/>
                    <a:pt x="0" y="2"/>
                  </a:cubicBezTo>
                  <a:cubicBezTo>
                    <a:pt x="0" y="1"/>
                    <a:pt x="1" y="0"/>
                    <a:pt x="2" y="0"/>
                  </a:cubicBezTo>
                  <a:cubicBezTo>
                    <a:pt x="3" y="0"/>
                    <a:pt x="4" y="1"/>
                    <a:pt x="4" y="2"/>
                  </a:cubicBezTo>
                  <a:cubicBezTo>
                    <a:pt x="4" y="17"/>
                    <a:pt x="4" y="17"/>
                    <a:pt x="4" y="17"/>
                  </a:cubicBezTo>
                  <a:cubicBezTo>
                    <a:pt x="4" y="18"/>
                    <a:pt x="3" y="19"/>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39" name="Freeform 113">
              <a:extLst>
                <a:ext uri="{FF2B5EF4-FFF2-40B4-BE49-F238E27FC236}">
                  <a16:creationId xmlns:a16="http://schemas.microsoft.com/office/drawing/2014/main" id="{26FE9AC6-8EE1-4F1C-8A2D-FF22E7BD92A7}"/>
                </a:ext>
              </a:extLst>
            </p:cNvPr>
            <p:cNvSpPr>
              <a:spLocks/>
            </p:cNvSpPr>
            <p:nvPr/>
          </p:nvSpPr>
          <p:spPr bwMode="auto">
            <a:xfrm>
              <a:off x="2911475" y="5208588"/>
              <a:ext cx="14288" cy="71438"/>
            </a:xfrm>
            <a:custGeom>
              <a:avLst/>
              <a:gdLst>
                <a:gd name="T0" fmla="*/ 2 w 4"/>
                <a:gd name="T1" fmla="*/ 19 h 19"/>
                <a:gd name="T2" fmla="*/ 0 w 4"/>
                <a:gd name="T3" fmla="*/ 17 h 19"/>
                <a:gd name="T4" fmla="*/ 0 w 4"/>
                <a:gd name="T5" fmla="*/ 2 h 19"/>
                <a:gd name="T6" fmla="*/ 2 w 4"/>
                <a:gd name="T7" fmla="*/ 0 h 19"/>
                <a:gd name="T8" fmla="*/ 4 w 4"/>
                <a:gd name="T9" fmla="*/ 2 h 19"/>
                <a:gd name="T10" fmla="*/ 4 w 4"/>
                <a:gd name="T11" fmla="*/ 17 h 19"/>
                <a:gd name="T12" fmla="*/ 2 w 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4" h="19">
                  <a:moveTo>
                    <a:pt x="2" y="19"/>
                  </a:moveTo>
                  <a:cubicBezTo>
                    <a:pt x="1" y="19"/>
                    <a:pt x="0" y="18"/>
                    <a:pt x="0" y="17"/>
                  </a:cubicBezTo>
                  <a:cubicBezTo>
                    <a:pt x="0" y="2"/>
                    <a:pt x="0" y="2"/>
                    <a:pt x="0" y="2"/>
                  </a:cubicBezTo>
                  <a:cubicBezTo>
                    <a:pt x="0" y="1"/>
                    <a:pt x="1" y="0"/>
                    <a:pt x="2" y="0"/>
                  </a:cubicBezTo>
                  <a:cubicBezTo>
                    <a:pt x="3" y="0"/>
                    <a:pt x="4" y="1"/>
                    <a:pt x="4" y="2"/>
                  </a:cubicBezTo>
                  <a:cubicBezTo>
                    <a:pt x="4" y="17"/>
                    <a:pt x="4" y="17"/>
                    <a:pt x="4" y="17"/>
                  </a:cubicBezTo>
                  <a:cubicBezTo>
                    <a:pt x="4" y="18"/>
                    <a:pt x="3" y="19"/>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40" name="Freeform 114">
              <a:extLst>
                <a:ext uri="{FF2B5EF4-FFF2-40B4-BE49-F238E27FC236}">
                  <a16:creationId xmlns:a16="http://schemas.microsoft.com/office/drawing/2014/main" id="{33BFD49E-C32B-4246-B01E-57F15F296252}"/>
                </a:ext>
              </a:extLst>
            </p:cNvPr>
            <p:cNvSpPr>
              <a:spLocks/>
            </p:cNvSpPr>
            <p:nvPr/>
          </p:nvSpPr>
          <p:spPr bwMode="auto">
            <a:xfrm>
              <a:off x="2959100" y="5159376"/>
              <a:ext cx="71438" cy="14288"/>
            </a:xfrm>
            <a:custGeom>
              <a:avLst/>
              <a:gdLst>
                <a:gd name="T0" fmla="*/ 17 w 19"/>
                <a:gd name="T1" fmla="*/ 4 h 4"/>
                <a:gd name="T2" fmla="*/ 2 w 19"/>
                <a:gd name="T3" fmla="*/ 4 h 4"/>
                <a:gd name="T4" fmla="*/ 0 w 19"/>
                <a:gd name="T5" fmla="*/ 2 h 4"/>
                <a:gd name="T6" fmla="*/ 2 w 19"/>
                <a:gd name="T7" fmla="*/ 0 h 4"/>
                <a:gd name="T8" fmla="*/ 17 w 19"/>
                <a:gd name="T9" fmla="*/ 0 h 4"/>
                <a:gd name="T10" fmla="*/ 19 w 19"/>
                <a:gd name="T11" fmla="*/ 2 h 4"/>
                <a:gd name="T12" fmla="*/ 17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17" y="4"/>
                  </a:moveTo>
                  <a:cubicBezTo>
                    <a:pt x="2" y="4"/>
                    <a:pt x="2" y="4"/>
                    <a:pt x="2" y="4"/>
                  </a:cubicBezTo>
                  <a:cubicBezTo>
                    <a:pt x="1" y="4"/>
                    <a:pt x="0" y="3"/>
                    <a:pt x="0" y="2"/>
                  </a:cubicBezTo>
                  <a:cubicBezTo>
                    <a:pt x="0" y="1"/>
                    <a:pt x="1" y="0"/>
                    <a:pt x="2" y="0"/>
                  </a:cubicBezTo>
                  <a:cubicBezTo>
                    <a:pt x="17" y="0"/>
                    <a:pt x="17" y="0"/>
                    <a:pt x="17" y="0"/>
                  </a:cubicBezTo>
                  <a:cubicBezTo>
                    <a:pt x="18" y="0"/>
                    <a:pt x="19" y="1"/>
                    <a:pt x="19" y="2"/>
                  </a:cubicBezTo>
                  <a:cubicBezTo>
                    <a:pt x="19" y="3"/>
                    <a:pt x="18"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grpSp>
      <p:grpSp>
        <p:nvGrpSpPr>
          <p:cNvPr id="41" name="Group 40">
            <a:extLst>
              <a:ext uri="{FF2B5EF4-FFF2-40B4-BE49-F238E27FC236}">
                <a16:creationId xmlns:a16="http://schemas.microsoft.com/office/drawing/2014/main" id="{96A6D7E0-C57E-4116-9DD1-B2D8F526894D}"/>
              </a:ext>
            </a:extLst>
          </p:cNvPr>
          <p:cNvGrpSpPr/>
          <p:nvPr/>
        </p:nvGrpSpPr>
        <p:grpSpPr>
          <a:xfrm>
            <a:off x="2510371" y="2938523"/>
            <a:ext cx="243948" cy="264050"/>
            <a:chOff x="9175750" y="1458913"/>
            <a:chExt cx="315913" cy="346076"/>
          </a:xfrm>
          <a:solidFill>
            <a:srgbClr val="1E96D7"/>
          </a:solidFill>
        </p:grpSpPr>
        <p:sp>
          <p:nvSpPr>
            <p:cNvPr id="42" name="Freeform 115">
              <a:extLst>
                <a:ext uri="{FF2B5EF4-FFF2-40B4-BE49-F238E27FC236}">
                  <a16:creationId xmlns:a16="http://schemas.microsoft.com/office/drawing/2014/main" id="{7965B23F-625C-4F25-A6ED-BBAB1A96CA17}"/>
                </a:ext>
              </a:extLst>
            </p:cNvPr>
            <p:cNvSpPr>
              <a:spLocks/>
            </p:cNvSpPr>
            <p:nvPr/>
          </p:nvSpPr>
          <p:spPr bwMode="auto">
            <a:xfrm>
              <a:off x="9371013" y="1593851"/>
              <a:ext cx="120650" cy="211138"/>
            </a:xfrm>
            <a:custGeom>
              <a:avLst/>
              <a:gdLst>
                <a:gd name="T0" fmla="*/ 0 w 32"/>
                <a:gd name="T1" fmla="*/ 0 h 56"/>
                <a:gd name="T2" fmla="*/ 0 w 32"/>
                <a:gd name="T3" fmla="*/ 22 h 56"/>
                <a:gd name="T4" fmla="*/ 8 w 32"/>
                <a:gd name="T5" fmla="*/ 32 h 56"/>
                <a:gd name="T6" fmla="*/ 8 w 32"/>
                <a:gd name="T7" fmla="*/ 56 h 56"/>
                <a:gd name="T8" fmla="*/ 24 w 32"/>
                <a:gd name="T9" fmla="*/ 56 h 56"/>
                <a:gd name="T10" fmla="*/ 24 w 32"/>
                <a:gd name="T11" fmla="*/ 32 h 56"/>
                <a:gd name="T12" fmla="*/ 32 w 32"/>
                <a:gd name="T13" fmla="*/ 22 h 56"/>
                <a:gd name="T14" fmla="*/ 32 w 32"/>
                <a:gd name="T15" fmla="*/ 0 h 56"/>
                <a:gd name="T16" fmla="*/ 0 w 3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6">
                  <a:moveTo>
                    <a:pt x="0" y="0"/>
                  </a:moveTo>
                  <a:cubicBezTo>
                    <a:pt x="0" y="22"/>
                    <a:pt x="0" y="22"/>
                    <a:pt x="0" y="22"/>
                  </a:cubicBezTo>
                  <a:cubicBezTo>
                    <a:pt x="0" y="27"/>
                    <a:pt x="3" y="31"/>
                    <a:pt x="8" y="32"/>
                  </a:cubicBezTo>
                  <a:cubicBezTo>
                    <a:pt x="8" y="56"/>
                    <a:pt x="8" y="56"/>
                    <a:pt x="8" y="56"/>
                  </a:cubicBezTo>
                  <a:cubicBezTo>
                    <a:pt x="24" y="56"/>
                    <a:pt x="24" y="56"/>
                    <a:pt x="24" y="56"/>
                  </a:cubicBezTo>
                  <a:cubicBezTo>
                    <a:pt x="24" y="32"/>
                    <a:pt x="24" y="32"/>
                    <a:pt x="24" y="32"/>
                  </a:cubicBezTo>
                  <a:cubicBezTo>
                    <a:pt x="29" y="31"/>
                    <a:pt x="32" y="27"/>
                    <a:pt x="32" y="22"/>
                  </a:cubicBezTo>
                  <a:cubicBezTo>
                    <a:pt x="32" y="0"/>
                    <a:pt x="32" y="0"/>
                    <a:pt x="3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43" name="Oval 116">
              <a:extLst>
                <a:ext uri="{FF2B5EF4-FFF2-40B4-BE49-F238E27FC236}">
                  <a16:creationId xmlns:a16="http://schemas.microsoft.com/office/drawing/2014/main" id="{E3F857D5-7186-46C8-BE5D-7CF32121A27E}"/>
                </a:ext>
              </a:extLst>
            </p:cNvPr>
            <p:cNvSpPr>
              <a:spLocks noChangeArrowheads="1"/>
            </p:cNvSpPr>
            <p:nvPr/>
          </p:nvSpPr>
          <p:spPr bwMode="auto">
            <a:xfrm>
              <a:off x="9386888" y="1489076"/>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44" name="Freeform 117">
              <a:extLst>
                <a:ext uri="{FF2B5EF4-FFF2-40B4-BE49-F238E27FC236}">
                  <a16:creationId xmlns:a16="http://schemas.microsoft.com/office/drawing/2014/main" id="{8A5A7E2B-7702-4671-9BA7-D1D75751EEBD}"/>
                </a:ext>
              </a:extLst>
            </p:cNvPr>
            <p:cNvSpPr>
              <a:spLocks/>
            </p:cNvSpPr>
            <p:nvPr/>
          </p:nvSpPr>
          <p:spPr bwMode="auto">
            <a:xfrm>
              <a:off x="9175750" y="1458913"/>
              <a:ext cx="165100" cy="346075"/>
            </a:xfrm>
            <a:custGeom>
              <a:avLst/>
              <a:gdLst>
                <a:gd name="T0" fmla="*/ 33 w 44"/>
                <a:gd name="T1" fmla="*/ 22 h 92"/>
                <a:gd name="T2" fmla="*/ 43 w 44"/>
                <a:gd name="T3" fmla="*/ 11 h 92"/>
                <a:gd name="T4" fmla="*/ 44 w 44"/>
                <a:gd name="T5" fmla="*/ 9 h 92"/>
                <a:gd name="T6" fmla="*/ 42 w 44"/>
                <a:gd name="T7" fmla="*/ 8 h 92"/>
                <a:gd name="T8" fmla="*/ 4 w 44"/>
                <a:gd name="T9" fmla="*/ 8 h 92"/>
                <a:gd name="T10" fmla="*/ 4 w 44"/>
                <a:gd name="T11" fmla="*/ 2 h 92"/>
                <a:gd name="T12" fmla="*/ 2 w 44"/>
                <a:gd name="T13" fmla="*/ 0 h 92"/>
                <a:gd name="T14" fmla="*/ 0 w 44"/>
                <a:gd name="T15" fmla="*/ 2 h 92"/>
                <a:gd name="T16" fmla="*/ 0 w 44"/>
                <a:gd name="T17" fmla="*/ 10 h 92"/>
                <a:gd name="T18" fmla="*/ 0 w 44"/>
                <a:gd name="T19" fmla="*/ 34 h 92"/>
                <a:gd name="T20" fmla="*/ 0 w 44"/>
                <a:gd name="T21" fmla="*/ 90 h 92"/>
                <a:gd name="T22" fmla="*/ 2 w 44"/>
                <a:gd name="T23" fmla="*/ 92 h 92"/>
                <a:gd name="T24" fmla="*/ 4 w 44"/>
                <a:gd name="T25" fmla="*/ 90 h 92"/>
                <a:gd name="T26" fmla="*/ 4 w 44"/>
                <a:gd name="T27" fmla="*/ 36 h 92"/>
                <a:gd name="T28" fmla="*/ 42 w 44"/>
                <a:gd name="T29" fmla="*/ 36 h 92"/>
                <a:gd name="T30" fmla="*/ 42 w 44"/>
                <a:gd name="T31" fmla="*/ 36 h 92"/>
                <a:gd name="T32" fmla="*/ 44 w 44"/>
                <a:gd name="T33" fmla="*/ 34 h 92"/>
                <a:gd name="T34" fmla="*/ 43 w 44"/>
                <a:gd name="T35" fmla="*/ 32 h 92"/>
                <a:gd name="T36" fmla="*/ 33 w 44"/>
                <a:gd name="T37"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2">
                  <a:moveTo>
                    <a:pt x="33" y="22"/>
                  </a:moveTo>
                  <a:cubicBezTo>
                    <a:pt x="43" y="11"/>
                    <a:pt x="43" y="11"/>
                    <a:pt x="43" y="11"/>
                  </a:cubicBezTo>
                  <a:cubicBezTo>
                    <a:pt x="44" y="11"/>
                    <a:pt x="44" y="10"/>
                    <a:pt x="44" y="9"/>
                  </a:cubicBezTo>
                  <a:cubicBezTo>
                    <a:pt x="44" y="8"/>
                    <a:pt x="43" y="8"/>
                    <a:pt x="42" y="8"/>
                  </a:cubicBezTo>
                  <a:cubicBezTo>
                    <a:pt x="4" y="8"/>
                    <a:pt x="4" y="8"/>
                    <a:pt x="4" y="8"/>
                  </a:cubicBezTo>
                  <a:cubicBezTo>
                    <a:pt x="4" y="2"/>
                    <a:pt x="4" y="2"/>
                    <a:pt x="4" y="2"/>
                  </a:cubicBezTo>
                  <a:cubicBezTo>
                    <a:pt x="4" y="1"/>
                    <a:pt x="3" y="0"/>
                    <a:pt x="2" y="0"/>
                  </a:cubicBezTo>
                  <a:cubicBezTo>
                    <a:pt x="1" y="0"/>
                    <a:pt x="0" y="1"/>
                    <a:pt x="0" y="2"/>
                  </a:cubicBezTo>
                  <a:cubicBezTo>
                    <a:pt x="0" y="10"/>
                    <a:pt x="0" y="10"/>
                    <a:pt x="0" y="10"/>
                  </a:cubicBezTo>
                  <a:cubicBezTo>
                    <a:pt x="0" y="34"/>
                    <a:pt x="0" y="34"/>
                    <a:pt x="0" y="34"/>
                  </a:cubicBezTo>
                  <a:cubicBezTo>
                    <a:pt x="0" y="90"/>
                    <a:pt x="0" y="90"/>
                    <a:pt x="0" y="90"/>
                  </a:cubicBezTo>
                  <a:cubicBezTo>
                    <a:pt x="0" y="91"/>
                    <a:pt x="1" y="92"/>
                    <a:pt x="2" y="92"/>
                  </a:cubicBezTo>
                  <a:cubicBezTo>
                    <a:pt x="3" y="92"/>
                    <a:pt x="4" y="91"/>
                    <a:pt x="4" y="90"/>
                  </a:cubicBezTo>
                  <a:cubicBezTo>
                    <a:pt x="4" y="36"/>
                    <a:pt x="4" y="36"/>
                    <a:pt x="4" y="36"/>
                  </a:cubicBezTo>
                  <a:cubicBezTo>
                    <a:pt x="42" y="36"/>
                    <a:pt x="42" y="36"/>
                    <a:pt x="42" y="36"/>
                  </a:cubicBezTo>
                  <a:cubicBezTo>
                    <a:pt x="42" y="36"/>
                    <a:pt x="42" y="36"/>
                    <a:pt x="42" y="36"/>
                  </a:cubicBezTo>
                  <a:cubicBezTo>
                    <a:pt x="43" y="36"/>
                    <a:pt x="44" y="35"/>
                    <a:pt x="44" y="34"/>
                  </a:cubicBezTo>
                  <a:cubicBezTo>
                    <a:pt x="44" y="33"/>
                    <a:pt x="44" y="33"/>
                    <a:pt x="43" y="32"/>
                  </a:cubicBezTo>
                  <a:lnTo>
                    <a:pt x="3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grpSp>
      <p:grpSp>
        <p:nvGrpSpPr>
          <p:cNvPr id="45" name="Group 44">
            <a:extLst>
              <a:ext uri="{FF2B5EF4-FFF2-40B4-BE49-F238E27FC236}">
                <a16:creationId xmlns:a16="http://schemas.microsoft.com/office/drawing/2014/main" id="{F388F8E1-FABB-4BB9-91D5-AC9ECC08E241}"/>
              </a:ext>
            </a:extLst>
          </p:cNvPr>
          <p:cNvGrpSpPr/>
          <p:nvPr/>
        </p:nvGrpSpPr>
        <p:grpSpPr>
          <a:xfrm>
            <a:off x="5525354" y="2890805"/>
            <a:ext cx="267239" cy="274951"/>
            <a:chOff x="2678113" y="2887663"/>
            <a:chExt cx="346075" cy="360363"/>
          </a:xfrm>
          <a:solidFill>
            <a:srgbClr val="1E96D7"/>
          </a:solidFill>
        </p:grpSpPr>
        <p:sp>
          <p:nvSpPr>
            <p:cNvPr id="46" name="Freeform 195">
              <a:extLst>
                <a:ext uri="{FF2B5EF4-FFF2-40B4-BE49-F238E27FC236}">
                  <a16:creationId xmlns:a16="http://schemas.microsoft.com/office/drawing/2014/main" id="{DBB0555E-0B23-451D-AABF-7EF4A2A3E34C}"/>
                </a:ext>
              </a:extLst>
            </p:cNvPr>
            <p:cNvSpPr>
              <a:spLocks/>
            </p:cNvSpPr>
            <p:nvPr/>
          </p:nvSpPr>
          <p:spPr bwMode="auto">
            <a:xfrm>
              <a:off x="2678113" y="3121026"/>
              <a:ext cx="107950" cy="127000"/>
            </a:xfrm>
            <a:custGeom>
              <a:avLst/>
              <a:gdLst>
                <a:gd name="T0" fmla="*/ 26 w 29"/>
                <a:gd name="T1" fmla="*/ 32 h 34"/>
                <a:gd name="T2" fmla="*/ 29 w 29"/>
                <a:gd name="T3" fmla="*/ 22 h 34"/>
                <a:gd name="T4" fmla="*/ 22 w 29"/>
                <a:gd name="T5" fmla="*/ 17 h 34"/>
                <a:gd name="T6" fmla="*/ 26 w 29"/>
                <a:gd name="T7" fmla="*/ 10 h 34"/>
                <a:gd name="T8" fmla="*/ 16 w 29"/>
                <a:gd name="T9" fmla="*/ 0 h 34"/>
                <a:gd name="T10" fmla="*/ 6 w 29"/>
                <a:gd name="T11" fmla="*/ 10 h 34"/>
                <a:gd name="T12" fmla="*/ 9 w 29"/>
                <a:gd name="T13" fmla="*/ 17 h 34"/>
                <a:gd name="T14" fmla="*/ 0 w 29"/>
                <a:gd name="T15" fmla="*/ 32 h 34"/>
                <a:gd name="T16" fmla="*/ 2 w 29"/>
                <a:gd name="T17" fmla="*/ 34 h 34"/>
                <a:gd name="T18" fmla="*/ 26 w 29"/>
                <a:gd name="T19" fmla="*/ 34 h 34"/>
                <a:gd name="T20" fmla="*/ 26 w 29"/>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4">
                  <a:moveTo>
                    <a:pt x="26" y="32"/>
                  </a:moveTo>
                  <a:cubicBezTo>
                    <a:pt x="26" y="28"/>
                    <a:pt x="27" y="25"/>
                    <a:pt x="29" y="22"/>
                  </a:cubicBezTo>
                  <a:cubicBezTo>
                    <a:pt x="27" y="20"/>
                    <a:pt x="25" y="18"/>
                    <a:pt x="22" y="17"/>
                  </a:cubicBezTo>
                  <a:cubicBezTo>
                    <a:pt x="25" y="15"/>
                    <a:pt x="26" y="13"/>
                    <a:pt x="26" y="10"/>
                  </a:cubicBezTo>
                  <a:cubicBezTo>
                    <a:pt x="26" y="4"/>
                    <a:pt x="21" y="0"/>
                    <a:pt x="16" y="0"/>
                  </a:cubicBezTo>
                  <a:cubicBezTo>
                    <a:pt x="10" y="0"/>
                    <a:pt x="6" y="4"/>
                    <a:pt x="6" y="10"/>
                  </a:cubicBezTo>
                  <a:cubicBezTo>
                    <a:pt x="6" y="13"/>
                    <a:pt x="7" y="15"/>
                    <a:pt x="9" y="17"/>
                  </a:cubicBezTo>
                  <a:cubicBezTo>
                    <a:pt x="4" y="20"/>
                    <a:pt x="0" y="25"/>
                    <a:pt x="0" y="32"/>
                  </a:cubicBezTo>
                  <a:cubicBezTo>
                    <a:pt x="0" y="33"/>
                    <a:pt x="1" y="34"/>
                    <a:pt x="2" y="34"/>
                  </a:cubicBezTo>
                  <a:cubicBezTo>
                    <a:pt x="26" y="34"/>
                    <a:pt x="26" y="34"/>
                    <a:pt x="26" y="34"/>
                  </a:cubicBezTo>
                  <a:lnTo>
                    <a:pt x="2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47" name="Freeform 196">
              <a:extLst>
                <a:ext uri="{FF2B5EF4-FFF2-40B4-BE49-F238E27FC236}">
                  <a16:creationId xmlns:a16="http://schemas.microsoft.com/office/drawing/2014/main" id="{1544E156-55CC-4852-AA59-5A311E71C1E9}"/>
                </a:ext>
              </a:extLst>
            </p:cNvPr>
            <p:cNvSpPr>
              <a:spLocks/>
            </p:cNvSpPr>
            <p:nvPr/>
          </p:nvSpPr>
          <p:spPr bwMode="auto">
            <a:xfrm>
              <a:off x="2914650" y="3121026"/>
              <a:ext cx="109538" cy="127000"/>
            </a:xfrm>
            <a:custGeom>
              <a:avLst/>
              <a:gdLst>
                <a:gd name="T0" fmla="*/ 29 w 29"/>
                <a:gd name="T1" fmla="*/ 31 h 34"/>
                <a:gd name="T2" fmla="*/ 19 w 29"/>
                <a:gd name="T3" fmla="*/ 17 h 34"/>
                <a:gd name="T4" fmla="*/ 23 w 29"/>
                <a:gd name="T5" fmla="*/ 10 h 34"/>
                <a:gd name="T6" fmla="*/ 13 w 29"/>
                <a:gd name="T7" fmla="*/ 0 h 34"/>
                <a:gd name="T8" fmla="*/ 3 w 29"/>
                <a:gd name="T9" fmla="*/ 10 h 34"/>
                <a:gd name="T10" fmla="*/ 6 w 29"/>
                <a:gd name="T11" fmla="*/ 17 h 34"/>
                <a:gd name="T12" fmla="*/ 0 w 29"/>
                <a:gd name="T13" fmla="*/ 22 h 34"/>
                <a:gd name="T14" fmla="*/ 3 w 29"/>
                <a:gd name="T15" fmla="*/ 32 h 34"/>
                <a:gd name="T16" fmla="*/ 3 w 29"/>
                <a:gd name="T17" fmla="*/ 34 h 34"/>
                <a:gd name="T18" fmla="*/ 27 w 29"/>
                <a:gd name="T19" fmla="*/ 34 h 34"/>
                <a:gd name="T20" fmla="*/ 27 w 29"/>
                <a:gd name="T21" fmla="*/ 34 h 34"/>
                <a:gd name="T22" fmla="*/ 29 w 29"/>
                <a:gd name="T23" fmla="*/ 32 h 34"/>
                <a:gd name="T24" fmla="*/ 29 w 29"/>
                <a:gd name="T2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4">
                  <a:moveTo>
                    <a:pt x="29" y="31"/>
                  </a:moveTo>
                  <a:cubicBezTo>
                    <a:pt x="29" y="25"/>
                    <a:pt x="25" y="20"/>
                    <a:pt x="19" y="17"/>
                  </a:cubicBezTo>
                  <a:cubicBezTo>
                    <a:pt x="22" y="15"/>
                    <a:pt x="23" y="13"/>
                    <a:pt x="23" y="10"/>
                  </a:cubicBezTo>
                  <a:cubicBezTo>
                    <a:pt x="23" y="4"/>
                    <a:pt x="18" y="0"/>
                    <a:pt x="13" y="0"/>
                  </a:cubicBezTo>
                  <a:cubicBezTo>
                    <a:pt x="7" y="0"/>
                    <a:pt x="3" y="4"/>
                    <a:pt x="3" y="10"/>
                  </a:cubicBezTo>
                  <a:cubicBezTo>
                    <a:pt x="3" y="13"/>
                    <a:pt x="4" y="15"/>
                    <a:pt x="6" y="17"/>
                  </a:cubicBezTo>
                  <a:cubicBezTo>
                    <a:pt x="4" y="18"/>
                    <a:pt x="2" y="20"/>
                    <a:pt x="0" y="22"/>
                  </a:cubicBezTo>
                  <a:cubicBezTo>
                    <a:pt x="2" y="25"/>
                    <a:pt x="3" y="28"/>
                    <a:pt x="3" y="32"/>
                  </a:cubicBezTo>
                  <a:cubicBezTo>
                    <a:pt x="3" y="34"/>
                    <a:pt x="3" y="34"/>
                    <a:pt x="3" y="34"/>
                  </a:cubicBezTo>
                  <a:cubicBezTo>
                    <a:pt x="27" y="34"/>
                    <a:pt x="27" y="34"/>
                    <a:pt x="27" y="34"/>
                  </a:cubicBezTo>
                  <a:cubicBezTo>
                    <a:pt x="27" y="34"/>
                    <a:pt x="27" y="34"/>
                    <a:pt x="27" y="34"/>
                  </a:cubicBezTo>
                  <a:cubicBezTo>
                    <a:pt x="28" y="34"/>
                    <a:pt x="29" y="33"/>
                    <a:pt x="29" y="32"/>
                  </a:cubicBezTo>
                  <a:cubicBezTo>
                    <a:pt x="29" y="32"/>
                    <a:pt x="29" y="32"/>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48" name="Freeform 197">
              <a:extLst>
                <a:ext uri="{FF2B5EF4-FFF2-40B4-BE49-F238E27FC236}">
                  <a16:creationId xmlns:a16="http://schemas.microsoft.com/office/drawing/2014/main" id="{04840324-CA46-49F3-9F67-FCDC15344E50}"/>
                </a:ext>
              </a:extLst>
            </p:cNvPr>
            <p:cNvSpPr>
              <a:spLocks/>
            </p:cNvSpPr>
            <p:nvPr/>
          </p:nvSpPr>
          <p:spPr bwMode="auto">
            <a:xfrm>
              <a:off x="2730500" y="2887663"/>
              <a:ext cx="239713" cy="211138"/>
            </a:xfrm>
            <a:custGeom>
              <a:avLst/>
              <a:gdLst>
                <a:gd name="T0" fmla="*/ 62 w 64"/>
                <a:gd name="T1" fmla="*/ 48 h 56"/>
                <a:gd name="T2" fmla="*/ 34 w 64"/>
                <a:gd name="T3" fmla="*/ 48 h 56"/>
                <a:gd name="T4" fmla="*/ 34 w 64"/>
                <a:gd name="T5" fmla="*/ 44 h 56"/>
                <a:gd name="T6" fmla="*/ 50 w 64"/>
                <a:gd name="T7" fmla="*/ 44 h 56"/>
                <a:gd name="T8" fmla="*/ 50 w 64"/>
                <a:gd name="T9" fmla="*/ 44 h 56"/>
                <a:gd name="T10" fmla="*/ 52 w 64"/>
                <a:gd name="T11" fmla="*/ 42 h 56"/>
                <a:gd name="T12" fmla="*/ 52 w 64"/>
                <a:gd name="T13" fmla="*/ 41 h 56"/>
                <a:gd name="T14" fmla="*/ 40 w 64"/>
                <a:gd name="T15" fmla="*/ 24 h 56"/>
                <a:gd name="T16" fmla="*/ 45 w 64"/>
                <a:gd name="T17" fmla="*/ 13 h 56"/>
                <a:gd name="T18" fmla="*/ 32 w 64"/>
                <a:gd name="T19" fmla="*/ 0 h 56"/>
                <a:gd name="T20" fmla="*/ 19 w 64"/>
                <a:gd name="T21" fmla="*/ 13 h 56"/>
                <a:gd name="T22" fmla="*/ 24 w 64"/>
                <a:gd name="T23" fmla="*/ 24 h 56"/>
                <a:gd name="T24" fmla="*/ 12 w 64"/>
                <a:gd name="T25" fmla="*/ 42 h 56"/>
                <a:gd name="T26" fmla="*/ 14 w 64"/>
                <a:gd name="T27" fmla="*/ 44 h 56"/>
                <a:gd name="T28" fmla="*/ 30 w 64"/>
                <a:gd name="T29" fmla="*/ 44 h 56"/>
                <a:gd name="T30" fmla="*/ 30 w 64"/>
                <a:gd name="T31" fmla="*/ 48 h 56"/>
                <a:gd name="T32" fmla="*/ 2 w 64"/>
                <a:gd name="T33" fmla="*/ 48 h 56"/>
                <a:gd name="T34" fmla="*/ 0 w 64"/>
                <a:gd name="T35" fmla="*/ 50 h 56"/>
                <a:gd name="T36" fmla="*/ 0 w 64"/>
                <a:gd name="T37" fmla="*/ 54 h 56"/>
                <a:gd name="T38" fmla="*/ 2 w 64"/>
                <a:gd name="T39" fmla="*/ 56 h 56"/>
                <a:gd name="T40" fmla="*/ 4 w 64"/>
                <a:gd name="T41" fmla="*/ 54 h 56"/>
                <a:gd name="T42" fmla="*/ 4 w 64"/>
                <a:gd name="T43" fmla="*/ 52 h 56"/>
                <a:gd name="T44" fmla="*/ 30 w 64"/>
                <a:gd name="T45" fmla="*/ 52 h 56"/>
                <a:gd name="T46" fmla="*/ 30 w 64"/>
                <a:gd name="T47" fmla="*/ 54 h 56"/>
                <a:gd name="T48" fmla="*/ 32 w 64"/>
                <a:gd name="T49" fmla="*/ 56 h 56"/>
                <a:gd name="T50" fmla="*/ 34 w 64"/>
                <a:gd name="T51" fmla="*/ 54 h 56"/>
                <a:gd name="T52" fmla="*/ 34 w 64"/>
                <a:gd name="T53" fmla="*/ 52 h 56"/>
                <a:gd name="T54" fmla="*/ 60 w 64"/>
                <a:gd name="T55" fmla="*/ 52 h 56"/>
                <a:gd name="T56" fmla="*/ 60 w 64"/>
                <a:gd name="T57" fmla="*/ 54 h 56"/>
                <a:gd name="T58" fmla="*/ 62 w 64"/>
                <a:gd name="T59" fmla="*/ 56 h 56"/>
                <a:gd name="T60" fmla="*/ 64 w 64"/>
                <a:gd name="T61" fmla="*/ 54 h 56"/>
                <a:gd name="T62" fmla="*/ 64 w 64"/>
                <a:gd name="T63" fmla="*/ 50 h 56"/>
                <a:gd name="T64" fmla="*/ 62 w 64"/>
                <a:gd name="T65"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56">
                  <a:moveTo>
                    <a:pt x="62" y="48"/>
                  </a:moveTo>
                  <a:cubicBezTo>
                    <a:pt x="34" y="48"/>
                    <a:pt x="34" y="48"/>
                    <a:pt x="34" y="48"/>
                  </a:cubicBezTo>
                  <a:cubicBezTo>
                    <a:pt x="34" y="44"/>
                    <a:pt x="34" y="44"/>
                    <a:pt x="34" y="44"/>
                  </a:cubicBezTo>
                  <a:cubicBezTo>
                    <a:pt x="50" y="44"/>
                    <a:pt x="50" y="44"/>
                    <a:pt x="50" y="44"/>
                  </a:cubicBezTo>
                  <a:cubicBezTo>
                    <a:pt x="50" y="44"/>
                    <a:pt x="50" y="44"/>
                    <a:pt x="50" y="44"/>
                  </a:cubicBezTo>
                  <a:cubicBezTo>
                    <a:pt x="51" y="44"/>
                    <a:pt x="52" y="43"/>
                    <a:pt x="52" y="42"/>
                  </a:cubicBezTo>
                  <a:cubicBezTo>
                    <a:pt x="52" y="42"/>
                    <a:pt x="52" y="42"/>
                    <a:pt x="52" y="41"/>
                  </a:cubicBezTo>
                  <a:cubicBezTo>
                    <a:pt x="52" y="33"/>
                    <a:pt x="47" y="27"/>
                    <a:pt x="40" y="24"/>
                  </a:cubicBezTo>
                  <a:cubicBezTo>
                    <a:pt x="43" y="21"/>
                    <a:pt x="45" y="18"/>
                    <a:pt x="45" y="13"/>
                  </a:cubicBezTo>
                  <a:cubicBezTo>
                    <a:pt x="45" y="6"/>
                    <a:pt x="39" y="0"/>
                    <a:pt x="32" y="0"/>
                  </a:cubicBezTo>
                  <a:cubicBezTo>
                    <a:pt x="25" y="0"/>
                    <a:pt x="19" y="6"/>
                    <a:pt x="19" y="13"/>
                  </a:cubicBezTo>
                  <a:cubicBezTo>
                    <a:pt x="19" y="18"/>
                    <a:pt x="21" y="21"/>
                    <a:pt x="24" y="24"/>
                  </a:cubicBezTo>
                  <a:cubicBezTo>
                    <a:pt x="17" y="27"/>
                    <a:pt x="12" y="34"/>
                    <a:pt x="12" y="42"/>
                  </a:cubicBezTo>
                  <a:cubicBezTo>
                    <a:pt x="12" y="43"/>
                    <a:pt x="13" y="44"/>
                    <a:pt x="14" y="44"/>
                  </a:cubicBezTo>
                  <a:cubicBezTo>
                    <a:pt x="30" y="44"/>
                    <a:pt x="30" y="44"/>
                    <a:pt x="30" y="44"/>
                  </a:cubicBezTo>
                  <a:cubicBezTo>
                    <a:pt x="30" y="48"/>
                    <a:pt x="30" y="48"/>
                    <a:pt x="30" y="48"/>
                  </a:cubicBezTo>
                  <a:cubicBezTo>
                    <a:pt x="2" y="48"/>
                    <a:pt x="2" y="48"/>
                    <a:pt x="2" y="48"/>
                  </a:cubicBezTo>
                  <a:cubicBezTo>
                    <a:pt x="1" y="48"/>
                    <a:pt x="0" y="49"/>
                    <a:pt x="0" y="50"/>
                  </a:cubicBezTo>
                  <a:cubicBezTo>
                    <a:pt x="0" y="54"/>
                    <a:pt x="0" y="54"/>
                    <a:pt x="0" y="54"/>
                  </a:cubicBezTo>
                  <a:cubicBezTo>
                    <a:pt x="0" y="55"/>
                    <a:pt x="1" y="56"/>
                    <a:pt x="2" y="56"/>
                  </a:cubicBezTo>
                  <a:cubicBezTo>
                    <a:pt x="3" y="56"/>
                    <a:pt x="4" y="55"/>
                    <a:pt x="4" y="54"/>
                  </a:cubicBezTo>
                  <a:cubicBezTo>
                    <a:pt x="4" y="52"/>
                    <a:pt x="4" y="52"/>
                    <a:pt x="4" y="52"/>
                  </a:cubicBezTo>
                  <a:cubicBezTo>
                    <a:pt x="30" y="52"/>
                    <a:pt x="30" y="52"/>
                    <a:pt x="30" y="52"/>
                  </a:cubicBezTo>
                  <a:cubicBezTo>
                    <a:pt x="30" y="54"/>
                    <a:pt x="30" y="54"/>
                    <a:pt x="30" y="54"/>
                  </a:cubicBezTo>
                  <a:cubicBezTo>
                    <a:pt x="30" y="55"/>
                    <a:pt x="31" y="56"/>
                    <a:pt x="32" y="56"/>
                  </a:cubicBezTo>
                  <a:cubicBezTo>
                    <a:pt x="33" y="56"/>
                    <a:pt x="34" y="55"/>
                    <a:pt x="34" y="54"/>
                  </a:cubicBezTo>
                  <a:cubicBezTo>
                    <a:pt x="34" y="52"/>
                    <a:pt x="34" y="52"/>
                    <a:pt x="34" y="52"/>
                  </a:cubicBezTo>
                  <a:cubicBezTo>
                    <a:pt x="60" y="52"/>
                    <a:pt x="60" y="52"/>
                    <a:pt x="60" y="52"/>
                  </a:cubicBezTo>
                  <a:cubicBezTo>
                    <a:pt x="60" y="54"/>
                    <a:pt x="60" y="54"/>
                    <a:pt x="60" y="54"/>
                  </a:cubicBezTo>
                  <a:cubicBezTo>
                    <a:pt x="60" y="55"/>
                    <a:pt x="61" y="56"/>
                    <a:pt x="62" y="56"/>
                  </a:cubicBezTo>
                  <a:cubicBezTo>
                    <a:pt x="63" y="56"/>
                    <a:pt x="64" y="55"/>
                    <a:pt x="64" y="54"/>
                  </a:cubicBezTo>
                  <a:cubicBezTo>
                    <a:pt x="64" y="50"/>
                    <a:pt x="64" y="50"/>
                    <a:pt x="64" y="50"/>
                  </a:cubicBezTo>
                  <a:cubicBezTo>
                    <a:pt x="64" y="49"/>
                    <a:pt x="63" y="48"/>
                    <a:pt x="6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49" name="Freeform 198">
              <a:extLst>
                <a:ext uri="{FF2B5EF4-FFF2-40B4-BE49-F238E27FC236}">
                  <a16:creationId xmlns:a16="http://schemas.microsoft.com/office/drawing/2014/main" id="{87E1E6B5-D28A-4C5F-BBFF-54FE329A63F2}"/>
                </a:ext>
              </a:extLst>
            </p:cNvPr>
            <p:cNvSpPr>
              <a:spLocks/>
            </p:cNvSpPr>
            <p:nvPr/>
          </p:nvSpPr>
          <p:spPr bwMode="auto">
            <a:xfrm>
              <a:off x="2790825" y="3121026"/>
              <a:ext cx="120650" cy="127000"/>
            </a:xfrm>
            <a:custGeom>
              <a:avLst/>
              <a:gdLst>
                <a:gd name="T0" fmla="*/ 32 w 32"/>
                <a:gd name="T1" fmla="*/ 31 h 34"/>
                <a:gd name="T2" fmla="*/ 23 w 32"/>
                <a:gd name="T3" fmla="*/ 17 h 34"/>
                <a:gd name="T4" fmla="*/ 26 w 32"/>
                <a:gd name="T5" fmla="*/ 10 h 34"/>
                <a:gd name="T6" fmla="*/ 16 w 32"/>
                <a:gd name="T7" fmla="*/ 0 h 34"/>
                <a:gd name="T8" fmla="*/ 6 w 32"/>
                <a:gd name="T9" fmla="*/ 10 h 34"/>
                <a:gd name="T10" fmla="*/ 9 w 32"/>
                <a:gd name="T11" fmla="*/ 17 h 34"/>
                <a:gd name="T12" fmla="*/ 0 w 32"/>
                <a:gd name="T13" fmla="*/ 32 h 34"/>
                <a:gd name="T14" fmla="*/ 2 w 32"/>
                <a:gd name="T15" fmla="*/ 34 h 34"/>
                <a:gd name="T16" fmla="*/ 30 w 32"/>
                <a:gd name="T17" fmla="*/ 34 h 34"/>
                <a:gd name="T18" fmla="*/ 30 w 32"/>
                <a:gd name="T19" fmla="*/ 34 h 34"/>
                <a:gd name="T20" fmla="*/ 32 w 32"/>
                <a:gd name="T21" fmla="*/ 32 h 34"/>
                <a:gd name="T22" fmla="*/ 32 w 32"/>
                <a:gd name="T23"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4">
                  <a:moveTo>
                    <a:pt x="32" y="31"/>
                  </a:moveTo>
                  <a:cubicBezTo>
                    <a:pt x="32" y="25"/>
                    <a:pt x="28" y="20"/>
                    <a:pt x="23" y="17"/>
                  </a:cubicBezTo>
                  <a:cubicBezTo>
                    <a:pt x="25" y="15"/>
                    <a:pt x="26" y="13"/>
                    <a:pt x="26" y="10"/>
                  </a:cubicBezTo>
                  <a:cubicBezTo>
                    <a:pt x="26" y="4"/>
                    <a:pt x="22" y="0"/>
                    <a:pt x="16" y="0"/>
                  </a:cubicBezTo>
                  <a:cubicBezTo>
                    <a:pt x="10" y="0"/>
                    <a:pt x="6" y="4"/>
                    <a:pt x="6" y="10"/>
                  </a:cubicBezTo>
                  <a:cubicBezTo>
                    <a:pt x="6" y="13"/>
                    <a:pt x="7" y="15"/>
                    <a:pt x="9" y="17"/>
                  </a:cubicBezTo>
                  <a:cubicBezTo>
                    <a:pt x="4" y="20"/>
                    <a:pt x="0" y="25"/>
                    <a:pt x="0" y="32"/>
                  </a:cubicBezTo>
                  <a:cubicBezTo>
                    <a:pt x="0" y="33"/>
                    <a:pt x="1" y="34"/>
                    <a:pt x="2" y="34"/>
                  </a:cubicBezTo>
                  <a:cubicBezTo>
                    <a:pt x="30" y="34"/>
                    <a:pt x="30" y="34"/>
                    <a:pt x="30" y="34"/>
                  </a:cubicBezTo>
                  <a:cubicBezTo>
                    <a:pt x="30" y="34"/>
                    <a:pt x="30" y="34"/>
                    <a:pt x="30" y="34"/>
                  </a:cubicBezTo>
                  <a:cubicBezTo>
                    <a:pt x="31" y="34"/>
                    <a:pt x="32" y="33"/>
                    <a:pt x="32" y="32"/>
                  </a:cubicBezTo>
                  <a:cubicBezTo>
                    <a:pt x="32" y="32"/>
                    <a:pt x="32" y="32"/>
                    <a:pt x="3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grpSp>
      <p:grpSp>
        <p:nvGrpSpPr>
          <p:cNvPr id="50" name="Group 49">
            <a:extLst>
              <a:ext uri="{FF2B5EF4-FFF2-40B4-BE49-F238E27FC236}">
                <a16:creationId xmlns:a16="http://schemas.microsoft.com/office/drawing/2014/main" id="{549FA0A6-F715-451F-97A5-DBDD9E84A3F5}"/>
              </a:ext>
            </a:extLst>
          </p:cNvPr>
          <p:cNvGrpSpPr/>
          <p:nvPr/>
        </p:nvGrpSpPr>
        <p:grpSpPr>
          <a:xfrm>
            <a:off x="8577060" y="2899597"/>
            <a:ext cx="252528" cy="274951"/>
            <a:chOff x="6291263" y="5054601"/>
            <a:chExt cx="327025" cy="360363"/>
          </a:xfrm>
          <a:solidFill>
            <a:srgbClr val="1E96D7"/>
          </a:solidFill>
        </p:grpSpPr>
        <p:sp>
          <p:nvSpPr>
            <p:cNvPr id="51" name="Freeform 179">
              <a:extLst>
                <a:ext uri="{FF2B5EF4-FFF2-40B4-BE49-F238E27FC236}">
                  <a16:creationId xmlns:a16="http://schemas.microsoft.com/office/drawing/2014/main" id="{396B626B-63F6-49FF-9044-608660139D2A}"/>
                </a:ext>
              </a:extLst>
            </p:cNvPr>
            <p:cNvSpPr>
              <a:spLocks noEditPoints="1"/>
            </p:cNvSpPr>
            <p:nvPr/>
          </p:nvSpPr>
          <p:spPr bwMode="auto">
            <a:xfrm>
              <a:off x="6291263" y="5054601"/>
              <a:ext cx="327025" cy="360363"/>
            </a:xfrm>
            <a:custGeom>
              <a:avLst/>
              <a:gdLst>
                <a:gd name="T0" fmla="*/ 81 w 87"/>
                <a:gd name="T1" fmla="*/ 39 h 96"/>
                <a:gd name="T2" fmla="*/ 78 w 87"/>
                <a:gd name="T3" fmla="*/ 34 h 96"/>
                <a:gd name="T4" fmla="*/ 40 w 87"/>
                <a:gd name="T5" fmla="*/ 0 h 96"/>
                <a:gd name="T6" fmla="*/ 0 w 87"/>
                <a:gd name="T7" fmla="*/ 40 h 96"/>
                <a:gd name="T8" fmla="*/ 16 w 87"/>
                <a:gd name="T9" fmla="*/ 72 h 96"/>
                <a:gd name="T10" fmla="*/ 16 w 87"/>
                <a:gd name="T11" fmla="*/ 94 h 96"/>
                <a:gd name="T12" fmla="*/ 18 w 87"/>
                <a:gd name="T13" fmla="*/ 96 h 96"/>
                <a:gd name="T14" fmla="*/ 58 w 87"/>
                <a:gd name="T15" fmla="*/ 96 h 96"/>
                <a:gd name="T16" fmla="*/ 60 w 87"/>
                <a:gd name="T17" fmla="*/ 94 h 96"/>
                <a:gd name="T18" fmla="*/ 60 w 87"/>
                <a:gd name="T19" fmla="*/ 82 h 96"/>
                <a:gd name="T20" fmla="*/ 74 w 87"/>
                <a:gd name="T21" fmla="*/ 78 h 96"/>
                <a:gd name="T22" fmla="*/ 78 w 87"/>
                <a:gd name="T23" fmla="*/ 60 h 96"/>
                <a:gd name="T24" fmla="*/ 82 w 87"/>
                <a:gd name="T25" fmla="*/ 60 h 96"/>
                <a:gd name="T26" fmla="*/ 86 w 87"/>
                <a:gd name="T27" fmla="*/ 58 h 96"/>
                <a:gd name="T28" fmla="*/ 87 w 87"/>
                <a:gd name="T29" fmla="*/ 55 h 96"/>
                <a:gd name="T30" fmla="*/ 87 w 87"/>
                <a:gd name="T31" fmla="*/ 54 h 96"/>
                <a:gd name="T32" fmla="*/ 81 w 87"/>
                <a:gd name="T33" fmla="*/ 39 h 96"/>
                <a:gd name="T34" fmla="*/ 64 w 87"/>
                <a:gd name="T35" fmla="*/ 62 h 96"/>
                <a:gd name="T36" fmla="*/ 62 w 87"/>
                <a:gd name="T37" fmla="*/ 64 h 96"/>
                <a:gd name="T38" fmla="*/ 22 w 87"/>
                <a:gd name="T39" fmla="*/ 64 h 96"/>
                <a:gd name="T40" fmla="*/ 20 w 87"/>
                <a:gd name="T41" fmla="*/ 62 h 96"/>
                <a:gd name="T42" fmla="*/ 20 w 87"/>
                <a:gd name="T43" fmla="*/ 22 h 96"/>
                <a:gd name="T44" fmla="*/ 22 w 87"/>
                <a:gd name="T45" fmla="*/ 20 h 96"/>
                <a:gd name="T46" fmla="*/ 62 w 87"/>
                <a:gd name="T47" fmla="*/ 20 h 96"/>
                <a:gd name="T48" fmla="*/ 64 w 87"/>
                <a:gd name="T49" fmla="*/ 22 h 96"/>
                <a:gd name="T50" fmla="*/ 64 w 87"/>
                <a:gd name="T51"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96">
                  <a:moveTo>
                    <a:pt x="81" y="39"/>
                  </a:moveTo>
                  <a:cubicBezTo>
                    <a:pt x="80" y="37"/>
                    <a:pt x="78" y="34"/>
                    <a:pt x="78" y="34"/>
                  </a:cubicBezTo>
                  <a:cubicBezTo>
                    <a:pt x="78" y="13"/>
                    <a:pt x="59" y="0"/>
                    <a:pt x="40" y="0"/>
                  </a:cubicBezTo>
                  <a:cubicBezTo>
                    <a:pt x="18" y="0"/>
                    <a:pt x="0" y="18"/>
                    <a:pt x="0" y="40"/>
                  </a:cubicBezTo>
                  <a:cubicBezTo>
                    <a:pt x="0" y="55"/>
                    <a:pt x="5" y="65"/>
                    <a:pt x="16" y="72"/>
                  </a:cubicBezTo>
                  <a:cubicBezTo>
                    <a:pt x="16" y="94"/>
                    <a:pt x="16" y="94"/>
                    <a:pt x="16" y="94"/>
                  </a:cubicBezTo>
                  <a:cubicBezTo>
                    <a:pt x="16" y="95"/>
                    <a:pt x="17" y="96"/>
                    <a:pt x="18" y="96"/>
                  </a:cubicBezTo>
                  <a:cubicBezTo>
                    <a:pt x="58" y="96"/>
                    <a:pt x="58" y="96"/>
                    <a:pt x="58" y="96"/>
                  </a:cubicBezTo>
                  <a:cubicBezTo>
                    <a:pt x="59" y="96"/>
                    <a:pt x="60" y="95"/>
                    <a:pt x="60" y="94"/>
                  </a:cubicBezTo>
                  <a:cubicBezTo>
                    <a:pt x="60" y="82"/>
                    <a:pt x="60" y="82"/>
                    <a:pt x="60" y="82"/>
                  </a:cubicBezTo>
                  <a:cubicBezTo>
                    <a:pt x="67" y="82"/>
                    <a:pt x="71" y="81"/>
                    <a:pt x="74" y="78"/>
                  </a:cubicBezTo>
                  <a:cubicBezTo>
                    <a:pt x="78" y="75"/>
                    <a:pt x="78" y="65"/>
                    <a:pt x="78" y="60"/>
                  </a:cubicBezTo>
                  <a:cubicBezTo>
                    <a:pt x="79" y="60"/>
                    <a:pt x="81" y="60"/>
                    <a:pt x="82" y="60"/>
                  </a:cubicBezTo>
                  <a:cubicBezTo>
                    <a:pt x="84" y="60"/>
                    <a:pt x="85" y="59"/>
                    <a:pt x="86" y="58"/>
                  </a:cubicBezTo>
                  <a:cubicBezTo>
                    <a:pt x="87" y="57"/>
                    <a:pt x="87" y="56"/>
                    <a:pt x="87" y="55"/>
                  </a:cubicBezTo>
                  <a:cubicBezTo>
                    <a:pt x="87" y="54"/>
                    <a:pt x="87" y="54"/>
                    <a:pt x="87" y="54"/>
                  </a:cubicBezTo>
                  <a:cubicBezTo>
                    <a:pt x="87" y="50"/>
                    <a:pt x="84" y="44"/>
                    <a:pt x="81" y="39"/>
                  </a:cubicBezTo>
                  <a:close/>
                  <a:moveTo>
                    <a:pt x="64" y="62"/>
                  </a:moveTo>
                  <a:cubicBezTo>
                    <a:pt x="64" y="63"/>
                    <a:pt x="63" y="64"/>
                    <a:pt x="62" y="64"/>
                  </a:cubicBezTo>
                  <a:cubicBezTo>
                    <a:pt x="22" y="64"/>
                    <a:pt x="22" y="64"/>
                    <a:pt x="22" y="64"/>
                  </a:cubicBezTo>
                  <a:cubicBezTo>
                    <a:pt x="21" y="64"/>
                    <a:pt x="20" y="63"/>
                    <a:pt x="20" y="62"/>
                  </a:cubicBezTo>
                  <a:cubicBezTo>
                    <a:pt x="20" y="22"/>
                    <a:pt x="20" y="22"/>
                    <a:pt x="20" y="22"/>
                  </a:cubicBezTo>
                  <a:cubicBezTo>
                    <a:pt x="20" y="21"/>
                    <a:pt x="21" y="20"/>
                    <a:pt x="22" y="20"/>
                  </a:cubicBezTo>
                  <a:cubicBezTo>
                    <a:pt x="62" y="20"/>
                    <a:pt x="62" y="20"/>
                    <a:pt x="62" y="20"/>
                  </a:cubicBezTo>
                  <a:cubicBezTo>
                    <a:pt x="63" y="20"/>
                    <a:pt x="64" y="21"/>
                    <a:pt x="64" y="22"/>
                  </a:cubicBezTo>
                  <a:lnTo>
                    <a:pt x="6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52" name="Freeform 180">
              <a:extLst>
                <a:ext uri="{FF2B5EF4-FFF2-40B4-BE49-F238E27FC236}">
                  <a16:creationId xmlns:a16="http://schemas.microsoft.com/office/drawing/2014/main" id="{DB0A43D4-3BE8-44AD-BEF3-76D86FBD490E}"/>
                </a:ext>
              </a:extLst>
            </p:cNvPr>
            <p:cNvSpPr>
              <a:spLocks/>
            </p:cNvSpPr>
            <p:nvPr/>
          </p:nvSpPr>
          <p:spPr bwMode="auto">
            <a:xfrm>
              <a:off x="6426200" y="5159376"/>
              <a:ext cx="76200" cy="14288"/>
            </a:xfrm>
            <a:custGeom>
              <a:avLst/>
              <a:gdLst>
                <a:gd name="T0" fmla="*/ 18 w 20"/>
                <a:gd name="T1" fmla="*/ 4 h 4"/>
                <a:gd name="T2" fmla="*/ 2 w 20"/>
                <a:gd name="T3" fmla="*/ 4 h 4"/>
                <a:gd name="T4" fmla="*/ 0 w 20"/>
                <a:gd name="T5" fmla="*/ 2 h 4"/>
                <a:gd name="T6" fmla="*/ 2 w 20"/>
                <a:gd name="T7" fmla="*/ 0 h 4"/>
                <a:gd name="T8" fmla="*/ 18 w 20"/>
                <a:gd name="T9" fmla="*/ 0 h 4"/>
                <a:gd name="T10" fmla="*/ 20 w 20"/>
                <a:gd name="T11" fmla="*/ 2 h 4"/>
                <a:gd name="T12" fmla="*/ 18 w 2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4"/>
                  </a:moveTo>
                  <a:cubicBezTo>
                    <a:pt x="2" y="4"/>
                    <a:pt x="2" y="4"/>
                    <a:pt x="2" y="4"/>
                  </a:cubicBezTo>
                  <a:cubicBezTo>
                    <a:pt x="1" y="4"/>
                    <a:pt x="0" y="3"/>
                    <a:pt x="0" y="2"/>
                  </a:cubicBezTo>
                  <a:cubicBezTo>
                    <a:pt x="0" y="1"/>
                    <a:pt x="1" y="0"/>
                    <a:pt x="2" y="0"/>
                  </a:cubicBezTo>
                  <a:cubicBezTo>
                    <a:pt x="18" y="0"/>
                    <a:pt x="18" y="0"/>
                    <a:pt x="18" y="0"/>
                  </a:cubicBezTo>
                  <a:cubicBezTo>
                    <a:pt x="19" y="0"/>
                    <a:pt x="20" y="1"/>
                    <a:pt x="20" y="2"/>
                  </a:cubicBezTo>
                  <a:cubicBezTo>
                    <a:pt x="20" y="3"/>
                    <a:pt x="19"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53" name="Freeform 181">
              <a:extLst>
                <a:ext uri="{FF2B5EF4-FFF2-40B4-BE49-F238E27FC236}">
                  <a16:creationId xmlns:a16="http://schemas.microsoft.com/office/drawing/2014/main" id="{3C59EF7B-7D8C-4B3B-A6DF-882D909CE1AF}"/>
                </a:ext>
              </a:extLst>
            </p:cNvPr>
            <p:cNvSpPr>
              <a:spLocks/>
            </p:cNvSpPr>
            <p:nvPr/>
          </p:nvSpPr>
          <p:spPr bwMode="auto">
            <a:xfrm>
              <a:off x="6396038" y="5189538"/>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54" name="Freeform 182">
              <a:extLst>
                <a:ext uri="{FF2B5EF4-FFF2-40B4-BE49-F238E27FC236}">
                  <a16:creationId xmlns:a16="http://schemas.microsoft.com/office/drawing/2014/main" id="{DF74BA68-FE7F-497F-988C-92E3E344EDEF}"/>
                </a:ext>
              </a:extLst>
            </p:cNvPr>
            <p:cNvSpPr>
              <a:spLocks/>
            </p:cNvSpPr>
            <p:nvPr/>
          </p:nvSpPr>
          <p:spPr bwMode="auto">
            <a:xfrm>
              <a:off x="6396038" y="5219701"/>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sp>
          <p:nvSpPr>
            <p:cNvPr id="55" name="Freeform 183">
              <a:extLst>
                <a:ext uri="{FF2B5EF4-FFF2-40B4-BE49-F238E27FC236}">
                  <a16:creationId xmlns:a16="http://schemas.microsoft.com/office/drawing/2014/main" id="{877FB17A-6574-409D-8BF1-D0B6C72337A5}"/>
                </a:ext>
              </a:extLst>
            </p:cNvPr>
            <p:cNvSpPr>
              <a:spLocks/>
            </p:cNvSpPr>
            <p:nvPr/>
          </p:nvSpPr>
          <p:spPr bwMode="auto">
            <a:xfrm>
              <a:off x="6396038" y="5249863"/>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Mediolanum Sans" panose="00000506000000000000" pitchFamily="50" charset="0"/>
              </a:endParaRPr>
            </a:p>
          </p:txBody>
        </p:sp>
      </p:grpSp>
      <p:sp>
        <p:nvSpPr>
          <p:cNvPr id="57" name="TextBox 56">
            <a:extLst>
              <a:ext uri="{FF2B5EF4-FFF2-40B4-BE49-F238E27FC236}">
                <a16:creationId xmlns:a16="http://schemas.microsoft.com/office/drawing/2014/main" id="{5CA5CA4C-5B3B-41E7-AC80-A4074FE87C31}"/>
              </a:ext>
            </a:extLst>
          </p:cNvPr>
          <p:cNvSpPr txBox="1"/>
          <p:nvPr/>
        </p:nvSpPr>
        <p:spPr>
          <a:xfrm>
            <a:off x="281354" y="1569371"/>
            <a:ext cx="27080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Mediolanum Sans" panose="00000506000000000000" pitchFamily="50" charset="0"/>
              </a:rPr>
              <a:t>Ziel</a:t>
            </a:r>
          </a:p>
          <a:p>
            <a:r>
              <a:rPr lang="de-DE" sz="1200" dirty="0">
                <a:solidFill>
                  <a:prstClr val="white"/>
                </a:solidFill>
                <a:latin typeface="Mediolanum Sans" panose="00000506000000000000" pitchFamily="50" charset="0"/>
              </a:rPr>
              <a:t>Mittel- bis langfristiger Kapitalzuwachs</a:t>
            </a:r>
          </a:p>
        </p:txBody>
      </p:sp>
      <p:sp>
        <p:nvSpPr>
          <p:cNvPr id="59" name="TextBox 58">
            <a:extLst>
              <a:ext uri="{FF2B5EF4-FFF2-40B4-BE49-F238E27FC236}">
                <a16:creationId xmlns:a16="http://schemas.microsoft.com/office/drawing/2014/main" id="{C6A05C9F-6037-4522-B35F-A9D8E671B8AF}"/>
              </a:ext>
            </a:extLst>
          </p:cNvPr>
          <p:cNvSpPr txBox="1"/>
          <p:nvPr/>
        </p:nvSpPr>
        <p:spPr>
          <a:xfrm>
            <a:off x="3209192" y="1551787"/>
            <a:ext cx="2751993" cy="523220"/>
          </a:xfrm>
          <a:prstGeom prst="rect">
            <a:avLst/>
          </a:prstGeom>
          <a:noFill/>
        </p:spPr>
        <p:txBody>
          <a:bodyPr wrap="square">
            <a:spAutoFit/>
          </a:bodyPr>
          <a:lstStyle/>
          <a:p>
            <a:pPr>
              <a:defRPr/>
            </a:pPr>
            <a:r>
              <a:rPr lang="de-DE" sz="1600" b="1" dirty="0">
                <a:solidFill>
                  <a:prstClr val="white"/>
                </a:solidFill>
                <a:latin typeface="Mediolanum Sans" panose="00000506000000000000" pitchFamily="50" charset="0"/>
              </a:rPr>
              <a:t>Fokus</a:t>
            </a:r>
          </a:p>
          <a:p>
            <a:pPr marR="0" lvl="0" indent="0" fontAlgn="auto">
              <a:lnSpc>
                <a:spcPct val="100000"/>
              </a:lnSpc>
              <a:spcBef>
                <a:spcPts val="0"/>
              </a:spcBef>
              <a:spcAft>
                <a:spcPts val="0"/>
              </a:spcAft>
              <a:buClrTx/>
              <a:buSzTx/>
              <a:buFontTx/>
              <a:buNone/>
              <a:tabLst/>
              <a:defRPr/>
            </a:pPr>
            <a:r>
              <a:rPr lang="de-DE" sz="1200" dirty="0">
                <a:solidFill>
                  <a:prstClr val="white"/>
                </a:solidFill>
                <a:latin typeface="Mediolanum Sans" panose="00000506000000000000" pitchFamily="50" charset="0"/>
              </a:rPr>
              <a:t>Aktien – Nachhaltige Ernährung</a:t>
            </a:r>
          </a:p>
        </p:txBody>
      </p:sp>
      <p:sp>
        <p:nvSpPr>
          <p:cNvPr id="61" name="TextBox 60">
            <a:extLst>
              <a:ext uri="{FF2B5EF4-FFF2-40B4-BE49-F238E27FC236}">
                <a16:creationId xmlns:a16="http://schemas.microsoft.com/office/drawing/2014/main" id="{7200CF78-41E9-4D06-ACA5-74ADCED36154}"/>
              </a:ext>
            </a:extLst>
          </p:cNvPr>
          <p:cNvSpPr txBox="1"/>
          <p:nvPr/>
        </p:nvSpPr>
        <p:spPr>
          <a:xfrm>
            <a:off x="6145823" y="1604541"/>
            <a:ext cx="2708032"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solidFill>
                  <a:prstClr val="white"/>
                </a:solidFill>
                <a:effectLst/>
                <a:uLnTx/>
                <a:uFillTx/>
                <a:latin typeface="Mediolanum Sans" panose="00000506000000000000" pitchFamily="50" charset="0"/>
              </a:rPr>
              <a:t>SFDR-Kategorie</a:t>
            </a:r>
            <a:endParaRPr kumimoji="0" lang="de-DE" sz="1400" b="1" i="0" u="none" strike="noStrike" kern="1200" cap="none" spc="0" normalizeH="0" baseline="30000" dirty="0">
              <a:ln>
                <a:noFill/>
              </a:ln>
              <a:solidFill>
                <a:prstClr val="white"/>
              </a:solidFill>
              <a:effectLst/>
              <a:uLnTx/>
              <a:uFillTx/>
              <a:latin typeface="Mediolanum Sans" panose="00000506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dirty="0">
                <a:ln>
                  <a:noFill/>
                </a:ln>
                <a:solidFill>
                  <a:prstClr val="white"/>
                </a:solidFill>
                <a:effectLst/>
                <a:uLnTx/>
                <a:uFillTx/>
                <a:latin typeface="Mediolanum Sans" panose="00000506000000000000" pitchFamily="50" charset="0"/>
              </a:rPr>
              <a:t>Artikel-9-Fonds</a:t>
            </a:r>
          </a:p>
        </p:txBody>
      </p:sp>
      <p:sp>
        <p:nvSpPr>
          <p:cNvPr id="63" name="TextBox 62">
            <a:extLst>
              <a:ext uri="{FF2B5EF4-FFF2-40B4-BE49-F238E27FC236}">
                <a16:creationId xmlns:a16="http://schemas.microsoft.com/office/drawing/2014/main" id="{24DC523D-31D3-42C8-8A1A-5A09ABC22D25}"/>
              </a:ext>
            </a:extLst>
          </p:cNvPr>
          <p:cNvSpPr txBox="1"/>
          <p:nvPr/>
        </p:nvSpPr>
        <p:spPr>
          <a:xfrm>
            <a:off x="266428" y="3298443"/>
            <a:ext cx="26904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Mediolanum Sans" panose="00000506000000000000" pitchFamily="50" charset="0"/>
              </a:rPr>
              <a:t>Auflegung</a:t>
            </a:r>
            <a:endParaRPr kumimoji="0" lang="en-IE" sz="1200" b="1" i="0" u="none" strike="noStrike" kern="1200" cap="none" spc="0" normalizeH="0" baseline="0" noProof="0" dirty="0">
              <a:ln>
                <a:noFill/>
              </a:ln>
              <a:solidFill>
                <a:prstClr val="white"/>
              </a:solidFill>
              <a:effectLst/>
              <a:highlight>
                <a:srgbClr val="FF0000"/>
              </a:highlight>
              <a:uLnTx/>
              <a:uFillTx/>
              <a:latin typeface="Mediolanum Sans" panose="00000506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dirty="0">
                <a:solidFill>
                  <a:prstClr val="white"/>
                </a:solidFill>
                <a:latin typeface="Mediolanum Sans" panose="00000506000000000000" pitchFamily="50" charset="0"/>
              </a:rPr>
              <a:t>Mai 2023</a:t>
            </a:r>
            <a:endParaRPr kumimoji="0" lang="en-US" sz="1600" b="1" i="0" u="none" strike="noStrike" kern="1200" cap="none" spc="0" normalizeH="0" baseline="0" noProof="0" dirty="0">
              <a:ln>
                <a:noFill/>
              </a:ln>
              <a:solidFill>
                <a:prstClr val="white"/>
              </a:solidFill>
              <a:effectLst/>
              <a:uLnTx/>
              <a:uFillTx/>
              <a:latin typeface="Mediolanum Sans" panose="00000506000000000000" pitchFamily="50" charset="0"/>
            </a:endParaRPr>
          </a:p>
        </p:txBody>
      </p:sp>
      <p:sp>
        <p:nvSpPr>
          <p:cNvPr id="65" name="TextBox 64">
            <a:extLst>
              <a:ext uri="{FF2B5EF4-FFF2-40B4-BE49-F238E27FC236}">
                <a16:creationId xmlns:a16="http://schemas.microsoft.com/office/drawing/2014/main" id="{F789404B-D35E-4CE9-82DA-5690718424EF}"/>
              </a:ext>
            </a:extLst>
          </p:cNvPr>
          <p:cNvSpPr txBox="1"/>
          <p:nvPr/>
        </p:nvSpPr>
        <p:spPr>
          <a:xfrm>
            <a:off x="3209193" y="3345418"/>
            <a:ext cx="2725615"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solidFill>
                  <a:prstClr val="white"/>
                </a:solidFill>
                <a:effectLst/>
                <a:uLnTx/>
                <a:uFillTx/>
                <a:latin typeface="Mediolanum Sans" panose="00000506000000000000" pitchFamily="50" charset="0"/>
              </a:rPr>
              <a:t>Portfoliomanager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ediolanum Sans" panose="00000506000000000000" pitchFamily="50" charset="0"/>
              </a:rPr>
              <a:t>MIFL Investment Team</a:t>
            </a:r>
          </a:p>
        </p:txBody>
      </p:sp>
      <p:sp>
        <p:nvSpPr>
          <p:cNvPr id="67" name="TextBox 66">
            <a:extLst>
              <a:ext uri="{FF2B5EF4-FFF2-40B4-BE49-F238E27FC236}">
                <a16:creationId xmlns:a16="http://schemas.microsoft.com/office/drawing/2014/main" id="{990F5AB0-0F87-4A49-95DD-FBF7E5ADED37}"/>
              </a:ext>
            </a:extLst>
          </p:cNvPr>
          <p:cNvSpPr txBox="1"/>
          <p:nvPr/>
        </p:nvSpPr>
        <p:spPr>
          <a:xfrm>
            <a:off x="6198577" y="3292664"/>
            <a:ext cx="26552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dirty="0">
                <a:ln>
                  <a:noFill/>
                </a:ln>
                <a:effectLst/>
                <a:uLnTx/>
                <a:uFillTx/>
                <a:latin typeface="Mediolanum Sans" panose="00000506000000000000" pitchFamily="50" charset="0"/>
              </a:rPr>
              <a:t>Morningstar-Kategorie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effectLst/>
                <a:uLnTx/>
                <a:uFillTx/>
                <a:latin typeface="Mediolanum Sans" panose="00000506000000000000" pitchFamily="50" charset="0"/>
                <a:cs typeface="Arial" panose="020B0604020202020204" pitchFamily="34" charset="0"/>
              </a:rPr>
              <a:t>EAA Sector Equity A</a:t>
            </a:r>
            <a:r>
              <a:rPr lang="en-IE" sz="1200" dirty="0">
                <a:latin typeface="Mediolanum Sans" panose="00000506000000000000" pitchFamily="50" charset="0"/>
                <a:cs typeface="Arial" panose="020B0604020202020204" pitchFamily="34" charset="0"/>
              </a:rPr>
              <a:t>griculture</a:t>
            </a:r>
            <a:endParaRPr kumimoji="0" lang="en-US" sz="1200" b="0" i="0" u="none" strike="noStrike" kern="1200" cap="none" spc="0" normalizeH="0" baseline="0" noProof="0" dirty="0">
              <a:ln>
                <a:noFill/>
              </a:ln>
              <a:effectLst/>
              <a:uLnTx/>
              <a:uFillTx/>
              <a:latin typeface="Mediolanum Sans" panose="00000506000000000000" pitchFamily="50" charset="0"/>
            </a:endParaRPr>
          </a:p>
        </p:txBody>
      </p:sp>
      <p:sp>
        <p:nvSpPr>
          <p:cNvPr id="60" name="Slide Number Placeholder 2">
            <a:extLst>
              <a:ext uri="{FF2B5EF4-FFF2-40B4-BE49-F238E27FC236}">
                <a16:creationId xmlns:a16="http://schemas.microsoft.com/office/drawing/2014/main" id="{54953D73-2136-4E0D-BFF5-E9433012FAC4}"/>
              </a:ext>
            </a:extLst>
          </p:cNvPr>
          <p:cNvSpPr>
            <a:spLocks noGrp="1"/>
          </p:cNvSpPr>
          <p:nvPr>
            <p:ph type="sldNum" sz="quarter" idx="12"/>
          </p:nvPr>
        </p:nvSpPr>
        <p:spPr>
          <a:xfrm>
            <a:off x="7986459" y="4571072"/>
            <a:ext cx="797541" cy="273844"/>
          </a:xfrm>
        </p:spPr>
        <p:txBody>
          <a:bodyPr/>
          <a:lstStyle/>
          <a:p>
            <a:fld id="{34792895-D8E1-4817-8F28-70423B694AB5}" type="slidenum">
              <a:rPr lang="en-IE" smtClean="0">
                <a:latin typeface="Mediolanum Sans" panose="00000506000000000000" pitchFamily="50" charset="0"/>
              </a:rPr>
              <a:t>31</a:t>
            </a:fld>
            <a:endParaRPr lang="en-IE" dirty="0">
              <a:latin typeface="Mediolanum Sans" panose="00000506000000000000" pitchFamily="50" charset="0"/>
            </a:endParaRPr>
          </a:p>
        </p:txBody>
      </p:sp>
    </p:spTree>
    <p:extLst>
      <p:ext uri="{BB962C8B-B14F-4D97-AF65-F5344CB8AC3E}">
        <p14:creationId xmlns:p14="http://schemas.microsoft.com/office/powerpoint/2010/main" val="2922218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DCB9F2-A321-4259-9D6C-08E253A14454}"/>
              </a:ext>
            </a:extLst>
          </p:cNvPr>
          <p:cNvSpPr>
            <a:spLocks noGrp="1"/>
          </p:cNvSpPr>
          <p:nvPr>
            <p:ph type="title"/>
          </p:nvPr>
        </p:nvSpPr>
        <p:spPr>
          <a:xfrm>
            <a:off x="95980" y="154149"/>
            <a:ext cx="6613078" cy="700895"/>
          </a:xfrm>
        </p:spPr>
        <p:txBody>
          <a:bodyPr>
            <a:normAutofit fontScale="90000"/>
          </a:bodyPr>
          <a:lstStyle/>
          <a:p>
            <a:r>
              <a:rPr lang="en-IE" sz="2700" dirty="0"/>
              <a:t>MBB Future Sustainable Nutrition</a:t>
            </a:r>
            <a:br>
              <a:rPr lang="en-IE" dirty="0"/>
            </a:br>
            <a:r>
              <a:rPr lang="de-DE" sz="2000" b="0" i="1" dirty="0"/>
              <a:t>Fondsallokation</a:t>
            </a:r>
            <a:endParaRPr lang="de-DE" sz="2200" b="0" i="1" dirty="0"/>
          </a:p>
        </p:txBody>
      </p:sp>
      <p:sp>
        <p:nvSpPr>
          <p:cNvPr id="95" name="Slide Number Placeholder 2">
            <a:extLst>
              <a:ext uri="{FF2B5EF4-FFF2-40B4-BE49-F238E27FC236}">
                <a16:creationId xmlns:a16="http://schemas.microsoft.com/office/drawing/2014/main" id="{9EC1C973-10BD-4F89-832A-10D7C15698C9}"/>
              </a:ext>
            </a:extLst>
          </p:cNvPr>
          <p:cNvSpPr>
            <a:spLocks noGrp="1"/>
          </p:cNvSpPr>
          <p:nvPr>
            <p:ph type="sldNum" sz="quarter" idx="12"/>
          </p:nvPr>
        </p:nvSpPr>
        <p:spPr>
          <a:xfrm>
            <a:off x="7986459" y="4571072"/>
            <a:ext cx="797541" cy="273844"/>
          </a:xfrm>
        </p:spPr>
        <p:txBody>
          <a:bodyPr/>
          <a:lstStyle/>
          <a:p>
            <a:fld id="{34792895-D8E1-4817-8F28-70423B694AB5}" type="slidenum">
              <a:rPr lang="en-IE" smtClean="0"/>
              <a:pPr/>
              <a:t>32</a:t>
            </a:fld>
            <a:endParaRPr lang="en-IE" dirty="0"/>
          </a:p>
        </p:txBody>
      </p:sp>
      <p:sp>
        <p:nvSpPr>
          <p:cNvPr id="7" name="TextBox 6">
            <a:extLst>
              <a:ext uri="{FF2B5EF4-FFF2-40B4-BE49-F238E27FC236}">
                <a16:creationId xmlns:a16="http://schemas.microsoft.com/office/drawing/2014/main" id="{4D97D6FC-DB90-4C37-BB82-13598406B174}"/>
              </a:ext>
            </a:extLst>
          </p:cNvPr>
          <p:cNvSpPr txBox="1"/>
          <p:nvPr/>
        </p:nvSpPr>
        <p:spPr>
          <a:xfrm>
            <a:off x="703479" y="4672834"/>
            <a:ext cx="7737042" cy="215444"/>
          </a:xfrm>
          <a:prstGeom prst="rect">
            <a:avLst/>
          </a:prstGeom>
          <a:noFill/>
        </p:spPr>
        <p:txBody>
          <a:bodyPr wrap="square" rtlCol="0">
            <a:spAutoFit/>
          </a:bodyPr>
          <a:lstStyle/>
          <a:p>
            <a:r>
              <a:rPr lang="de-DE" sz="800" b="0" i="0" dirty="0">
                <a:solidFill>
                  <a:schemeClr val="bg2"/>
                </a:solidFill>
                <a:effectLst/>
                <a:highlight>
                  <a:srgbClr val="FFFFFF"/>
                </a:highlight>
                <a:latin typeface="Mediolanum Sans" panose="00000506000000000000" pitchFamily="50" charset="0"/>
              </a:rPr>
              <a:t>Änderungen der Allokationen sind möglich. Quelle: Mediolanum International Funds Limited, Stand 31.07.2024.</a:t>
            </a:r>
            <a:endParaRPr lang="en-IE" sz="800" dirty="0">
              <a:solidFill>
                <a:schemeClr val="bg2"/>
              </a:solidFill>
              <a:latin typeface="Mediolanum Sans" panose="00000506000000000000" pitchFamily="50" charset="0"/>
            </a:endParaRPr>
          </a:p>
        </p:txBody>
      </p:sp>
      <p:sp>
        <p:nvSpPr>
          <p:cNvPr id="11" name="Content Placeholder 3">
            <a:extLst>
              <a:ext uri="{FF2B5EF4-FFF2-40B4-BE49-F238E27FC236}">
                <a16:creationId xmlns:a16="http://schemas.microsoft.com/office/drawing/2014/main" id="{A7ACA46A-941F-4570-9A76-CC51948BF926}"/>
              </a:ext>
            </a:extLst>
          </p:cNvPr>
          <p:cNvSpPr txBox="1">
            <a:spLocks/>
          </p:cNvSpPr>
          <p:nvPr/>
        </p:nvSpPr>
        <p:spPr>
          <a:xfrm>
            <a:off x="496667" y="1062303"/>
            <a:ext cx="3703358" cy="338554"/>
          </a:xfrm>
          <a:prstGeom prst="rect">
            <a:avLst/>
          </a:prstGeom>
          <a:ln>
            <a:noFill/>
          </a:ln>
        </p:spPr>
        <p:txBody>
          <a:bodyP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b="1" dirty="0">
                <a:solidFill>
                  <a:srgbClr val="192D6E"/>
                </a:solidFill>
              </a:rPr>
              <a:t>Regionale Allokation</a:t>
            </a:r>
            <a:endParaRPr lang="de-DE" sz="1200" b="1" dirty="0">
              <a:solidFill>
                <a:schemeClr val="accent2"/>
              </a:solidFill>
            </a:endParaRPr>
          </a:p>
        </p:txBody>
      </p:sp>
      <p:sp>
        <p:nvSpPr>
          <p:cNvPr id="13" name="Content Placeholder 3">
            <a:extLst>
              <a:ext uri="{FF2B5EF4-FFF2-40B4-BE49-F238E27FC236}">
                <a16:creationId xmlns:a16="http://schemas.microsoft.com/office/drawing/2014/main" id="{C0B03648-6AE6-43A2-815C-6457F2CC9365}"/>
              </a:ext>
            </a:extLst>
          </p:cNvPr>
          <p:cNvSpPr txBox="1">
            <a:spLocks/>
          </p:cNvSpPr>
          <p:nvPr/>
        </p:nvSpPr>
        <p:spPr>
          <a:xfrm>
            <a:off x="5068667" y="1062303"/>
            <a:ext cx="3703358" cy="338554"/>
          </a:xfrm>
          <a:prstGeom prst="rect">
            <a:avLst/>
          </a:prstGeom>
          <a:ln>
            <a:noFill/>
          </a:ln>
        </p:spPr>
        <p:txBody>
          <a:bodyP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b="1" dirty="0">
                <a:solidFill>
                  <a:srgbClr val="192D6E"/>
                </a:solidFill>
              </a:rPr>
              <a:t>Sektorallokation</a:t>
            </a:r>
            <a:endParaRPr lang="de-DE" sz="1200" b="1" dirty="0">
              <a:solidFill>
                <a:schemeClr val="accent2"/>
              </a:solidFill>
            </a:endParaRPr>
          </a:p>
        </p:txBody>
      </p:sp>
      <p:graphicFrame>
        <p:nvGraphicFramePr>
          <p:cNvPr id="4" name="Grafico 6">
            <a:extLst>
              <a:ext uri="{FF2B5EF4-FFF2-40B4-BE49-F238E27FC236}">
                <a16:creationId xmlns:a16="http://schemas.microsoft.com/office/drawing/2014/main" id="{94B8F509-1C3D-2739-3823-9BA3A3F32FE0}"/>
              </a:ext>
            </a:extLst>
          </p:cNvPr>
          <p:cNvGraphicFramePr/>
          <p:nvPr>
            <p:extLst>
              <p:ext uri="{D42A27DB-BD31-4B8C-83A1-F6EECF244321}">
                <p14:modId xmlns:p14="http://schemas.microsoft.com/office/powerpoint/2010/main" val="3257195647"/>
              </p:ext>
            </p:extLst>
          </p:nvPr>
        </p:nvGraphicFramePr>
        <p:xfrm>
          <a:off x="619071" y="1500123"/>
          <a:ext cx="4165275" cy="31387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23">
            <a:extLst>
              <a:ext uri="{FF2B5EF4-FFF2-40B4-BE49-F238E27FC236}">
                <a16:creationId xmlns:a16="http://schemas.microsoft.com/office/drawing/2014/main" id="{64DFABD0-FBD1-350D-977C-6E6B0B7B0D1D}"/>
              </a:ext>
            </a:extLst>
          </p:cNvPr>
          <p:cNvGraphicFramePr/>
          <p:nvPr>
            <p:extLst>
              <p:ext uri="{D42A27DB-BD31-4B8C-83A1-F6EECF244321}">
                <p14:modId xmlns:p14="http://schemas.microsoft.com/office/powerpoint/2010/main" val="3925538528"/>
              </p:ext>
            </p:extLst>
          </p:nvPr>
        </p:nvGraphicFramePr>
        <p:xfrm>
          <a:off x="4784346" y="1500123"/>
          <a:ext cx="4055165" cy="3138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2298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AB0DA-AC2B-547D-39ED-3AFE1E3BE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C271C-0AFB-742E-00CB-AE3A4BCB4B72}"/>
              </a:ext>
            </a:extLst>
          </p:cNvPr>
          <p:cNvSpPr>
            <a:spLocks noGrp="1"/>
          </p:cNvSpPr>
          <p:nvPr>
            <p:ph type="title"/>
          </p:nvPr>
        </p:nvSpPr>
        <p:spPr>
          <a:xfrm>
            <a:off x="198548" y="62173"/>
            <a:ext cx="6613078" cy="472513"/>
          </a:xfrm>
        </p:spPr>
        <p:txBody>
          <a:bodyPr>
            <a:normAutofit fontScale="90000"/>
          </a:bodyPr>
          <a:lstStyle/>
          <a:p>
            <a:r>
              <a:rPr lang="en-US" sz="3100" dirty="0"/>
              <a:t>MBB Future Sustainable Nutrition</a:t>
            </a:r>
            <a:br>
              <a:rPr lang="it-IT" dirty="0"/>
            </a:br>
            <a:r>
              <a:rPr lang="de-DE" sz="2000" b="0" i="1" dirty="0"/>
              <a:t>Fondsperformance</a:t>
            </a:r>
            <a:endParaRPr lang="de-DE" sz="2200" b="0" i="1" dirty="0"/>
          </a:p>
        </p:txBody>
      </p:sp>
      <p:sp>
        <p:nvSpPr>
          <p:cNvPr id="27" name="TextBox 26">
            <a:extLst>
              <a:ext uri="{FF2B5EF4-FFF2-40B4-BE49-F238E27FC236}">
                <a16:creationId xmlns:a16="http://schemas.microsoft.com/office/drawing/2014/main" id="{480204C8-B90B-64FD-98DA-2C815FF33EFF}"/>
              </a:ext>
            </a:extLst>
          </p:cNvPr>
          <p:cNvSpPr txBox="1"/>
          <p:nvPr/>
        </p:nvSpPr>
        <p:spPr>
          <a:xfrm>
            <a:off x="854681" y="4553166"/>
            <a:ext cx="7317769" cy="369332"/>
          </a:xfrm>
          <a:prstGeom prst="rect">
            <a:avLst/>
          </a:prstGeom>
          <a:noFill/>
        </p:spPr>
        <p:txBody>
          <a:bodyPr wrap="square">
            <a:spAutoFit/>
          </a:bodyPr>
          <a:lstStyle/>
          <a:p>
            <a:r>
              <a:rPr lang="de-DE" sz="900" b="0" i="0" dirty="0">
                <a:solidFill>
                  <a:schemeClr val="bg2"/>
                </a:solidFill>
                <a:effectLst/>
                <a:highlight>
                  <a:srgbClr val="FFFFFF"/>
                </a:highlight>
                <a:latin typeface="Mediolanum Sans" panose="00000506000000000000" pitchFamily="50" charset="0"/>
              </a:rPr>
              <a:t>Die Wertentwicklung in der Vergangenheit ist kein Hinweis oder eine Garantie für zukünftige Ergebnisse. Die dargestellten Informationen dienen lediglich der Veranschaulichung. Die Märkte können sich in Zukunft anders entwickeln. </a:t>
            </a:r>
            <a:r>
              <a:rPr lang="it-IT" sz="900" dirty="0">
                <a:solidFill>
                  <a:schemeClr val="bg2"/>
                </a:solidFill>
                <a:latin typeface="Mediolanum Sans" panose="00000506000000000000" pitchFamily="50" charset="0"/>
              </a:rPr>
              <a:t>Quelle: MIFL, Stand 31.01.2024. </a:t>
            </a:r>
          </a:p>
        </p:txBody>
      </p:sp>
      <p:graphicFrame>
        <p:nvGraphicFramePr>
          <p:cNvPr id="3" name="Chart Placeholder 6">
            <a:extLst>
              <a:ext uri="{FF2B5EF4-FFF2-40B4-BE49-F238E27FC236}">
                <a16:creationId xmlns:a16="http://schemas.microsoft.com/office/drawing/2014/main" id="{86A3D335-18BA-203C-E035-42B7B08E39D4}"/>
              </a:ext>
            </a:extLst>
          </p:cNvPr>
          <p:cNvGraphicFramePr>
            <a:graphicFrameLocks/>
          </p:cNvGraphicFramePr>
          <p:nvPr>
            <p:extLst>
              <p:ext uri="{D42A27DB-BD31-4B8C-83A1-F6EECF244321}">
                <p14:modId xmlns:p14="http://schemas.microsoft.com/office/powerpoint/2010/main" val="190098500"/>
              </p:ext>
            </p:extLst>
          </p:nvPr>
        </p:nvGraphicFramePr>
        <p:xfrm>
          <a:off x="1148906" y="1062766"/>
          <a:ext cx="7023544" cy="3246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164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6087D6-769D-4ED9-8618-7F747F1009D7}"/>
              </a:ext>
            </a:extLst>
          </p:cNvPr>
          <p:cNvSpPr>
            <a:spLocks noGrp="1"/>
          </p:cNvSpPr>
          <p:nvPr>
            <p:ph type="sldNum" sz="quarter" idx="12"/>
          </p:nvPr>
        </p:nvSpPr>
        <p:spPr/>
        <p:txBody>
          <a:bodyPr/>
          <a:lstStyle/>
          <a:p>
            <a:r>
              <a:rPr lang="en-IE" dirty="0"/>
              <a:t>16</a:t>
            </a:r>
          </a:p>
        </p:txBody>
      </p:sp>
      <p:sp>
        <p:nvSpPr>
          <p:cNvPr id="37" name="Footer Placeholder 2">
            <a:extLst>
              <a:ext uri="{FF2B5EF4-FFF2-40B4-BE49-F238E27FC236}">
                <a16:creationId xmlns:a16="http://schemas.microsoft.com/office/drawing/2014/main" id="{7BA64D30-CF48-4539-9AC7-3174CC45FECA}"/>
              </a:ext>
            </a:extLst>
          </p:cNvPr>
          <p:cNvSpPr txBox="1">
            <a:spLocks/>
          </p:cNvSpPr>
          <p:nvPr/>
        </p:nvSpPr>
        <p:spPr>
          <a:xfrm>
            <a:off x="872395" y="4645472"/>
            <a:ext cx="7634296" cy="273844"/>
          </a:xfrm>
          <a:prstGeom prst="rect">
            <a:avLst/>
          </a:prstGeom>
          <a:noFill/>
        </p:spPr>
        <p:txBody>
          <a:bodyPr vert="horz" lIns="0" tIns="45720" rIns="91440" bIns="45720" rtlCol="0" anchor="ctr"/>
          <a:lstStyle>
            <a:defPPr>
              <a:defRPr lang="en-US"/>
            </a:defPPr>
            <a:lvl1pPr marL="0" algn="l" defTabSz="914400" rtl="0" eaLnBrk="1" latinLnBrk="0" hangingPunct="1">
              <a:defRPr lang="en-US" sz="900" i="1" kern="1200">
                <a:solidFill>
                  <a:srgbClr val="00376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t-IT" i="0" dirty="0">
                <a:solidFill>
                  <a:schemeClr val="bg2"/>
                </a:solidFill>
                <a:latin typeface="Mediolanum Sans" panose="00000506000000000000" pitchFamily="50" charset="0"/>
                <a:cs typeface="Arial"/>
              </a:rPr>
              <a:t>*</a:t>
            </a:r>
            <a:r>
              <a:rPr lang="de-DE" i="0" dirty="0">
                <a:solidFill>
                  <a:schemeClr val="bg2"/>
                </a:solidFill>
                <a:latin typeface="Mediolanum Sans" panose="00000506000000000000" pitchFamily="50" charset="0"/>
                <a:cs typeface="Arial"/>
              </a:rPr>
              <a:t>Datum der Auflegung: 22.05.2023.</a:t>
            </a:r>
          </a:p>
          <a:p>
            <a:pPr>
              <a:defRPr/>
            </a:pPr>
            <a:r>
              <a:rPr lang="de-DE" sz="900" b="0" i="0" dirty="0">
                <a:solidFill>
                  <a:schemeClr val="bg2"/>
                </a:solidFill>
                <a:effectLst/>
                <a:highlight>
                  <a:srgbClr val="FFFFFF"/>
                </a:highlight>
                <a:latin typeface="Mediolanum Sans" panose="00000506000000000000" pitchFamily="50" charset="0"/>
              </a:rPr>
              <a:t>Die Wertentwicklung in der Vergangenheit ist kein Hinweis oder eine Garantie für zukünftige Ergebnisse. Die dargestellten Informationen dienen lediglich der Veranschaulichung. Die Märkte können sich in Zukunft anders entwickeln.</a:t>
            </a:r>
            <a:endParaRPr lang="de-DE" i="0" dirty="0">
              <a:solidFill>
                <a:schemeClr val="bg2"/>
              </a:solidFill>
              <a:latin typeface="Mediolanum Sans" panose="00000506000000000000" pitchFamily="50" charset="0"/>
              <a:cs typeface="Arial"/>
            </a:endParaRPr>
          </a:p>
          <a:p>
            <a:pPr>
              <a:defRPr/>
            </a:pPr>
            <a:r>
              <a:rPr lang="de-DE" i="0" dirty="0">
                <a:solidFill>
                  <a:schemeClr val="bg2"/>
                </a:solidFill>
                <a:latin typeface="Mediolanum Sans" panose="00000506000000000000" pitchFamily="50" charset="0"/>
                <a:cs typeface="Arial"/>
              </a:rPr>
              <a:t>Quelle: MIFL, Stand 28.08.2024. </a:t>
            </a:r>
            <a:endParaRPr lang="de-DE" sz="800" i="0" dirty="0">
              <a:solidFill>
                <a:schemeClr val="bg2"/>
              </a:solidFill>
              <a:latin typeface="Mediolanum Sans" panose="00000506000000000000" pitchFamily="50" charset="0"/>
              <a:cs typeface="Arial"/>
            </a:endParaRPr>
          </a:p>
        </p:txBody>
      </p:sp>
      <p:sp>
        <p:nvSpPr>
          <p:cNvPr id="2" name="Title 1">
            <a:extLst>
              <a:ext uri="{FF2B5EF4-FFF2-40B4-BE49-F238E27FC236}">
                <a16:creationId xmlns:a16="http://schemas.microsoft.com/office/drawing/2014/main" id="{C5E9ED74-0DC6-7D16-4CAA-6ABC73ACC5E4}"/>
              </a:ext>
            </a:extLst>
          </p:cNvPr>
          <p:cNvSpPr>
            <a:spLocks noGrp="1"/>
          </p:cNvSpPr>
          <p:nvPr>
            <p:ph type="title"/>
          </p:nvPr>
        </p:nvSpPr>
        <p:spPr>
          <a:xfrm>
            <a:off x="285750" y="75316"/>
            <a:ext cx="6613078" cy="472513"/>
          </a:xfrm>
        </p:spPr>
        <p:txBody>
          <a:bodyPr>
            <a:normAutofit fontScale="90000"/>
          </a:bodyPr>
          <a:lstStyle/>
          <a:p>
            <a:r>
              <a:rPr lang="en-US" sz="2800" dirty="0"/>
              <a:t>MBB Future Sustainable Nutrition</a:t>
            </a:r>
            <a:br>
              <a:rPr lang="it-IT" sz="2800" dirty="0"/>
            </a:br>
            <a:r>
              <a:rPr lang="it-IT" sz="2000" b="0" i="1" dirty="0"/>
              <a:t>Performance </a:t>
            </a:r>
            <a:r>
              <a:rPr lang="de-DE" sz="2000" b="0" i="1" dirty="0"/>
              <a:t>seit Auflegung</a:t>
            </a:r>
            <a:endParaRPr lang="de-DE" b="1" dirty="0">
              <a:latin typeface="Mediolanum Sans" panose="00000506000000000000" pitchFamily="50" charset="0"/>
            </a:endParaRPr>
          </a:p>
        </p:txBody>
      </p:sp>
      <p:sp>
        <p:nvSpPr>
          <p:cNvPr id="5" name="TextBox 4">
            <a:extLst>
              <a:ext uri="{FF2B5EF4-FFF2-40B4-BE49-F238E27FC236}">
                <a16:creationId xmlns:a16="http://schemas.microsoft.com/office/drawing/2014/main" id="{67291358-B2B3-AA42-189A-549E35EEE3E8}"/>
              </a:ext>
            </a:extLst>
          </p:cNvPr>
          <p:cNvSpPr txBox="1"/>
          <p:nvPr/>
        </p:nvSpPr>
        <p:spPr>
          <a:xfrm>
            <a:off x="285750" y="872567"/>
            <a:ext cx="9144000" cy="307777"/>
          </a:xfrm>
          <a:prstGeom prst="rect">
            <a:avLst/>
          </a:prstGeom>
          <a:noFill/>
        </p:spPr>
        <p:txBody>
          <a:bodyPr wrap="square" rtlCol="0">
            <a:spAutoFit/>
          </a:bodyPr>
          <a:lstStyle/>
          <a:p>
            <a:pPr algn="ctr" rtl="0">
              <a:defRPr sz="1200" b="1" i="0" u="none" strike="noStrike" kern="1200" spc="0" baseline="0">
                <a:solidFill>
                  <a:prstClr val="white">
                    <a:lumMod val="65000"/>
                    <a:lumOff val="35000"/>
                  </a:prstClr>
                </a:solidFill>
                <a:latin typeface="+mn-lt"/>
                <a:ea typeface="+mn-ea"/>
                <a:cs typeface="+mn-cs"/>
              </a:defRPr>
            </a:pPr>
            <a:r>
              <a:rPr lang="de-DE" sz="1400" b="1" i="0" u="none" strike="noStrike" baseline="0" dirty="0">
                <a:solidFill>
                  <a:srgbClr val="192B6D"/>
                </a:solidFill>
                <a:latin typeface="Mediolanum Sans" panose="00000506000000000000" pitchFamily="50" charset="0"/>
              </a:rPr>
              <a:t>Kumulierte Nettoperformance seit *Auflegung</a:t>
            </a:r>
          </a:p>
        </p:txBody>
      </p:sp>
      <p:graphicFrame>
        <p:nvGraphicFramePr>
          <p:cNvPr id="6" name="Chart 5">
            <a:extLst>
              <a:ext uri="{FF2B5EF4-FFF2-40B4-BE49-F238E27FC236}">
                <a16:creationId xmlns:a16="http://schemas.microsoft.com/office/drawing/2014/main" id="{43183162-A880-453E-9834-2FEF97787C5C}"/>
              </a:ext>
            </a:extLst>
          </p:cNvPr>
          <p:cNvGraphicFramePr>
            <a:graphicFrameLocks/>
          </p:cNvGraphicFramePr>
          <p:nvPr>
            <p:extLst>
              <p:ext uri="{D42A27DB-BD31-4B8C-83A1-F6EECF244321}">
                <p14:modId xmlns:p14="http://schemas.microsoft.com/office/powerpoint/2010/main" val="3604413024"/>
              </p:ext>
            </p:extLst>
          </p:nvPr>
        </p:nvGraphicFramePr>
        <p:xfrm>
          <a:off x="997527" y="1232188"/>
          <a:ext cx="7509164" cy="3173557"/>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8B0FCAA7-6DBA-7C8C-CAE6-1AE86967423E}"/>
              </a:ext>
            </a:extLst>
          </p:cNvPr>
          <p:cNvCxnSpPr>
            <a:cxnSpLocks/>
          </p:cNvCxnSpPr>
          <p:nvPr/>
        </p:nvCxnSpPr>
        <p:spPr>
          <a:xfrm flipV="1">
            <a:off x="3844636" y="1821873"/>
            <a:ext cx="4461164" cy="1704109"/>
          </a:xfrm>
          <a:prstGeom prst="straightConnector1">
            <a:avLst/>
          </a:prstGeom>
          <a:ln w="1270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94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1AD-01A7-448A-83A3-B8077ED12352}"/>
              </a:ext>
            </a:extLst>
          </p:cNvPr>
          <p:cNvSpPr>
            <a:spLocks noGrp="1"/>
          </p:cNvSpPr>
          <p:nvPr>
            <p:ph type="ctrTitle"/>
          </p:nvPr>
        </p:nvSpPr>
        <p:spPr/>
        <p:txBody>
          <a:bodyPr/>
          <a:lstStyle/>
          <a:p>
            <a:r>
              <a:rPr lang="de-DE" dirty="0">
                <a:latin typeface="Mediolanum Sans" panose="00000506000000000000" pitchFamily="50" charset="0"/>
              </a:rPr>
              <a:t>Zusammenfassung</a:t>
            </a:r>
          </a:p>
        </p:txBody>
      </p:sp>
    </p:spTree>
    <p:extLst>
      <p:ext uri="{BB962C8B-B14F-4D97-AF65-F5344CB8AC3E}">
        <p14:creationId xmlns:p14="http://schemas.microsoft.com/office/powerpoint/2010/main" val="9133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82C7-26CD-4AFD-AEF1-833C0048564D}"/>
              </a:ext>
            </a:extLst>
          </p:cNvPr>
          <p:cNvSpPr>
            <a:spLocks noGrp="1"/>
          </p:cNvSpPr>
          <p:nvPr>
            <p:ph type="title"/>
          </p:nvPr>
        </p:nvSpPr>
        <p:spPr>
          <a:xfrm>
            <a:off x="258400" y="209627"/>
            <a:ext cx="6613078" cy="472513"/>
          </a:xfrm>
        </p:spPr>
        <p:txBody>
          <a:bodyPr>
            <a:normAutofit fontScale="90000"/>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en-IE" sz="2000" dirty="0">
                <a:latin typeface="Mediolanum Sans" panose="00000506000000000000" pitchFamily="50" charset="0"/>
              </a:rPr>
              <a:t>Best Brands Future Sustainable Nutrition</a:t>
            </a:r>
            <a:br>
              <a:rPr lang="en-IE" sz="2200" b="0" dirty="0">
                <a:latin typeface="Mediolanum Sans" panose="00000506000000000000" pitchFamily="50" charset="0"/>
              </a:rPr>
            </a:br>
            <a:r>
              <a:rPr lang="de-DE" sz="1800" b="0" i="1" dirty="0">
                <a:latin typeface="Mediolanum Sans" panose="00000506000000000000" pitchFamily="50" charset="0"/>
              </a:rPr>
              <a:t>Zusammenfassung</a:t>
            </a:r>
            <a:endParaRPr kumimoji="0" lang="de-DE" sz="1400" b="0" i="1" u="none" strike="noStrike" kern="1200" cap="none" normalizeH="0" baseline="0" dirty="0">
              <a:ln>
                <a:noFill/>
              </a:ln>
              <a:solidFill>
                <a:prstClr val="white"/>
              </a:solidFill>
              <a:effectLst/>
              <a:uLnTx/>
              <a:uFillTx/>
              <a:latin typeface="Mediolanum Sans" panose="00000506000000000000" pitchFamily="50" charset="0"/>
            </a:endParaRPr>
          </a:p>
        </p:txBody>
      </p:sp>
      <p:sp>
        <p:nvSpPr>
          <p:cNvPr id="3" name="Slide Number Placeholder 2">
            <a:extLst>
              <a:ext uri="{FF2B5EF4-FFF2-40B4-BE49-F238E27FC236}">
                <a16:creationId xmlns:a16="http://schemas.microsoft.com/office/drawing/2014/main" id="{E76087D6-769D-4ED9-8618-7F747F1009D7}"/>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36</a:t>
            </a:fld>
            <a:endParaRPr lang="en-IE" sz="800" dirty="0">
              <a:latin typeface="Mediolanum Sans" panose="00000506000000000000" pitchFamily="50" charset="0"/>
            </a:endParaRPr>
          </a:p>
        </p:txBody>
      </p:sp>
      <p:cxnSp>
        <p:nvCxnSpPr>
          <p:cNvPr id="6" name="Straight Connector 5">
            <a:extLst>
              <a:ext uri="{FF2B5EF4-FFF2-40B4-BE49-F238E27FC236}">
                <a16:creationId xmlns:a16="http://schemas.microsoft.com/office/drawing/2014/main" id="{6C2CFFEF-32EE-4DB6-A921-73E273CB1EF6}"/>
              </a:ext>
            </a:extLst>
          </p:cNvPr>
          <p:cNvCxnSpPr/>
          <p:nvPr/>
        </p:nvCxnSpPr>
        <p:spPr>
          <a:xfrm>
            <a:off x="346504" y="2418047"/>
            <a:ext cx="7618220" cy="0"/>
          </a:xfrm>
          <a:prstGeom prst="line">
            <a:avLst/>
          </a:prstGeom>
          <a:ln>
            <a:solidFill>
              <a:srgbClr val="CFC7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58572E-185E-453D-BA99-7ECE07A555F9}"/>
              </a:ext>
            </a:extLst>
          </p:cNvPr>
          <p:cNvCxnSpPr/>
          <p:nvPr/>
        </p:nvCxnSpPr>
        <p:spPr>
          <a:xfrm>
            <a:off x="389535" y="3183443"/>
            <a:ext cx="7618220" cy="0"/>
          </a:xfrm>
          <a:prstGeom prst="line">
            <a:avLst/>
          </a:prstGeom>
          <a:ln>
            <a:solidFill>
              <a:srgbClr val="CFC7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A24479-BDDE-4F5B-9835-130052C6EB6C}"/>
              </a:ext>
            </a:extLst>
          </p:cNvPr>
          <p:cNvCxnSpPr/>
          <p:nvPr/>
        </p:nvCxnSpPr>
        <p:spPr>
          <a:xfrm>
            <a:off x="389535" y="3948839"/>
            <a:ext cx="7618220" cy="0"/>
          </a:xfrm>
          <a:prstGeom prst="line">
            <a:avLst/>
          </a:prstGeom>
          <a:ln>
            <a:solidFill>
              <a:srgbClr val="CFC7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6EDDE9-6054-4DC7-8A84-E5FC6D20435B}"/>
              </a:ext>
            </a:extLst>
          </p:cNvPr>
          <p:cNvCxnSpPr/>
          <p:nvPr/>
        </p:nvCxnSpPr>
        <p:spPr>
          <a:xfrm>
            <a:off x="316196" y="1652651"/>
            <a:ext cx="7618220" cy="0"/>
          </a:xfrm>
          <a:prstGeom prst="line">
            <a:avLst/>
          </a:prstGeom>
          <a:ln>
            <a:solidFill>
              <a:srgbClr val="CFC7C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89C5034-8290-42F2-8442-ADBD9630C945}"/>
              </a:ext>
            </a:extLst>
          </p:cNvPr>
          <p:cNvSpPr/>
          <p:nvPr/>
        </p:nvSpPr>
        <p:spPr>
          <a:xfrm>
            <a:off x="907140" y="1916604"/>
            <a:ext cx="1478931" cy="244682"/>
          </a:xfrm>
          <a:prstGeom prst="rect">
            <a:avLst/>
          </a:prstGeom>
        </p:spPr>
        <p:txBody>
          <a:bodyPr wrap="none" lIns="0" tIns="45720" rIns="91440" bIns="45720" anchor="ctr">
            <a:spAutoFit/>
          </a:bodyPr>
          <a:lstStyle/>
          <a:p>
            <a:pPr lvl="0" defTabSz="844550">
              <a:lnSpc>
                <a:spcPct val="90000"/>
              </a:lnSpc>
              <a:spcBef>
                <a:spcPct val="0"/>
              </a:spcBef>
            </a:pPr>
            <a:r>
              <a:rPr lang="de-DE" sz="1100" b="1" dirty="0">
                <a:solidFill>
                  <a:srgbClr val="192D6E"/>
                </a:solidFill>
                <a:latin typeface="Mediolanum Sans" panose="00000506000000000000" pitchFamily="50" charset="0"/>
              </a:rPr>
              <a:t>Nachhaltige Ernährung</a:t>
            </a:r>
            <a:endParaRPr lang="de-DE" sz="1050" b="1" dirty="0">
              <a:solidFill>
                <a:srgbClr val="192D6E"/>
              </a:solidFill>
              <a:latin typeface="Mediolanum Sans" panose="00000506000000000000" pitchFamily="50" charset="0"/>
            </a:endParaRPr>
          </a:p>
        </p:txBody>
      </p:sp>
      <p:sp>
        <p:nvSpPr>
          <p:cNvPr id="14" name="Rectangle 13">
            <a:extLst>
              <a:ext uri="{FF2B5EF4-FFF2-40B4-BE49-F238E27FC236}">
                <a16:creationId xmlns:a16="http://schemas.microsoft.com/office/drawing/2014/main" id="{688C2FC8-8555-443B-A929-94E94FF6A5F2}"/>
              </a:ext>
            </a:extLst>
          </p:cNvPr>
          <p:cNvSpPr/>
          <p:nvPr/>
        </p:nvSpPr>
        <p:spPr>
          <a:xfrm>
            <a:off x="909005" y="2681993"/>
            <a:ext cx="1464503" cy="244682"/>
          </a:xfrm>
          <a:prstGeom prst="rect">
            <a:avLst/>
          </a:prstGeom>
        </p:spPr>
        <p:txBody>
          <a:bodyPr wrap="none" lIns="0" anchor="ctr">
            <a:spAutoFit/>
          </a:bodyPr>
          <a:lstStyle/>
          <a:p>
            <a:pPr lvl="0" defTabSz="844550">
              <a:lnSpc>
                <a:spcPct val="90000"/>
              </a:lnSpc>
              <a:spcBef>
                <a:spcPct val="0"/>
              </a:spcBef>
            </a:pPr>
            <a:r>
              <a:rPr lang="en-IE" sz="1100" b="1" dirty="0">
                <a:solidFill>
                  <a:srgbClr val="192D6E"/>
                </a:solidFill>
                <a:latin typeface="Mediolanum Sans" panose="00000506000000000000" pitchFamily="50" charset="0"/>
              </a:rPr>
              <a:t>Multi-Manager-Ansatz</a:t>
            </a:r>
            <a:endParaRPr lang="en-IE" sz="1050" b="1" dirty="0">
              <a:solidFill>
                <a:srgbClr val="192D6E"/>
              </a:solidFill>
              <a:latin typeface="Mediolanum Sans" panose="00000506000000000000" pitchFamily="50" charset="0"/>
            </a:endParaRPr>
          </a:p>
        </p:txBody>
      </p:sp>
      <p:sp>
        <p:nvSpPr>
          <p:cNvPr id="15" name="Rectangle 14">
            <a:extLst>
              <a:ext uri="{FF2B5EF4-FFF2-40B4-BE49-F238E27FC236}">
                <a16:creationId xmlns:a16="http://schemas.microsoft.com/office/drawing/2014/main" id="{753E245A-84A6-478B-AE59-77EB1ED3580E}"/>
              </a:ext>
            </a:extLst>
          </p:cNvPr>
          <p:cNvSpPr/>
          <p:nvPr/>
        </p:nvSpPr>
        <p:spPr>
          <a:xfrm>
            <a:off x="3324078" y="1734633"/>
            <a:ext cx="4886055" cy="646331"/>
          </a:xfrm>
          <a:prstGeom prst="rect">
            <a:avLst/>
          </a:prstGeom>
        </p:spPr>
        <p:txBody>
          <a:bodyPr wrap="square" anchor="ctr">
            <a:spAutoFit/>
          </a:bodyPr>
          <a:lstStyle/>
          <a:p>
            <a:pPr marL="288000" indent="-288000" defTabSz="844550">
              <a:lnSpc>
                <a:spcPct val="90000"/>
              </a:lnSpc>
              <a:spcBef>
                <a:spcPct val="0"/>
              </a:spcBef>
              <a:buFont typeface="Arial" panose="020B0604020202020204" pitchFamily="34" charset="0"/>
              <a:buChar char="›"/>
            </a:pPr>
            <a:r>
              <a:rPr lang="de-DE" sz="1000" dirty="0">
                <a:solidFill>
                  <a:srgbClr val="192D6E"/>
                </a:solidFill>
                <a:latin typeface="Mediolanum Sans" panose="00000506000000000000" pitchFamily="50" charset="0"/>
                <a:cs typeface="Arial" panose="020B0604020202020204" pitchFamily="34" charset="0"/>
              </a:rPr>
              <a:t>Unsere Lebensmittelversorgung muss sich ändern.</a:t>
            </a:r>
          </a:p>
          <a:p>
            <a:pPr marL="288000" indent="-288000" defTabSz="844550">
              <a:lnSpc>
                <a:spcPct val="90000"/>
              </a:lnSpc>
              <a:spcBef>
                <a:spcPct val="0"/>
              </a:spcBef>
              <a:buFont typeface="Arial" panose="020B0604020202020204" pitchFamily="34" charset="0"/>
              <a:buChar char="›"/>
            </a:pPr>
            <a:r>
              <a:rPr lang="de-DE" sz="1000" dirty="0">
                <a:solidFill>
                  <a:srgbClr val="192D6E"/>
                </a:solidFill>
                <a:latin typeface="Mediolanum Sans" panose="00000506000000000000" pitchFamily="50" charset="0"/>
                <a:cs typeface="Arial" panose="020B0604020202020204" pitchFamily="34" charset="0"/>
              </a:rPr>
              <a:t>Der Fonds ermöglicht ein Engagement im Bereich der nachhaltigen Ernährung über Unternehmen, die Antworten auf die nicht-nachhaltigen Gesundheits-, Klima- und Abfalllösungen der derzeitigen Lebensmittelversorgung zu finden versuchen.</a:t>
            </a:r>
            <a:endParaRPr lang="en-US" sz="1000" dirty="0">
              <a:solidFill>
                <a:srgbClr val="192D6E"/>
              </a:solidFill>
              <a:latin typeface="Mediolanum Sans" panose="00000506000000000000" pitchFamily="50" charset="0"/>
              <a:cs typeface="Arial" panose="020B0604020202020204" pitchFamily="34" charset="0"/>
            </a:endParaRPr>
          </a:p>
        </p:txBody>
      </p:sp>
      <p:sp>
        <p:nvSpPr>
          <p:cNvPr id="16" name="Rectangle 15">
            <a:extLst>
              <a:ext uri="{FF2B5EF4-FFF2-40B4-BE49-F238E27FC236}">
                <a16:creationId xmlns:a16="http://schemas.microsoft.com/office/drawing/2014/main" id="{418E3989-CC23-48C6-80D7-F1E0DD59C240}"/>
              </a:ext>
            </a:extLst>
          </p:cNvPr>
          <p:cNvSpPr/>
          <p:nvPr/>
        </p:nvSpPr>
        <p:spPr>
          <a:xfrm>
            <a:off x="3324078" y="2483016"/>
            <a:ext cx="4903990" cy="646331"/>
          </a:xfrm>
          <a:prstGeom prst="rect">
            <a:avLst/>
          </a:prstGeom>
        </p:spPr>
        <p:txBody>
          <a:bodyPr wrap="square" anchor="ctr">
            <a:spAutoFit/>
          </a:bodyPr>
          <a:lstStyle/>
          <a:p>
            <a:pPr marL="288000" indent="-288000" defTabSz="844550">
              <a:lnSpc>
                <a:spcPct val="90000"/>
              </a:lnSpc>
              <a:spcBef>
                <a:spcPct val="0"/>
              </a:spcBef>
              <a:buFont typeface="Arial" panose="020B0604020202020204" pitchFamily="34" charset="0"/>
              <a:buChar char="›"/>
            </a:pPr>
            <a:r>
              <a:rPr lang="de-DE" sz="1000" dirty="0">
                <a:solidFill>
                  <a:srgbClr val="192D6E"/>
                </a:solidFill>
                <a:latin typeface="Mediolanum Sans" panose="00000506000000000000" pitchFamily="50" charset="0"/>
              </a:rPr>
              <a:t>Der Fonds hat zwei erstklassige, delegierte Manager  verpflichtet: Pictet und BlackRock.</a:t>
            </a:r>
          </a:p>
          <a:p>
            <a:pPr marL="288000" indent="-288000" defTabSz="844550">
              <a:lnSpc>
                <a:spcPct val="90000"/>
              </a:lnSpc>
              <a:spcBef>
                <a:spcPct val="0"/>
              </a:spcBef>
              <a:buFont typeface="Arial" panose="020B0604020202020204" pitchFamily="34" charset="0"/>
              <a:buChar char="›"/>
            </a:pPr>
            <a:r>
              <a:rPr lang="de-DE" sz="1000" dirty="0">
                <a:solidFill>
                  <a:srgbClr val="192D6E"/>
                </a:solidFill>
                <a:latin typeface="Mediolanum Sans" panose="00000506000000000000" pitchFamily="50" charset="0"/>
              </a:rPr>
              <a:t>Beide Manager verfügen über umfangreiche Erfahrung im Bereich Ernährung, ein starkes Anlageteam und eine nachweisliche Erfolgsbilanz.</a:t>
            </a:r>
            <a:endParaRPr lang="en-US" sz="1000" dirty="0">
              <a:solidFill>
                <a:srgbClr val="192D6E"/>
              </a:solidFill>
              <a:latin typeface="Mediolanum Sans" panose="00000506000000000000" pitchFamily="50" charset="0"/>
            </a:endParaRPr>
          </a:p>
        </p:txBody>
      </p:sp>
      <p:sp>
        <p:nvSpPr>
          <p:cNvPr id="17" name="Rectangle 16">
            <a:extLst>
              <a:ext uri="{FF2B5EF4-FFF2-40B4-BE49-F238E27FC236}">
                <a16:creationId xmlns:a16="http://schemas.microsoft.com/office/drawing/2014/main" id="{AD65654E-DC74-49DF-ACAC-13891C1BFA93}"/>
              </a:ext>
            </a:extLst>
          </p:cNvPr>
          <p:cNvSpPr/>
          <p:nvPr/>
        </p:nvSpPr>
        <p:spPr>
          <a:xfrm>
            <a:off x="915932" y="3441161"/>
            <a:ext cx="1772280" cy="244682"/>
          </a:xfrm>
          <a:prstGeom prst="rect">
            <a:avLst/>
          </a:prstGeom>
        </p:spPr>
        <p:txBody>
          <a:bodyPr wrap="none" lIns="0" anchor="ctr">
            <a:spAutoFit/>
          </a:bodyPr>
          <a:lstStyle/>
          <a:p>
            <a:pPr lvl="0" defTabSz="844550">
              <a:lnSpc>
                <a:spcPct val="90000"/>
              </a:lnSpc>
              <a:spcBef>
                <a:spcPct val="0"/>
              </a:spcBef>
            </a:pPr>
            <a:r>
              <a:rPr lang="de-DE" sz="1100" b="1" dirty="0">
                <a:solidFill>
                  <a:srgbClr val="192D6E"/>
                </a:solidFill>
                <a:latin typeface="Mediolanum Sans" panose="00000506000000000000" pitchFamily="50" charset="0"/>
              </a:rPr>
              <a:t>Drei Gründe für den Wandel</a:t>
            </a:r>
          </a:p>
        </p:txBody>
      </p:sp>
      <p:sp>
        <p:nvSpPr>
          <p:cNvPr id="18" name="Rectangle 17">
            <a:extLst>
              <a:ext uri="{FF2B5EF4-FFF2-40B4-BE49-F238E27FC236}">
                <a16:creationId xmlns:a16="http://schemas.microsoft.com/office/drawing/2014/main" id="{4A521673-C9BE-4614-A226-5F74060D2AA4}"/>
              </a:ext>
            </a:extLst>
          </p:cNvPr>
          <p:cNvSpPr/>
          <p:nvPr/>
        </p:nvSpPr>
        <p:spPr>
          <a:xfrm>
            <a:off x="3324078" y="3175931"/>
            <a:ext cx="4903990" cy="784830"/>
          </a:xfrm>
          <a:prstGeom prst="rect">
            <a:avLst/>
          </a:prstGeom>
        </p:spPr>
        <p:txBody>
          <a:bodyPr wrap="square" anchor="ctr">
            <a:spAutoFit/>
          </a:bodyPr>
          <a:lstStyle/>
          <a:p>
            <a:pPr marL="288000" indent="-288000" defTabSz="844550">
              <a:lnSpc>
                <a:spcPct val="90000"/>
              </a:lnSpc>
              <a:spcBef>
                <a:spcPct val="0"/>
              </a:spcBef>
              <a:buFont typeface="Arial" panose="020B0604020202020204" pitchFamily="34" charset="0"/>
              <a:buChar char="›"/>
            </a:pPr>
            <a:r>
              <a:rPr lang="de-DE" sz="1000" dirty="0">
                <a:solidFill>
                  <a:srgbClr val="192D6E"/>
                </a:solidFill>
                <a:latin typeface="Mediolanum Sans" panose="00000506000000000000" pitchFamily="50" charset="0"/>
                <a:cs typeface="Arial" panose="020B0604020202020204" pitchFamily="34" charset="0"/>
              </a:rPr>
              <a:t>Regulierungsbehörden, Verbraucherpräferenzen und wirtschaftliche Chancen treiben den Wandel voran.</a:t>
            </a:r>
          </a:p>
          <a:p>
            <a:pPr marL="288000" indent="-288000" defTabSz="844550">
              <a:lnSpc>
                <a:spcPct val="90000"/>
              </a:lnSpc>
              <a:spcBef>
                <a:spcPct val="0"/>
              </a:spcBef>
              <a:buFont typeface="Arial" panose="020B0604020202020204" pitchFamily="34" charset="0"/>
              <a:buChar char="›"/>
            </a:pPr>
            <a:r>
              <a:rPr lang="de-DE" sz="1000" dirty="0">
                <a:solidFill>
                  <a:srgbClr val="192D6E"/>
                </a:solidFill>
                <a:latin typeface="Mediolanum Sans" panose="00000506000000000000" pitchFamily="50" charset="0"/>
                <a:cs typeface="Arial" panose="020B0604020202020204" pitchFamily="34" charset="0"/>
              </a:rPr>
              <a:t>Die delegierten Manager nähern sich dem Thema nachhaltige Ernährung mit unterschiedlichen Ansätzen – so ist sichergestellt, dass alle drei Faktoren weitgehend abgedeckt sind und die Fondsrenditen diversifiziert werden.</a:t>
            </a:r>
            <a:endParaRPr lang="en-US" sz="1000" dirty="0">
              <a:solidFill>
                <a:srgbClr val="192D6E"/>
              </a:solidFill>
              <a:latin typeface="Mediolanum Sans" panose="00000506000000000000" pitchFamily="50" charset="0"/>
            </a:endParaRPr>
          </a:p>
        </p:txBody>
      </p:sp>
      <p:grpSp>
        <p:nvGrpSpPr>
          <p:cNvPr id="5" name="Group 4">
            <a:extLst>
              <a:ext uri="{FF2B5EF4-FFF2-40B4-BE49-F238E27FC236}">
                <a16:creationId xmlns:a16="http://schemas.microsoft.com/office/drawing/2014/main" id="{678373E4-63FA-48D8-AD6F-2FAF463878D6}"/>
              </a:ext>
            </a:extLst>
          </p:cNvPr>
          <p:cNvGrpSpPr/>
          <p:nvPr/>
        </p:nvGrpSpPr>
        <p:grpSpPr>
          <a:xfrm>
            <a:off x="2848598" y="1882487"/>
            <a:ext cx="314750" cy="314750"/>
            <a:chOff x="3122625" y="387627"/>
            <a:chExt cx="314750" cy="314750"/>
          </a:xfrm>
          <a:solidFill>
            <a:srgbClr val="1E96D7"/>
          </a:solidFill>
        </p:grpSpPr>
        <p:grpSp>
          <p:nvGrpSpPr>
            <p:cNvPr id="19" name="Group 18">
              <a:extLst>
                <a:ext uri="{FF2B5EF4-FFF2-40B4-BE49-F238E27FC236}">
                  <a16:creationId xmlns:a16="http://schemas.microsoft.com/office/drawing/2014/main" id="{D7A7AE21-0242-408A-BEB0-730B01B7E110}"/>
                </a:ext>
              </a:extLst>
            </p:cNvPr>
            <p:cNvGrpSpPr/>
            <p:nvPr/>
          </p:nvGrpSpPr>
          <p:grpSpPr>
            <a:xfrm>
              <a:off x="3122625" y="387627"/>
              <a:ext cx="314750" cy="314750"/>
              <a:chOff x="3432907" y="2157466"/>
              <a:chExt cx="418933" cy="418933"/>
            </a:xfrm>
            <a:grpFill/>
          </p:grpSpPr>
          <p:sp>
            <p:nvSpPr>
              <p:cNvPr id="20" name="Freeform 127">
                <a:extLst>
                  <a:ext uri="{FF2B5EF4-FFF2-40B4-BE49-F238E27FC236}">
                    <a16:creationId xmlns:a16="http://schemas.microsoft.com/office/drawing/2014/main" id="{CF162F2C-2E0B-41A0-B3D4-108DC83E5474}"/>
                  </a:ext>
                </a:extLst>
              </p:cNvPr>
              <p:cNvSpPr>
                <a:spLocks noEditPoints="1"/>
              </p:cNvSpPr>
              <p:nvPr/>
            </p:nvSpPr>
            <p:spPr bwMode="auto">
              <a:xfrm>
                <a:off x="3432907" y="2157466"/>
                <a:ext cx="418933" cy="41893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1050">
                  <a:latin typeface="Mediolanum Sans" panose="00000506000000000000" pitchFamily="50" charset="0"/>
                </a:endParaRPr>
              </a:p>
            </p:txBody>
          </p:sp>
          <p:sp>
            <p:nvSpPr>
              <p:cNvPr id="21" name="Freeform 127">
                <a:extLst>
                  <a:ext uri="{FF2B5EF4-FFF2-40B4-BE49-F238E27FC236}">
                    <a16:creationId xmlns:a16="http://schemas.microsoft.com/office/drawing/2014/main" id="{A9111CE8-A878-474B-92B7-1EF056AC2E84}"/>
                  </a:ext>
                </a:extLst>
              </p:cNvPr>
              <p:cNvSpPr>
                <a:spLocks noEditPoints="1"/>
              </p:cNvSpPr>
              <p:nvPr/>
            </p:nvSpPr>
            <p:spPr bwMode="auto">
              <a:xfrm>
                <a:off x="3469261" y="2193821"/>
                <a:ext cx="346225" cy="346225"/>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36 w 52"/>
                  <a:gd name="T11" fmla="*/ 31 h 52"/>
                  <a:gd name="T12" fmla="*/ 27 w 52"/>
                  <a:gd name="T13" fmla="*/ 39 h 52"/>
                  <a:gd name="T14" fmla="*/ 27 w 52"/>
                  <a:gd name="T15" fmla="*/ 39 h 52"/>
                  <a:gd name="T16" fmla="*/ 27 w 52"/>
                  <a:gd name="T17" fmla="*/ 40 h 52"/>
                  <a:gd name="T18" fmla="*/ 26 w 52"/>
                  <a:gd name="T19" fmla="*/ 40 h 52"/>
                  <a:gd name="T20" fmla="*/ 26 w 52"/>
                  <a:gd name="T21" fmla="*/ 40 h 52"/>
                  <a:gd name="T22" fmla="*/ 26 w 52"/>
                  <a:gd name="T23" fmla="*/ 40 h 52"/>
                  <a:gd name="T24" fmla="*/ 25 w 52"/>
                  <a:gd name="T25" fmla="*/ 40 h 52"/>
                  <a:gd name="T26" fmla="*/ 25 w 52"/>
                  <a:gd name="T27" fmla="*/ 40 h 52"/>
                  <a:gd name="T28" fmla="*/ 25 w 52"/>
                  <a:gd name="T29" fmla="*/ 39 h 52"/>
                  <a:gd name="T30" fmla="*/ 25 w 52"/>
                  <a:gd name="T31" fmla="*/ 39 h 52"/>
                  <a:gd name="T32" fmla="*/ 25 w 52"/>
                  <a:gd name="T33" fmla="*/ 39 h 52"/>
                  <a:gd name="T34" fmla="*/ 16 w 52"/>
                  <a:gd name="T35" fmla="*/ 31 h 52"/>
                  <a:gd name="T36" fmla="*/ 16 w 52"/>
                  <a:gd name="T37" fmla="*/ 28 h 52"/>
                  <a:gd name="T38" fmla="*/ 19 w 52"/>
                  <a:gd name="T39" fmla="*/ 28 h 52"/>
                  <a:gd name="T40" fmla="*/ 24 w 52"/>
                  <a:gd name="T41" fmla="*/ 33 h 52"/>
                  <a:gd name="T42" fmla="*/ 24 w 52"/>
                  <a:gd name="T43" fmla="*/ 15 h 52"/>
                  <a:gd name="T44" fmla="*/ 26 w 52"/>
                  <a:gd name="T45" fmla="*/ 13 h 52"/>
                  <a:gd name="T46" fmla="*/ 26 w 52"/>
                  <a:gd name="T47" fmla="*/ 13 h 52"/>
                  <a:gd name="T48" fmla="*/ 28 w 52"/>
                  <a:gd name="T49" fmla="*/ 15 h 52"/>
                  <a:gd name="T50" fmla="*/ 28 w 52"/>
                  <a:gd name="T51" fmla="*/ 33 h 52"/>
                  <a:gd name="T52" fmla="*/ 33 w 52"/>
                  <a:gd name="T53" fmla="*/ 28 h 52"/>
                  <a:gd name="T54" fmla="*/ 36 w 52"/>
                  <a:gd name="T55" fmla="*/ 28 h 52"/>
                  <a:gd name="T56" fmla="*/ 36 w 52"/>
                  <a:gd name="T57"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36" y="31"/>
                    </a:moveTo>
                    <a:cubicBezTo>
                      <a:pt x="27" y="39"/>
                      <a:pt x="27" y="39"/>
                      <a:pt x="27" y="39"/>
                    </a:cubicBezTo>
                    <a:cubicBezTo>
                      <a:pt x="27" y="39"/>
                      <a:pt x="27" y="39"/>
                      <a:pt x="27" y="39"/>
                    </a:cubicBezTo>
                    <a:cubicBezTo>
                      <a:pt x="27" y="40"/>
                      <a:pt x="27" y="40"/>
                      <a:pt x="27" y="40"/>
                    </a:cubicBezTo>
                    <a:cubicBezTo>
                      <a:pt x="26" y="40"/>
                      <a:pt x="26" y="40"/>
                      <a:pt x="26" y="40"/>
                    </a:cubicBezTo>
                    <a:cubicBezTo>
                      <a:pt x="26" y="40"/>
                      <a:pt x="26" y="40"/>
                      <a:pt x="26" y="40"/>
                    </a:cubicBezTo>
                    <a:cubicBezTo>
                      <a:pt x="26" y="40"/>
                      <a:pt x="26" y="40"/>
                      <a:pt x="26" y="40"/>
                    </a:cubicBezTo>
                    <a:cubicBezTo>
                      <a:pt x="26" y="40"/>
                      <a:pt x="25" y="40"/>
                      <a:pt x="25" y="40"/>
                    </a:cubicBezTo>
                    <a:cubicBezTo>
                      <a:pt x="25" y="40"/>
                      <a:pt x="25" y="40"/>
                      <a:pt x="25" y="40"/>
                    </a:cubicBezTo>
                    <a:cubicBezTo>
                      <a:pt x="25" y="40"/>
                      <a:pt x="25" y="39"/>
                      <a:pt x="25" y="39"/>
                    </a:cubicBezTo>
                    <a:cubicBezTo>
                      <a:pt x="25" y="39"/>
                      <a:pt x="25" y="39"/>
                      <a:pt x="25" y="39"/>
                    </a:cubicBezTo>
                    <a:cubicBezTo>
                      <a:pt x="25" y="39"/>
                      <a:pt x="25" y="39"/>
                      <a:pt x="25" y="39"/>
                    </a:cubicBezTo>
                    <a:cubicBezTo>
                      <a:pt x="16" y="31"/>
                      <a:pt x="16" y="31"/>
                      <a:pt x="16" y="31"/>
                    </a:cubicBezTo>
                    <a:cubicBezTo>
                      <a:pt x="15" y="30"/>
                      <a:pt x="15" y="29"/>
                      <a:pt x="16" y="28"/>
                    </a:cubicBezTo>
                    <a:cubicBezTo>
                      <a:pt x="17" y="27"/>
                      <a:pt x="18" y="27"/>
                      <a:pt x="19" y="28"/>
                    </a:cubicBezTo>
                    <a:cubicBezTo>
                      <a:pt x="24" y="33"/>
                      <a:pt x="24" y="33"/>
                      <a:pt x="24" y="33"/>
                    </a:cubicBezTo>
                    <a:cubicBezTo>
                      <a:pt x="24" y="15"/>
                      <a:pt x="24" y="15"/>
                      <a:pt x="24" y="15"/>
                    </a:cubicBezTo>
                    <a:cubicBezTo>
                      <a:pt x="24" y="14"/>
                      <a:pt x="25" y="13"/>
                      <a:pt x="26" y="13"/>
                    </a:cubicBezTo>
                    <a:cubicBezTo>
                      <a:pt x="26" y="13"/>
                      <a:pt x="26" y="13"/>
                      <a:pt x="26" y="13"/>
                    </a:cubicBezTo>
                    <a:cubicBezTo>
                      <a:pt x="27" y="13"/>
                      <a:pt x="28" y="14"/>
                      <a:pt x="28" y="15"/>
                    </a:cubicBezTo>
                    <a:cubicBezTo>
                      <a:pt x="28" y="33"/>
                      <a:pt x="28" y="33"/>
                      <a:pt x="28" y="33"/>
                    </a:cubicBezTo>
                    <a:cubicBezTo>
                      <a:pt x="33" y="28"/>
                      <a:pt x="33" y="28"/>
                      <a:pt x="33" y="28"/>
                    </a:cubicBezTo>
                    <a:cubicBezTo>
                      <a:pt x="34" y="27"/>
                      <a:pt x="35" y="27"/>
                      <a:pt x="36" y="28"/>
                    </a:cubicBezTo>
                    <a:cubicBezTo>
                      <a:pt x="37" y="29"/>
                      <a:pt x="37" y="30"/>
                      <a:pt x="36"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050">
                  <a:latin typeface="Mediolanum Sans" panose="00000506000000000000" pitchFamily="50" charset="0"/>
                </a:endParaRPr>
              </a:p>
            </p:txBody>
          </p:sp>
        </p:grpSp>
        <p:sp>
          <p:nvSpPr>
            <p:cNvPr id="49" name="Flowchart: Connector 48">
              <a:extLst>
                <a:ext uri="{FF2B5EF4-FFF2-40B4-BE49-F238E27FC236}">
                  <a16:creationId xmlns:a16="http://schemas.microsoft.com/office/drawing/2014/main" id="{CAB69A65-293B-43CF-ADFB-0C91CD735A64}"/>
                </a:ext>
              </a:extLst>
            </p:cNvPr>
            <p:cNvSpPr/>
            <p:nvPr/>
          </p:nvSpPr>
          <p:spPr>
            <a:xfrm>
              <a:off x="3155762" y="417959"/>
              <a:ext cx="248476" cy="24847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latin typeface="Mediolanum Sans" panose="00000506000000000000" pitchFamily="50" charset="0"/>
              </a:endParaRPr>
            </a:p>
          </p:txBody>
        </p:sp>
      </p:grpSp>
      <p:grpSp>
        <p:nvGrpSpPr>
          <p:cNvPr id="55" name="Group 54">
            <a:extLst>
              <a:ext uri="{FF2B5EF4-FFF2-40B4-BE49-F238E27FC236}">
                <a16:creationId xmlns:a16="http://schemas.microsoft.com/office/drawing/2014/main" id="{C7F9EA1E-FC0B-4AE5-AEC2-4B32653E0353}"/>
              </a:ext>
            </a:extLst>
          </p:cNvPr>
          <p:cNvGrpSpPr/>
          <p:nvPr/>
        </p:nvGrpSpPr>
        <p:grpSpPr>
          <a:xfrm>
            <a:off x="2848598" y="2638891"/>
            <a:ext cx="314750" cy="314750"/>
            <a:chOff x="3122625" y="387627"/>
            <a:chExt cx="314750" cy="314750"/>
          </a:xfrm>
          <a:solidFill>
            <a:srgbClr val="1E96D7"/>
          </a:solidFill>
        </p:grpSpPr>
        <p:grpSp>
          <p:nvGrpSpPr>
            <p:cNvPr id="56" name="Group 55">
              <a:extLst>
                <a:ext uri="{FF2B5EF4-FFF2-40B4-BE49-F238E27FC236}">
                  <a16:creationId xmlns:a16="http://schemas.microsoft.com/office/drawing/2014/main" id="{DF85E14C-1401-4666-86AA-26A1DCE3F2D0}"/>
                </a:ext>
              </a:extLst>
            </p:cNvPr>
            <p:cNvGrpSpPr/>
            <p:nvPr/>
          </p:nvGrpSpPr>
          <p:grpSpPr>
            <a:xfrm>
              <a:off x="3122625" y="387627"/>
              <a:ext cx="314750" cy="314750"/>
              <a:chOff x="3432907" y="2157466"/>
              <a:chExt cx="418933" cy="418933"/>
            </a:xfrm>
            <a:grpFill/>
          </p:grpSpPr>
          <p:sp>
            <p:nvSpPr>
              <p:cNvPr id="58" name="Freeform 127">
                <a:extLst>
                  <a:ext uri="{FF2B5EF4-FFF2-40B4-BE49-F238E27FC236}">
                    <a16:creationId xmlns:a16="http://schemas.microsoft.com/office/drawing/2014/main" id="{68D25190-7DAF-4524-9025-A109864EBF42}"/>
                  </a:ext>
                </a:extLst>
              </p:cNvPr>
              <p:cNvSpPr>
                <a:spLocks noEditPoints="1"/>
              </p:cNvSpPr>
              <p:nvPr/>
            </p:nvSpPr>
            <p:spPr bwMode="auto">
              <a:xfrm>
                <a:off x="3432907" y="2157466"/>
                <a:ext cx="418933" cy="41893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1050">
                  <a:latin typeface="Mediolanum Sans" panose="00000506000000000000" pitchFamily="50" charset="0"/>
                </a:endParaRPr>
              </a:p>
            </p:txBody>
          </p:sp>
          <p:sp>
            <p:nvSpPr>
              <p:cNvPr id="59" name="Freeform 127">
                <a:extLst>
                  <a:ext uri="{FF2B5EF4-FFF2-40B4-BE49-F238E27FC236}">
                    <a16:creationId xmlns:a16="http://schemas.microsoft.com/office/drawing/2014/main" id="{D2C14E1F-AC73-4D79-974B-523396734336}"/>
                  </a:ext>
                </a:extLst>
              </p:cNvPr>
              <p:cNvSpPr>
                <a:spLocks noEditPoints="1"/>
              </p:cNvSpPr>
              <p:nvPr/>
            </p:nvSpPr>
            <p:spPr bwMode="auto">
              <a:xfrm>
                <a:off x="3469261" y="2193821"/>
                <a:ext cx="346225" cy="346225"/>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36 w 52"/>
                  <a:gd name="T11" fmla="*/ 31 h 52"/>
                  <a:gd name="T12" fmla="*/ 27 w 52"/>
                  <a:gd name="T13" fmla="*/ 39 h 52"/>
                  <a:gd name="T14" fmla="*/ 27 w 52"/>
                  <a:gd name="T15" fmla="*/ 39 h 52"/>
                  <a:gd name="T16" fmla="*/ 27 w 52"/>
                  <a:gd name="T17" fmla="*/ 40 h 52"/>
                  <a:gd name="T18" fmla="*/ 26 w 52"/>
                  <a:gd name="T19" fmla="*/ 40 h 52"/>
                  <a:gd name="T20" fmla="*/ 26 w 52"/>
                  <a:gd name="T21" fmla="*/ 40 h 52"/>
                  <a:gd name="T22" fmla="*/ 26 w 52"/>
                  <a:gd name="T23" fmla="*/ 40 h 52"/>
                  <a:gd name="T24" fmla="*/ 25 w 52"/>
                  <a:gd name="T25" fmla="*/ 40 h 52"/>
                  <a:gd name="T26" fmla="*/ 25 w 52"/>
                  <a:gd name="T27" fmla="*/ 40 h 52"/>
                  <a:gd name="T28" fmla="*/ 25 w 52"/>
                  <a:gd name="T29" fmla="*/ 39 h 52"/>
                  <a:gd name="T30" fmla="*/ 25 w 52"/>
                  <a:gd name="T31" fmla="*/ 39 h 52"/>
                  <a:gd name="T32" fmla="*/ 25 w 52"/>
                  <a:gd name="T33" fmla="*/ 39 h 52"/>
                  <a:gd name="T34" fmla="*/ 16 w 52"/>
                  <a:gd name="T35" fmla="*/ 31 h 52"/>
                  <a:gd name="T36" fmla="*/ 16 w 52"/>
                  <a:gd name="T37" fmla="*/ 28 h 52"/>
                  <a:gd name="T38" fmla="*/ 19 w 52"/>
                  <a:gd name="T39" fmla="*/ 28 h 52"/>
                  <a:gd name="T40" fmla="*/ 24 w 52"/>
                  <a:gd name="T41" fmla="*/ 33 h 52"/>
                  <a:gd name="T42" fmla="*/ 24 w 52"/>
                  <a:gd name="T43" fmla="*/ 15 h 52"/>
                  <a:gd name="T44" fmla="*/ 26 w 52"/>
                  <a:gd name="T45" fmla="*/ 13 h 52"/>
                  <a:gd name="T46" fmla="*/ 26 w 52"/>
                  <a:gd name="T47" fmla="*/ 13 h 52"/>
                  <a:gd name="T48" fmla="*/ 28 w 52"/>
                  <a:gd name="T49" fmla="*/ 15 h 52"/>
                  <a:gd name="T50" fmla="*/ 28 w 52"/>
                  <a:gd name="T51" fmla="*/ 33 h 52"/>
                  <a:gd name="T52" fmla="*/ 33 w 52"/>
                  <a:gd name="T53" fmla="*/ 28 h 52"/>
                  <a:gd name="T54" fmla="*/ 36 w 52"/>
                  <a:gd name="T55" fmla="*/ 28 h 52"/>
                  <a:gd name="T56" fmla="*/ 36 w 52"/>
                  <a:gd name="T57"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36" y="31"/>
                    </a:moveTo>
                    <a:cubicBezTo>
                      <a:pt x="27" y="39"/>
                      <a:pt x="27" y="39"/>
                      <a:pt x="27" y="39"/>
                    </a:cubicBezTo>
                    <a:cubicBezTo>
                      <a:pt x="27" y="39"/>
                      <a:pt x="27" y="39"/>
                      <a:pt x="27" y="39"/>
                    </a:cubicBezTo>
                    <a:cubicBezTo>
                      <a:pt x="27" y="40"/>
                      <a:pt x="27" y="40"/>
                      <a:pt x="27" y="40"/>
                    </a:cubicBezTo>
                    <a:cubicBezTo>
                      <a:pt x="26" y="40"/>
                      <a:pt x="26" y="40"/>
                      <a:pt x="26" y="40"/>
                    </a:cubicBezTo>
                    <a:cubicBezTo>
                      <a:pt x="26" y="40"/>
                      <a:pt x="26" y="40"/>
                      <a:pt x="26" y="40"/>
                    </a:cubicBezTo>
                    <a:cubicBezTo>
                      <a:pt x="26" y="40"/>
                      <a:pt x="26" y="40"/>
                      <a:pt x="26" y="40"/>
                    </a:cubicBezTo>
                    <a:cubicBezTo>
                      <a:pt x="26" y="40"/>
                      <a:pt x="25" y="40"/>
                      <a:pt x="25" y="40"/>
                    </a:cubicBezTo>
                    <a:cubicBezTo>
                      <a:pt x="25" y="40"/>
                      <a:pt x="25" y="40"/>
                      <a:pt x="25" y="40"/>
                    </a:cubicBezTo>
                    <a:cubicBezTo>
                      <a:pt x="25" y="40"/>
                      <a:pt x="25" y="39"/>
                      <a:pt x="25" y="39"/>
                    </a:cubicBezTo>
                    <a:cubicBezTo>
                      <a:pt x="25" y="39"/>
                      <a:pt x="25" y="39"/>
                      <a:pt x="25" y="39"/>
                    </a:cubicBezTo>
                    <a:cubicBezTo>
                      <a:pt x="25" y="39"/>
                      <a:pt x="25" y="39"/>
                      <a:pt x="25" y="39"/>
                    </a:cubicBezTo>
                    <a:cubicBezTo>
                      <a:pt x="16" y="31"/>
                      <a:pt x="16" y="31"/>
                      <a:pt x="16" y="31"/>
                    </a:cubicBezTo>
                    <a:cubicBezTo>
                      <a:pt x="15" y="30"/>
                      <a:pt x="15" y="29"/>
                      <a:pt x="16" y="28"/>
                    </a:cubicBezTo>
                    <a:cubicBezTo>
                      <a:pt x="17" y="27"/>
                      <a:pt x="18" y="27"/>
                      <a:pt x="19" y="28"/>
                    </a:cubicBezTo>
                    <a:cubicBezTo>
                      <a:pt x="24" y="33"/>
                      <a:pt x="24" y="33"/>
                      <a:pt x="24" y="33"/>
                    </a:cubicBezTo>
                    <a:cubicBezTo>
                      <a:pt x="24" y="15"/>
                      <a:pt x="24" y="15"/>
                      <a:pt x="24" y="15"/>
                    </a:cubicBezTo>
                    <a:cubicBezTo>
                      <a:pt x="24" y="14"/>
                      <a:pt x="25" y="13"/>
                      <a:pt x="26" y="13"/>
                    </a:cubicBezTo>
                    <a:cubicBezTo>
                      <a:pt x="26" y="13"/>
                      <a:pt x="26" y="13"/>
                      <a:pt x="26" y="13"/>
                    </a:cubicBezTo>
                    <a:cubicBezTo>
                      <a:pt x="27" y="13"/>
                      <a:pt x="28" y="14"/>
                      <a:pt x="28" y="15"/>
                    </a:cubicBezTo>
                    <a:cubicBezTo>
                      <a:pt x="28" y="33"/>
                      <a:pt x="28" y="33"/>
                      <a:pt x="28" y="33"/>
                    </a:cubicBezTo>
                    <a:cubicBezTo>
                      <a:pt x="33" y="28"/>
                      <a:pt x="33" y="28"/>
                      <a:pt x="33" y="28"/>
                    </a:cubicBezTo>
                    <a:cubicBezTo>
                      <a:pt x="34" y="27"/>
                      <a:pt x="35" y="27"/>
                      <a:pt x="36" y="28"/>
                    </a:cubicBezTo>
                    <a:cubicBezTo>
                      <a:pt x="37" y="29"/>
                      <a:pt x="37" y="30"/>
                      <a:pt x="36"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050">
                  <a:latin typeface="Mediolanum Sans" panose="00000506000000000000" pitchFamily="50" charset="0"/>
                </a:endParaRPr>
              </a:p>
            </p:txBody>
          </p:sp>
        </p:grpSp>
        <p:sp>
          <p:nvSpPr>
            <p:cNvPr id="57" name="Flowchart: Connector 56">
              <a:extLst>
                <a:ext uri="{FF2B5EF4-FFF2-40B4-BE49-F238E27FC236}">
                  <a16:creationId xmlns:a16="http://schemas.microsoft.com/office/drawing/2014/main" id="{217AB9BC-97E7-40DA-BDD8-82B268D6605E}"/>
                </a:ext>
              </a:extLst>
            </p:cNvPr>
            <p:cNvSpPr/>
            <p:nvPr/>
          </p:nvSpPr>
          <p:spPr>
            <a:xfrm>
              <a:off x="3155762" y="417959"/>
              <a:ext cx="248476" cy="24847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latin typeface="Mediolanum Sans" panose="00000506000000000000" pitchFamily="50" charset="0"/>
              </a:endParaRPr>
            </a:p>
          </p:txBody>
        </p:sp>
      </p:grpSp>
      <p:grpSp>
        <p:nvGrpSpPr>
          <p:cNvPr id="60" name="Group 59">
            <a:extLst>
              <a:ext uri="{FF2B5EF4-FFF2-40B4-BE49-F238E27FC236}">
                <a16:creationId xmlns:a16="http://schemas.microsoft.com/office/drawing/2014/main" id="{B6E257BC-E221-4F3F-B71E-A2C48E64C87B}"/>
              </a:ext>
            </a:extLst>
          </p:cNvPr>
          <p:cNvGrpSpPr/>
          <p:nvPr/>
        </p:nvGrpSpPr>
        <p:grpSpPr>
          <a:xfrm>
            <a:off x="2848598" y="3415279"/>
            <a:ext cx="314750" cy="314750"/>
            <a:chOff x="3122625" y="387627"/>
            <a:chExt cx="314750" cy="314750"/>
          </a:xfrm>
          <a:solidFill>
            <a:srgbClr val="1E96D7"/>
          </a:solidFill>
        </p:grpSpPr>
        <p:grpSp>
          <p:nvGrpSpPr>
            <p:cNvPr id="61" name="Group 60">
              <a:extLst>
                <a:ext uri="{FF2B5EF4-FFF2-40B4-BE49-F238E27FC236}">
                  <a16:creationId xmlns:a16="http://schemas.microsoft.com/office/drawing/2014/main" id="{CC26BE83-44DC-4FF9-B742-9F7AA41B9497}"/>
                </a:ext>
              </a:extLst>
            </p:cNvPr>
            <p:cNvGrpSpPr/>
            <p:nvPr/>
          </p:nvGrpSpPr>
          <p:grpSpPr>
            <a:xfrm>
              <a:off x="3122625" y="387627"/>
              <a:ext cx="314750" cy="314750"/>
              <a:chOff x="3432907" y="2157466"/>
              <a:chExt cx="418933" cy="418933"/>
            </a:xfrm>
            <a:grpFill/>
          </p:grpSpPr>
          <p:sp>
            <p:nvSpPr>
              <p:cNvPr id="63" name="Freeform 127">
                <a:extLst>
                  <a:ext uri="{FF2B5EF4-FFF2-40B4-BE49-F238E27FC236}">
                    <a16:creationId xmlns:a16="http://schemas.microsoft.com/office/drawing/2014/main" id="{2EC028F8-522B-406C-8A0A-95746AC899BD}"/>
                  </a:ext>
                </a:extLst>
              </p:cNvPr>
              <p:cNvSpPr>
                <a:spLocks noEditPoints="1"/>
              </p:cNvSpPr>
              <p:nvPr/>
            </p:nvSpPr>
            <p:spPr bwMode="auto">
              <a:xfrm>
                <a:off x="3432907" y="2157466"/>
                <a:ext cx="418933" cy="41893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sz="1050">
                  <a:latin typeface="Mediolanum Sans" panose="00000506000000000000" pitchFamily="50" charset="0"/>
                </a:endParaRPr>
              </a:p>
            </p:txBody>
          </p:sp>
          <p:sp>
            <p:nvSpPr>
              <p:cNvPr id="64" name="Freeform 127">
                <a:extLst>
                  <a:ext uri="{FF2B5EF4-FFF2-40B4-BE49-F238E27FC236}">
                    <a16:creationId xmlns:a16="http://schemas.microsoft.com/office/drawing/2014/main" id="{A68B25B5-1149-43D5-922D-459FD527BFB8}"/>
                  </a:ext>
                </a:extLst>
              </p:cNvPr>
              <p:cNvSpPr>
                <a:spLocks noEditPoints="1"/>
              </p:cNvSpPr>
              <p:nvPr/>
            </p:nvSpPr>
            <p:spPr bwMode="auto">
              <a:xfrm>
                <a:off x="3469261" y="2193821"/>
                <a:ext cx="346225" cy="346225"/>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36 w 52"/>
                  <a:gd name="T11" fmla="*/ 31 h 52"/>
                  <a:gd name="T12" fmla="*/ 27 w 52"/>
                  <a:gd name="T13" fmla="*/ 39 h 52"/>
                  <a:gd name="T14" fmla="*/ 27 w 52"/>
                  <a:gd name="T15" fmla="*/ 39 h 52"/>
                  <a:gd name="T16" fmla="*/ 27 w 52"/>
                  <a:gd name="T17" fmla="*/ 40 h 52"/>
                  <a:gd name="T18" fmla="*/ 26 w 52"/>
                  <a:gd name="T19" fmla="*/ 40 h 52"/>
                  <a:gd name="T20" fmla="*/ 26 w 52"/>
                  <a:gd name="T21" fmla="*/ 40 h 52"/>
                  <a:gd name="T22" fmla="*/ 26 w 52"/>
                  <a:gd name="T23" fmla="*/ 40 h 52"/>
                  <a:gd name="T24" fmla="*/ 25 w 52"/>
                  <a:gd name="T25" fmla="*/ 40 h 52"/>
                  <a:gd name="T26" fmla="*/ 25 w 52"/>
                  <a:gd name="T27" fmla="*/ 40 h 52"/>
                  <a:gd name="T28" fmla="*/ 25 w 52"/>
                  <a:gd name="T29" fmla="*/ 39 h 52"/>
                  <a:gd name="T30" fmla="*/ 25 w 52"/>
                  <a:gd name="T31" fmla="*/ 39 h 52"/>
                  <a:gd name="T32" fmla="*/ 25 w 52"/>
                  <a:gd name="T33" fmla="*/ 39 h 52"/>
                  <a:gd name="T34" fmla="*/ 16 w 52"/>
                  <a:gd name="T35" fmla="*/ 31 h 52"/>
                  <a:gd name="T36" fmla="*/ 16 w 52"/>
                  <a:gd name="T37" fmla="*/ 28 h 52"/>
                  <a:gd name="T38" fmla="*/ 19 w 52"/>
                  <a:gd name="T39" fmla="*/ 28 h 52"/>
                  <a:gd name="T40" fmla="*/ 24 w 52"/>
                  <a:gd name="T41" fmla="*/ 33 h 52"/>
                  <a:gd name="T42" fmla="*/ 24 w 52"/>
                  <a:gd name="T43" fmla="*/ 15 h 52"/>
                  <a:gd name="T44" fmla="*/ 26 w 52"/>
                  <a:gd name="T45" fmla="*/ 13 h 52"/>
                  <a:gd name="T46" fmla="*/ 26 w 52"/>
                  <a:gd name="T47" fmla="*/ 13 h 52"/>
                  <a:gd name="T48" fmla="*/ 28 w 52"/>
                  <a:gd name="T49" fmla="*/ 15 h 52"/>
                  <a:gd name="T50" fmla="*/ 28 w 52"/>
                  <a:gd name="T51" fmla="*/ 33 h 52"/>
                  <a:gd name="T52" fmla="*/ 33 w 52"/>
                  <a:gd name="T53" fmla="*/ 28 h 52"/>
                  <a:gd name="T54" fmla="*/ 36 w 52"/>
                  <a:gd name="T55" fmla="*/ 28 h 52"/>
                  <a:gd name="T56" fmla="*/ 36 w 52"/>
                  <a:gd name="T57"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36" y="31"/>
                    </a:moveTo>
                    <a:cubicBezTo>
                      <a:pt x="27" y="39"/>
                      <a:pt x="27" y="39"/>
                      <a:pt x="27" y="39"/>
                    </a:cubicBezTo>
                    <a:cubicBezTo>
                      <a:pt x="27" y="39"/>
                      <a:pt x="27" y="39"/>
                      <a:pt x="27" y="39"/>
                    </a:cubicBezTo>
                    <a:cubicBezTo>
                      <a:pt x="27" y="40"/>
                      <a:pt x="27" y="40"/>
                      <a:pt x="27" y="40"/>
                    </a:cubicBezTo>
                    <a:cubicBezTo>
                      <a:pt x="26" y="40"/>
                      <a:pt x="26" y="40"/>
                      <a:pt x="26" y="40"/>
                    </a:cubicBezTo>
                    <a:cubicBezTo>
                      <a:pt x="26" y="40"/>
                      <a:pt x="26" y="40"/>
                      <a:pt x="26" y="40"/>
                    </a:cubicBezTo>
                    <a:cubicBezTo>
                      <a:pt x="26" y="40"/>
                      <a:pt x="26" y="40"/>
                      <a:pt x="26" y="40"/>
                    </a:cubicBezTo>
                    <a:cubicBezTo>
                      <a:pt x="26" y="40"/>
                      <a:pt x="25" y="40"/>
                      <a:pt x="25" y="40"/>
                    </a:cubicBezTo>
                    <a:cubicBezTo>
                      <a:pt x="25" y="40"/>
                      <a:pt x="25" y="40"/>
                      <a:pt x="25" y="40"/>
                    </a:cubicBezTo>
                    <a:cubicBezTo>
                      <a:pt x="25" y="40"/>
                      <a:pt x="25" y="39"/>
                      <a:pt x="25" y="39"/>
                    </a:cubicBezTo>
                    <a:cubicBezTo>
                      <a:pt x="25" y="39"/>
                      <a:pt x="25" y="39"/>
                      <a:pt x="25" y="39"/>
                    </a:cubicBezTo>
                    <a:cubicBezTo>
                      <a:pt x="25" y="39"/>
                      <a:pt x="25" y="39"/>
                      <a:pt x="25" y="39"/>
                    </a:cubicBezTo>
                    <a:cubicBezTo>
                      <a:pt x="16" y="31"/>
                      <a:pt x="16" y="31"/>
                      <a:pt x="16" y="31"/>
                    </a:cubicBezTo>
                    <a:cubicBezTo>
                      <a:pt x="15" y="30"/>
                      <a:pt x="15" y="29"/>
                      <a:pt x="16" y="28"/>
                    </a:cubicBezTo>
                    <a:cubicBezTo>
                      <a:pt x="17" y="27"/>
                      <a:pt x="18" y="27"/>
                      <a:pt x="19" y="28"/>
                    </a:cubicBezTo>
                    <a:cubicBezTo>
                      <a:pt x="24" y="33"/>
                      <a:pt x="24" y="33"/>
                      <a:pt x="24" y="33"/>
                    </a:cubicBezTo>
                    <a:cubicBezTo>
                      <a:pt x="24" y="15"/>
                      <a:pt x="24" y="15"/>
                      <a:pt x="24" y="15"/>
                    </a:cubicBezTo>
                    <a:cubicBezTo>
                      <a:pt x="24" y="14"/>
                      <a:pt x="25" y="13"/>
                      <a:pt x="26" y="13"/>
                    </a:cubicBezTo>
                    <a:cubicBezTo>
                      <a:pt x="26" y="13"/>
                      <a:pt x="26" y="13"/>
                      <a:pt x="26" y="13"/>
                    </a:cubicBezTo>
                    <a:cubicBezTo>
                      <a:pt x="27" y="13"/>
                      <a:pt x="28" y="14"/>
                      <a:pt x="28" y="15"/>
                    </a:cubicBezTo>
                    <a:cubicBezTo>
                      <a:pt x="28" y="33"/>
                      <a:pt x="28" y="33"/>
                      <a:pt x="28" y="33"/>
                    </a:cubicBezTo>
                    <a:cubicBezTo>
                      <a:pt x="33" y="28"/>
                      <a:pt x="33" y="28"/>
                      <a:pt x="33" y="28"/>
                    </a:cubicBezTo>
                    <a:cubicBezTo>
                      <a:pt x="34" y="27"/>
                      <a:pt x="35" y="27"/>
                      <a:pt x="36" y="28"/>
                    </a:cubicBezTo>
                    <a:cubicBezTo>
                      <a:pt x="37" y="29"/>
                      <a:pt x="37" y="30"/>
                      <a:pt x="36"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050">
                  <a:latin typeface="Mediolanum Sans" panose="00000506000000000000" pitchFamily="50" charset="0"/>
                </a:endParaRPr>
              </a:p>
            </p:txBody>
          </p:sp>
        </p:grpSp>
        <p:sp>
          <p:nvSpPr>
            <p:cNvPr id="62" name="Flowchart: Connector 61">
              <a:extLst>
                <a:ext uri="{FF2B5EF4-FFF2-40B4-BE49-F238E27FC236}">
                  <a16:creationId xmlns:a16="http://schemas.microsoft.com/office/drawing/2014/main" id="{822711C8-2528-42F1-A6AD-52982834A61F}"/>
                </a:ext>
              </a:extLst>
            </p:cNvPr>
            <p:cNvSpPr/>
            <p:nvPr/>
          </p:nvSpPr>
          <p:spPr>
            <a:xfrm>
              <a:off x="3155762" y="417959"/>
              <a:ext cx="248476" cy="24847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latin typeface="Mediolanum Sans" panose="00000506000000000000" pitchFamily="50" charset="0"/>
              </a:endParaRPr>
            </a:p>
          </p:txBody>
        </p:sp>
      </p:grpSp>
      <p:grpSp>
        <p:nvGrpSpPr>
          <p:cNvPr id="27" name="Group 26">
            <a:extLst>
              <a:ext uri="{FF2B5EF4-FFF2-40B4-BE49-F238E27FC236}">
                <a16:creationId xmlns:a16="http://schemas.microsoft.com/office/drawing/2014/main" id="{32B97887-3AD3-4875-98B8-33E768ABE452}"/>
              </a:ext>
            </a:extLst>
          </p:cNvPr>
          <p:cNvGrpSpPr/>
          <p:nvPr/>
        </p:nvGrpSpPr>
        <p:grpSpPr>
          <a:xfrm>
            <a:off x="382555" y="3377311"/>
            <a:ext cx="376723" cy="371248"/>
            <a:chOff x="382555" y="2911150"/>
            <a:chExt cx="376723" cy="371248"/>
          </a:xfrm>
        </p:grpSpPr>
        <p:sp>
          <p:nvSpPr>
            <p:cNvPr id="76" name="Flowchart: Connector 75">
              <a:extLst>
                <a:ext uri="{FF2B5EF4-FFF2-40B4-BE49-F238E27FC236}">
                  <a16:creationId xmlns:a16="http://schemas.microsoft.com/office/drawing/2014/main" id="{7BC9538E-9068-4B47-AFF9-145CDE6294DD}"/>
                </a:ext>
              </a:extLst>
            </p:cNvPr>
            <p:cNvSpPr/>
            <p:nvPr/>
          </p:nvSpPr>
          <p:spPr>
            <a:xfrm>
              <a:off x="386570" y="2922398"/>
              <a:ext cx="360000" cy="360000"/>
            </a:xfrm>
            <a:prstGeom prst="flowChartConnector">
              <a:avLst/>
            </a:prstGeom>
            <a:noFill/>
            <a:ln w="19050">
              <a:solidFill>
                <a:srgbClr val="192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pic>
          <p:nvPicPr>
            <p:cNvPr id="24" name="Graphic 23" descr="Gears with solid fill">
              <a:extLst>
                <a:ext uri="{FF2B5EF4-FFF2-40B4-BE49-F238E27FC236}">
                  <a16:creationId xmlns:a16="http://schemas.microsoft.com/office/drawing/2014/main" id="{26FA3148-3CA1-45C6-84CA-C83A0FC5FDD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2555" y="2911150"/>
              <a:ext cx="289249" cy="289249"/>
            </a:xfrm>
            <a:prstGeom prst="rect">
              <a:avLst/>
            </a:prstGeom>
          </p:spPr>
        </p:pic>
        <p:pic>
          <p:nvPicPr>
            <p:cNvPr id="26" name="Graphic 25" descr="Single gear outline">
              <a:extLst>
                <a:ext uri="{FF2B5EF4-FFF2-40B4-BE49-F238E27FC236}">
                  <a16:creationId xmlns:a16="http://schemas.microsoft.com/office/drawing/2014/main" id="{126980DE-8BF6-4365-AC35-11567DB658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4522" y="3010289"/>
              <a:ext cx="264756" cy="264756"/>
            </a:xfrm>
            <a:prstGeom prst="rect">
              <a:avLst/>
            </a:prstGeom>
          </p:spPr>
        </p:pic>
      </p:grpSp>
      <p:grpSp>
        <p:nvGrpSpPr>
          <p:cNvPr id="30" name="Group 29">
            <a:extLst>
              <a:ext uri="{FF2B5EF4-FFF2-40B4-BE49-F238E27FC236}">
                <a16:creationId xmlns:a16="http://schemas.microsoft.com/office/drawing/2014/main" id="{768A3E6C-3742-4936-97E8-717E261E6558}"/>
              </a:ext>
            </a:extLst>
          </p:cNvPr>
          <p:cNvGrpSpPr/>
          <p:nvPr/>
        </p:nvGrpSpPr>
        <p:grpSpPr>
          <a:xfrm>
            <a:off x="402121" y="2639000"/>
            <a:ext cx="360000" cy="360000"/>
            <a:chOff x="402121" y="2172839"/>
            <a:chExt cx="360000" cy="360000"/>
          </a:xfrm>
        </p:grpSpPr>
        <p:sp>
          <p:nvSpPr>
            <p:cNvPr id="73" name="Flowchart: Connector 72">
              <a:extLst>
                <a:ext uri="{FF2B5EF4-FFF2-40B4-BE49-F238E27FC236}">
                  <a16:creationId xmlns:a16="http://schemas.microsoft.com/office/drawing/2014/main" id="{A7BEA5EA-C6C0-48E4-B85C-1335C22B86DE}"/>
                </a:ext>
              </a:extLst>
            </p:cNvPr>
            <p:cNvSpPr/>
            <p:nvPr/>
          </p:nvSpPr>
          <p:spPr>
            <a:xfrm>
              <a:off x="402121" y="2172839"/>
              <a:ext cx="360000" cy="360000"/>
            </a:xfrm>
            <a:prstGeom prst="flowChartConnector">
              <a:avLst/>
            </a:prstGeom>
            <a:noFill/>
            <a:ln w="19050">
              <a:solidFill>
                <a:srgbClr val="192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pic>
          <p:nvPicPr>
            <p:cNvPr id="8" name="Graphic 7" descr="Network outline">
              <a:extLst>
                <a:ext uri="{FF2B5EF4-FFF2-40B4-BE49-F238E27FC236}">
                  <a16:creationId xmlns:a16="http://schemas.microsoft.com/office/drawing/2014/main" id="{11F6A9F0-50D9-40B5-AECD-D5F729FA0DB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9208" y="2174032"/>
              <a:ext cx="255426" cy="251928"/>
            </a:xfrm>
            <a:prstGeom prst="rect">
              <a:avLst/>
            </a:prstGeom>
          </p:spPr>
        </p:pic>
        <p:pic>
          <p:nvPicPr>
            <p:cNvPr id="29" name="Graphic 28" descr="Network with solid fill">
              <a:extLst>
                <a:ext uri="{FF2B5EF4-FFF2-40B4-BE49-F238E27FC236}">
                  <a16:creationId xmlns:a16="http://schemas.microsoft.com/office/drawing/2014/main" id="{B21CF0FE-2274-4B8D-BF25-6DC54A7EE87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22516" y="2282500"/>
              <a:ext cx="236764" cy="236764"/>
            </a:xfrm>
            <a:prstGeom prst="rect">
              <a:avLst/>
            </a:prstGeom>
          </p:spPr>
        </p:pic>
      </p:grpSp>
      <p:cxnSp>
        <p:nvCxnSpPr>
          <p:cNvPr id="12" name="Straight Connector 11">
            <a:extLst>
              <a:ext uri="{FF2B5EF4-FFF2-40B4-BE49-F238E27FC236}">
                <a16:creationId xmlns:a16="http://schemas.microsoft.com/office/drawing/2014/main" id="{3CF9ABBE-5485-43F6-AB51-96EC5219BC22}"/>
              </a:ext>
            </a:extLst>
          </p:cNvPr>
          <p:cNvCxnSpPr>
            <a:cxnSpLocks/>
          </p:cNvCxnSpPr>
          <p:nvPr/>
        </p:nvCxnSpPr>
        <p:spPr>
          <a:xfrm>
            <a:off x="3005973" y="1573992"/>
            <a:ext cx="0" cy="2537816"/>
          </a:xfrm>
          <a:prstGeom prst="line">
            <a:avLst/>
          </a:prstGeom>
          <a:ln w="25400" cap="rnd">
            <a:solidFill>
              <a:srgbClr val="1E96D7"/>
            </a:solidFill>
            <a:roun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0B165A7-9E4A-51BA-9815-8D3517784161}"/>
              </a:ext>
            </a:extLst>
          </p:cNvPr>
          <p:cNvPicPr>
            <a:picLocks noChangeAspect="1"/>
          </p:cNvPicPr>
          <p:nvPr/>
        </p:nvPicPr>
        <p:blipFill>
          <a:blip r:embed="rId10"/>
          <a:stretch>
            <a:fillRect/>
          </a:stretch>
        </p:blipFill>
        <p:spPr>
          <a:xfrm>
            <a:off x="285041" y="1779966"/>
            <a:ext cx="557068" cy="508067"/>
          </a:xfrm>
          <a:prstGeom prst="rect">
            <a:avLst/>
          </a:prstGeom>
        </p:spPr>
      </p:pic>
    </p:spTree>
    <p:extLst>
      <p:ext uri="{BB962C8B-B14F-4D97-AF65-F5344CB8AC3E}">
        <p14:creationId xmlns:p14="http://schemas.microsoft.com/office/powerpoint/2010/main" val="135223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1AD-01A7-448A-83A3-B8077ED12352}"/>
              </a:ext>
            </a:extLst>
          </p:cNvPr>
          <p:cNvSpPr>
            <a:spLocks noGrp="1"/>
          </p:cNvSpPr>
          <p:nvPr>
            <p:ph type="ctrTitle"/>
          </p:nvPr>
        </p:nvSpPr>
        <p:spPr/>
        <p:txBody>
          <a:bodyPr/>
          <a:lstStyle/>
          <a:p>
            <a:r>
              <a:rPr lang="de-DE" sz="2400" dirty="0">
                <a:latin typeface="Mediolanum Sans"/>
              </a:rPr>
              <a:t>Haftungsausschluss</a:t>
            </a:r>
            <a:endParaRPr lang="en-US" dirty="0"/>
          </a:p>
        </p:txBody>
      </p:sp>
    </p:spTree>
    <p:extLst>
      <p:ext uri="{BB962C8B-B14F-4D97-AF65-F5344CB8AC3E}">
        <p14:creationId xmlns:p14="http://schemas.microsoft.com/office/powerpoint/2010/main" val="3919558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3FDB96-2D4F-4960-8AC6-A5C55A458192}"/>
              </a:ext>
            </a:extLst>
          </p:cNvPr>
          <p:cNvSpPr>
            <a:spLocks noGrp="1"/>
          </p:cNvSpPr>
          <p:nvPr>
            <p:ph type="sldNum" sz="quarter" idx="12"/>
          </p:nvPr>
        </p:nvSpPr>
        <p:spPr/>
        <p:txBody>
          <a:bodyPr/>
          <a:lstStyle/>
          <a:p>
            <a:fld id="{34792895-D8E1-4817-8F28-70423B694AB5}" type="slidenum">
              <a:rPr lang="en-IE" b="0" smtClean="0"/>
              <a:t>38</a:t>
            </a:fld>
            <a:endParaRPr lang="en-IE" b="0" dirty="0"/>
          </a:p>
        </p:txBody>
      </p:sp>
      <p:sp>
        <p:nvSpPr>
          <p:cNvPr id="4" name="Rectangle 3">
            <a:extLst>
              <a:ext uri="{FF2B5EF4-FFF2-40B4-BE49-F238E27FC236}">
                <a16:creationId xmlns:a16="http://schemas.microsoft.com/office/drawing/2014/main" id="{3CBAD6BD-D823-CCCD-D84B-76A807AE965A}"/>
              </a:ext>
            </a:extLst>
          </p:cNvPr>
          <p:cNvSpPr/>
          <p:nvPr/>
        </p:nvSpPr>
        <p:spPr>
          <a:xfrm>
            <a:off x="565762" y="1078484"/>
            <a:ext cx="8012475" cy="3785652"/>
          </a:xfrm>
          <a:prstGeom prst="rect">
            <a:avLst/>
          </a:prstGeom>
        </p:spPr>
        <p:txBody>
          <a:bodyPr wrap="square">
            <a:spAutoFit/>
          </a:bodyPr>
          <a:lstStyle/>
          <a:p>
            <a:r>
              <a:rPr lang="de-DE" sz="1100" dirty="0">
                <a:solidFill>
                  <a:srgbClr val="192D6E"/>
                </a:solidFill>
                <a:latin typeface="Mediolanum Sans" panose="00000506000000000000" pitchFamily="50" charset="0"/>
                <a:cs typeface="Times New Roman" panose="02020603050405020304" pitchFamily="18" charset="0"/>
              </a:rPr>
              <a:t>Die Daten stammen vom Juli 2024, sofern nicht anders angegeben. Quelle: Mediolanum International Funds Limited.</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Dies ist Marketingmaterial. Bitte lesen Sie den Mediolanum Best Brands Prospekt und die Basisinformationsblätter, bevor Sie investieren, um sich über die Anlageziele, Risiken, Gebühren und Kosten des Fonds zu informieren. </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Der Mediolanum Best Brands ist ein offener Investmentfonds, der von Mediolanum International Funds Limited ("MIFL") gegründet wurde und von der irischen Zentralbank als Organismus für gemeinsame Anlagen in Wertpapieren ("OGAW") gemäß den Vorschriften der Europäischen Gemeinschaften (Organismen für gemeinsame Anlagen in Wertpapieren) von 2011 in ihrer jeweils gültigen Fassung ("OGAW-Vorschriften") zugelassen ist und beaufsichtigt wird. </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MBB Future Sustainable Nutrition der von Mediolanum International Funds Limited ("MIFL") verwaltet wird und von der Commission de Surveillance du Sector Financier (CSSF) als Organismus für gemeinsame Anlagen in Wertpapieren (OGAW) gemäß dem Luxemburger Gesetz von 2010 zugelassen ist und reguliert wird. </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MIFL ist Teil der Mediolanum Banking Group und von der irischen Zentralbank als OGAW-Fondsverwaltungsgesellschaft zugelassen.</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Die hierin enthaltenen Informationen dienen ausschließlich Informationszwecken und können Änderungen unterliegen. Sie stellen weder eine Anlage- oder sonstige Beratung oder Empfehlung dar, noch ein Angebot oder eine Aufforderung an irgendjemanden, in das Produkt zu investieren, und sind nicht als Verkaufsangebot oder Aufforderung zum Kauf zu verstehen und sollten nicht für Anlageentscheidungen verwendet werden. Bevor Sie eine Anlageentscheidung treffen, lesen Sie bitte den Verkaufsprospekt und die wesentlichen Informationen, die auf Englisch, Italienisch, Deutsch, Spanisch und Katalanisch unter www.mifl.ie zur Verfügung stehen. </a:t>
            </a:r>
          </a:p>
          <a:p>
            <a:endParaRPr lang="de-DE" sz="900" dirty="0">
              <a:solidFill>
                <a:srgbClr val="192D6E"/>
              </a:solidFill>
              <a:latin typeface="Mediolanum Sans" panose="00000506000000000000" pitchFamily="50" charset="0"/>
              <a:cs typeface="Times New Roman" panose="02020603050405020304" pitchFamily="18" charset="0"/>
            </a:endParaRPr>
          </a:p>
        </p:txBody>
      </p:sp>
      <p:sp>
        <p:nvSpPr>
          <p:cNvPr id="9" name="Title 1">
            <a:extLst>
              <a:ext uri="{FF2B5EF4-FFF2-40B4-BE49-F238E27FC236}">
                <a16:creationId xmlns:a16="http://schemas.microsoft.com/office/drawing/2014/main" id="{22B623D1-FF2E-5C96-B5E2-B7B2063819E0}"/>
              </a:ext>
            </a:extLst>
          </p:cNvPr>
          <p:cNvSpPr txBox="1">
            <a:spLocks/>
          </p:cNvSpPr>
          <p:nvPr/>
        </p:nvSpPr>
        <p:spPr>
          <a:xfrm>
            <a:off x="252424" y="253930"/>
            <a:ext cx="6613078" cy="35567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latin typeface="Mediolanum Sans"/>
              </a:rPr>
              <a:t>Haftungsausschluss</a:t>
            </a:r>
            <a:endParaRPr lang="de-DE" b="0" i="1" dirty="0"/>
          </a:p>
        </p:txBody>
      </p:sp>
    </p:spTree>
    <p:extLst>
      <p:ext uri="{BB962C8B-B14F-4D97-AF65-F5344CB8AC3E}">
        <p14:creationId xmlns:p14="http://schemas.microsoft.com/office/powerpoint/2010/main" val="3904003975"/>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3FDB96-2D4F-4960-8AC6-A5C55A458192}"/>
              </a:ext>
            </a:extLst>
          </p:cNvPr>
          <p:cNvSpPr>
            <a:spLocks noGrp="1"/>
          </p:cNvSpPr>
          <p:nvPr>
            <p:ph type="sldNum" sz="quarter" idx="12"/>
          </p:nvPr>
        </p:nvSpPr>
        <p:spPr/>
        <p:txBody>
          <a:bodyPr/>
          <a:lstStyle/>
          <a:p>
            <a:fld id="{34792895-D8E1-4817-8F28-70423B694AB5}" type="slidenum">
              <a:rPr lang="en-IE" b="0" smtClean="0"/>
              <a:t>39</a:t>
            </a:fld>
            <a:endParaRPr lang="en-IE" b="0" dirty="0"/>
          </a:p>
        </p:txBody>
      </p:sp>
      <p:sp>
        <p:nvSpPr>
          <p:cNvPr id="4" name="Rectangle 3">
            <a:extLst>
              <a:ext uri="{FF2B5EF4-FFF2-40B4-BE49-F238E27FC236}">
                <a16:creationId xmlns:a16="http://schemas.microsoft.com/office/drawing/2014/main" id="{3CBAD6BD-D823-CCCD-D84B-76A807AE965A}"/>
              </a:ext>
            </a:extLst>
          </p:cNvPr>
          <p:cNvSpPr/>
          <p:nvPr/>
        </p:nvSpPr>
        <p:spPr>
          <a:xfrm>
            <a:off x="565762" y="1195938"/>
            <a:ext cx="8012475" cy="3277820"/>
          </a:xfrm>
          <a:prstGeom prst="rect">
            <a:avLst/>
          </a:prstGeom>
        </p:spPr>
        <p:txBody>
          <a:bodyPr wrap="square">
            <a:spAutoFit/>
          </a:bodyPr>
          <a:lstStyle/>
          <a:p>
            <a:r>
              <a:rPr lang="de-DE" sz="1100" dirty="0">
                <a:solidFill>
                  <a:srgbClr val="192D6E"/>
                </a:solidFill>
                <a:latin typeface="Mediolanum Sans" panose="00000506000000000000" pitchFamily="50" charset="0"/>
                <a:cs typeface="Times New Roman" panose="02020603050405020304" pitchFamily="18" charset="0"/>
              </a:rPr>
              <a:t>Die Wertentwicklung in der Vergangenheit ist kein Indikator für zukünftige Erträge. Der Wert einer Anlage ist nicht garantiert und kann sowohl steigen als auch sinken. Der Anleger erhält möglicherweise weniger zurück als er ursprünglich investiert hat. Es kann nicht garantiert werden, dass ein Produkt sein Anlageziel erreicht.</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Mediolanum Best Brands ist für den Vertrieb in Italien, Spanien und Deutschland zugelassen. Diese Marketingmitteilung richtet sich ausschließlich an zugelassene regulierte Vertriebspartner und Anlageberater von MIFL-Produkten in diesen Ländern, denen es untersagt ist, dieses Material ohne die schriftliche Zustimmung von MIFL (oder gegebenenfalls die Zustimmung eines dritten Rechteinhabers) zu vervielfältigen, zu verteilen, zu speichern oder zu übermitteln. Anteile des Fonds dürfen nicht an "US-Personen" oder in anderen Rechtsordnungen verkauft werden, in denen der Verkauf oder die Aufforderung zur Abgabe eines Angebots zum Kauf von Anteilen des Fonds [Mediolanum Best Brands/ Challenge Funds/ Gamax Funds FCP verboten ist.</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Dies gilt unbeschadet bestehender vertraglicher, gesetzlicher und aufsichtsrechtlicher Anforderungen an die Vertreiber und/oder die Anlageberater, wie z. B. die Bereitstellung der vorgeschriebenen Produktunterlagen für potenzielle Anleger und die Erbringung von Anlageberatungsdienstleistungen für geeignete Produkte, die dem Risikoprofil des potenziellen Anlegers entsprechen.</a:t>
            </a:r>
          </a:p>
          <a:p>
            <a:endParaRPr lang="de-DE" sz="1100" dirty="0">
              <a:solidFill>
                <a:srgbClr val="192D6E"/>
              </a:solidFill>
              <a:latin typeface="Mediolanum Sans" panose="00000506000000000000" pitchFamily="50" charset="0"/>
              <a:cs typeface="Times New Roman" panose="02020603050405020304" pitchFamily="18" charset="0"/>
            </a:endParaRPr>
          </a:p>
          <a:p>
            <a:r>
              <a:rPr lang="de-DE" sz="1100" dirty="0">
                <a:solidFill>
                  <a:srgbClr val="192D6E"/>
                </a:solidFill>
                <a:latin typeface="Mediolanum Sans" panose="00000506000000000000" pitchFamily="50" charset="0"/>
                <a:cs typeface="Times New Roman" panose="02020603050405020304" pitchFamily="18" charset="0"/>
              </a:rPr>
              <a:t>Der Inhalt dieser Veröffentlichung enthält geistige Eigentumsrechte, Logos und Marken, die Eigentum von MIFL (oder anderen Dritten) sind. Keine der in dieser Publikation oder in den Medien enthaltenen Angaben ist als Gewährung einer Lizenz oder eines Rechts zur Vervielfältigung oder kommerziellen Nutzung des geistigen Eigentums von MIFL oder Dritten zu verstehen.</a:t>
            </a:r>
            <a:endParaRPr lang="en-US" sz="1100" dirty="0">
              <a:solidFill>
                <a:srgbClr val="1E96D7"/>
              </a:solidFill>
              <a:latin typeface="Mediolanum Sans" panose="00000506000000000000" pitchFamily="50" charset="0"/>
              <a:cs typeface="Times New Roman" panose="02020603050405020304" pitchFamily="18" charset="0"/>
            </a:endParaRPr>
          </a:p>
          <a:p>
            <a:endParaRPr lang="de-DE" sz="900" dirty="0">
              <a:solidFill>
                <a:srgbClr val="192D6E"/>
              </a:solidFill>
              <a:latin typeface="Mediolanum Sans" panose="00000506000000000000" pitchFamily="50" charset="0"/>
              <a:cs typeface="Times New Roman" panose="02020603050405020304" pitchFamily="18" charset="0"/>
            </a:endParaRPr>
          </a:p>
        </p:txBody>
      </p:sp>
      <p:sp>
        <p:nvSpPr>
          <p:cNvPr id="9" name="Title 1">
            <a:extLst>
              <a:ext uri="{FF2B5EF4-FFF2-40B4-BE49-F238E27FC236}">
                <a16:creationId xmlns:a16="http://schemas.microsoft.com/office/drawing/2014/main" id="{22B623D1-FF2E-5C96-B5E2-B7B2063819E0}"/>
              </a:ext>
            </a:extLst>
          </p:cNvPr>
          <p:cNvSpPr txBox="1">
            <a:spLocks/>
          </p:cNvSpPr>
          <p:nvPr/>
        </p:nvSpPr>
        <p:spPr>
          <a:xfrm>
            <a:off x="252424" y="253930"/>
            <a:ext cx="6613078" cy="35567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tx1"/>
                </a:solidFill>
                <a:latin typeface="Mediolanum Sans"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latin typeface="Mediolanum Sans"/>
              </a:rPr>
              <a:t>Haftungsausschluss</a:t>
            </a:r>
            <a:endParaRPr lang="de-DE" b="0" i="1" dirty="0"/>
          </a:p>
        </p:txBody>
      </p:sp>
    </p:spTree>
    <p:extLst>
      <p:ext uri="{BB962C8B-B14F-4D97-AF65-F5344CB8AC3E}">
        <p14:creationId xmlns:p14="http://schemas.microsoft.com/office/powerpoint/2010/main" val="1290467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0C219D-0F82-BE79-B53F-5AA9767AB328}"/>
              </a:ext>
            </a:extLst>
          </p:cNvPr>
          <p:cNvPicPr>
            <a:picLocks noChangeAspect="1"/>
          </p:cNvPicPr>
          <p:nvPr/>
        </p:nvPicPr>
        <p:blipFill>
          <a:blip r:embed="rId2"/>
          <a:stretch>
            <a:fillRect/>
          </a:stretch>
        </p:blipFill>
        <p:spPr>
          <a:xfrm>
            <a:off x="0" y="845648"/>
            <a:ext cx="2832577" cy="4297852"/>
          </a:xfrm>
          <a:prstGeom prst="rect">
            <a:avLst/>
          </a:prstGeom>
        </p:spPr>
      </p:pic>
      <p:sp>
        <p:nvSpPr>
          <p:cNvPr id="4" name="Slide Number Placeholder 3">
            <a:extLst>
              <a:ext uri="{FF2B5EF4-FFF2-40B4-BE49-F238E27FC236}">
                <a16:creationId xmlns:a16="http://schemas.microsoft.com/office/drawing/2014/main" id="{71DB1DD6-78D8-3A45-6795-4B414BBBA122}"/>
              </a:ext>
            </a:extLst>
          </p:cNvPr>
          <p:cNvSpPr>
            <a:spLocks noGrp="1"/>
          </p:cNvSpPr>
          <p:nvPr>
            <p:ph type="sldNum" sz="quarter" idx="12"/>
          </p:nvPr>
        </p:nvSpPr>
        <p:spPr/>
        <p:txBody>
          <a:bodyPr/>
          <a:lstStyle/>
          <a:p>
            <a:fld id="{34792895-D8E1-4817-8F28-70423B694AB5}" type="slidenum">
              <a:rPr lang="en-IE" smtClean="0">
                <a:latin typeface="Mediolanum Sans" panose="00000506000000000000" pitchFamily="50" charset="0"/>
              </a:rPr>
              <a:t>4</a:t>
            </a:fld>
            <a:endParaRPr lang="en-IE" dirty="0">
              <a:latin typeface="Mediolanum Sans" panose="00000506000000000000" pitchFamily="50" charset="0"/>
            </a:endParaRPr>
          </a:p>
        </p:txBody>
      </p:sp>
      <p:sp>
        <p:nvSpPr>
          <p:cNvPr id="5" name="Title 1">
            <a:extLst>
              <a:ext uri="{FF2B5EF4-FFF2-40B4-BE49-F238E27FC236}">
                <a16:creationId xmlns:a16="http://schemas.microsoft.com/office/drawing/2014/main" id="{7B7917FB-C43E-7764-379C-226A20B8451D}"/>
              </a:ext>
            </a:extLst>
          </p:cNvPr>
          <p:cNvSpPr>
            <a:spLocks noGrp="1"/>
          </p:cNvSpPr>
          <p:nvPr>
            <p:ph type="title"/>
          </p:nvPr>
        </p:nvSpPr>
        <p:spPr>
          <a:xfrm>
            <a:off x="238080" y="168945"/>
            <a:ext cx="6613078" cy="472513"/>
          </a:xfrm>
        </p:spPr>
        <p:txBody>
          <a:bodyPr>
            <a:normAutofit/>
          </a:bodyPr>
          <a:lstStyle/>
          <a:p>
            <a:r>
              <a:rPr lang="en-IE" dirty="0">
                <a:latin typeface="Mediolanum Sans" panose="00000506000000000000" pitchFamily="50" charset="0"/>
              </a:rPr>
              <a:t>Die</a:t>
            </a:r>
            <a:r>
              <a:rPr lang="en-IE" dirty="0">
                <a:solidFill>
                  <a:srgbClr val="FFFFFF"/>
                </a:solidFill>
                <a:latin typeface="Mediolanum Sans" panose="00000506000000000000" pitchFamily="50" charset="0"/>
              </a:rPr>
              <a:t> Fähigkeiten von MIFL</a:t>
            </a:r>
            <a:endParaRPr lang="en-IE" dirty="0">
              <a:solidFill>
                <a:schemeClr val="accent1"/>
              </a:solidFill>
              <a:latin typeface="Mediolanum Sans" panose="00000506000000000000" pitchFamily="50" charset="0"/>
            </a:endParaRPr>
          </a:p>
        </p:txBody>
      </p:sp>
      <p:pic>
        <p:nvPicPr>
          <p:cNvPr id="10" name="Picture 9" descr="A blue and black logo&#10;&#10;Description automatically generated">
            <a:extLst>
              <a:ext uri="{FF2B5EF4-FFF2-40B4-BE49-F238E27FC236}">
                <a16:creationId xmlns:a16="http://schemas.microsoft.com/office/drawing/2014/main" id="{0953862E-78E6-64DA-D9A4-BA6D43D76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901" y="62804"/>
            <a:ext cx="963099" cy="680575"/>
          </a:xfrm>
          <a:prstGeom prst="rect">
            <a:avLst/>
          </a:prstGeom>
        </p:spPr>
      </p:pic>
      <p:graphicFrame>
        <p:nvGraphicFramePr>
          <p:cNvPr id="12" name="Diagram 11">
            <a:extLst>
              <a:ext uri="{FF2B5EF4-FFF2-40B4-BE49-F238E27FC236}">
                <a16:creationId xmlns:a16="http://schemas.microsoft.com/office/drawing/2014/main" id="{DB679302-2F85-2AE4-5715-B34408B5DE1D}"/>
              </a:ext>
            </a:extLst>
          </p:cNvPr>
          <p:cNvGraphicFramePr/>
          <p:nvPr>
            <p:extLst>
              <p:ext uri="{D42A27DB-BD31-4B8C-83A1-F6EECF244321}">
                <p14:modId xmlns:p14="http://schemas.microsoft.com/office/powerpoint/2010/main" val="661734584"/>
              </p:ext>
            </p:extLst>
          </p:nvPr>
        </p:nvGraphicFramePr>
        <p:xfrm>
          <a:off x="3031958" y="671399"/>
          <a:ext cx="6057041" cy="429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feld 2">
            <a:extLst>
              <a:ext uri="{FF2B5EF4-FFF2-40B4-BE49-F238E27FC236}">
                <a16:creationId xmlns:a16="http://schemas.microsoft.com/office/drawing/2014/main" id="{CEB0F0BB-2140-64AF-22F1-99E6DD79522E}"/>
              </a:ext>
            </a:extLst>
          </p:cNvPr>
          <p:cNvSpPr txBox="1"/>
          <p:nvPr/>
        </p:nvSpPr>
        <p:spPr>
          <a:xfrm>
            <a:off x="2286000" y="2388816"/>
            <a:ext cx="4572000" cy="369332"/>
          </a:xfrm>
          <a:prstGeom prst="rect">
            <a:avLst/>
          </a:prstGeom>
          <a:noFill/>
        </p:spPr>
        <p:txBody>
          <a:bodyPr wrap="square">
            <a:spAutoFit/>
          </a:bodyPr>
          <a:lstStyle/>
          <a:p>
            <a:r>
              <a:rPr lang="de-DE"/>
              <a:t>A0YDDD</a:t>
            </a:r>
          </a:p>
        </p:txBody>
      </p:sp>
    </p:spTree>
    <p:extLst>
      <p:ext uri="{BB962C8B-B14F-4D97-AF65-F5344CB8AC3E}">
        <p14:creationId xmlns:p14="http://schemas.microsoft.com/office/powerpoint/2010/main" val="209746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DD9C9B1-0C89-DA6A-7061-C516C2BC8C6E}"/>
              </a:ext>
            </a:extLst>
          </p:cNvPr>
          <p:cNvSpPr/>
          <p:nvPr/>
        </p:nvSpPr>
        <p:spPr>
          <a:xfrm>
            <a:off x="233756" y="4311606"/>
            <a:ext cx="688618" cy="5835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7" name="Rectangle 26">
            <a:extLst>
              <a:ext uri="{FF2B5EF4-FFF2-40B4-BE49-F238E27FC236}">
                <a16:creationId xmlns:a16="http://schemas.microsoft.com/office/drawing/2014/main" id="{1455DF75-63C1-4876-988F-9A41EE59CA1F}"/>
              </a:ext>
            </a:extLst>
          </p:cNvPr>
          <p:cNvSpPr/>
          <p:nvPr/>
        </p:nvSpPr>
        <p:spPr>
          <a:xfrm>
            <a:off x="4560130" y="2872089"/>
            <a:ext cx="4572000" cy="173611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6" name="Rectangle 25">
            <a:extLst>
              <a:ext uri="{FF2B5EF4-FFF2-40B4-BE49-F238E27FC236}">
                <a16:creationId xmlns:a16="http://schemas.microsoft.com/office/drawing/2014/main" id="{9D3CD934-CA26-C9EC-195E-75E41537A85B}"/>
              </a:ext>
            </a:extLst>
          </p:cNvPr>
          <p:cNvSpPr/>
          <p:nvPr/>
        </p:nvSpPr>
        <p:spPr>
          <a:xfrm>
            <a:off x="-1" y="2855914"/>
            <a:ext cx="4568629" cy="17404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IE" sz="1200" dirty="0">
              <a:latin typeface="Mediolanum Sans" panose="00000506000000000000" pitchFamily="50" charset="0"/>
            </a:endParaRPr>
          </a:p>
        </p:txBody>
      </p:sp>
      <p:sp>
        <p:nvSpPr>
          <p:cNvPr id="25" name="Rectangle 24">
            <a:extLst>
              <a:ext uri="{FF2B5EF4-FFF2-40B4-BE49-F238E27FC236}">
                <a16:creationId xmlns:a16="http://schemas.microsoft.com/office/drawing/2014/main" id="{8583C383-54C7-682E-1B31-F885046BE22A}"/>
              </a:ext>
            </a:extLst>
          </p:cNvPr>
          <p:cNvSpPr/>
          <p:nvPr/>
        </p:nvSpPr>
        <p:spPr>
          <a:xfrm>
            <a:off x="4534195" y="1039624"/>
            <a:ext cx="4586635" cy="18059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24" name="Rectangle 23">
            <a:extLst>
              <a:ext uri="{FF2B5EF4-FFF2-40B4-BE49-F238E27FC236}">
                <a16:creationId xmlns:a16="http://schemas.microsoft.com/office/drawing/2014/main" id="{F0FBA56D-D50C-64F2-FBBA-4F0384265D7A}"/>
              </a:ext>
            </a:extLst>
          </p:cNvPr>
          <p:cNvSpPr/>
          <p:nvPr/>
        </p:nvSpPr>
        <p:spPr>
          <a:xfrm>
            <a:off x="-1" y="1039624"/>
            <a:ext cx="4548831" cy="180594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graphicFrame>
        <p:nvGraphicFramePr>
          <p:cNvPr id="11" name="Chart 10">
            <a:extLst>
              <a:ext uri="{FF2B5EF4-FFF2-40B4-BE49-F238E27FC236}">
                <a16:creationId xmlns:a16="http://schemas.microsoft.com/office/drawing/2014/main" id="{43307218-1CCD-0FD6-8553-38B2F274FC60}"/>
              </a:ext>
            </a:extLst>
          </p:cNvPr>
          <p:cNvGraphicFramePr/>
          <p:nvPr>
            <p:extLst>
              <p:ext uri="{D42A27DB-BD31-4B8C-83A1-F6EECF244321}">
                <p14:modId xmlns:p14="http://schemas.microsoft.com/office/powerpoint/2010/main" val="4202789148"/>
              </p:ext>
            </p:extLst>
          </p:nvPr>
        </p:nvGraphicFramePr>
        <p:xfrm>
          <a:off x="2221762" y="1297002"/>
          <a:ext cx="4676736" cy="3117824"/>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D19BDE8E-AE2B-807A-9AF1-B8CBC1BFC93B}"/>
              </a:ext>
            </a:extLst>
          </p:cNvPr>
          <p:cNvSpPr>
            <a:spLocks noGrp="1"/>
          </p:cNvSpPr>
          <p:nvPr>
            <p:ph type="sldNum" sz="quarter" idx="12"/>
          </p:nvPr>
        </p:nvSpPr>
        <p:spPr>
          <a:xfrm>
            <a:off x="7963290" y="4758173"/>
            <a:ext cx="797541" cy="273844"/>
          </a:xfrm>
        </p:spPr>
        <p:txBody>
          <a:bodyPr/>
          <a:lstStyle/>
          <a:p>
            <a:fld id="{34792895-D8E1-4817-8F28-70423B694AB5}" type="slidenum">
              <a:rPr lang="en-IE" smtClean="0">
                <a:latin typeface="Mediolanum Sans" panose="00000506000000000000" pitchFamily="50" charset="0"/>
              </a:rPr>
              <a:t>5</a:t>
            </a:fld>
            <a:endParaRPr lang="en-IE" dirty="0">
              <a:latin typeface="Mediolanum Sans" panose="00000506000000000000" pitchFamily="50" charset="0"/>
            </a:endParaRPr>
          </a:p>
        </p:txBody>
      </p:sp>
      <p:sp>
        <p:nvSpPr>
          <p:cNvPr id="5" name="Title 1">
            <a:extLst>
              <a:ext uri="{FF2B5EF4-FFF2-40B4-BE49-F238E27FC236}">
                <a16:creationId xmlns:a16="http://schemas.microsoft.com/office/drawing/2014/main" id="{8FA0C9E8-B6AD-0C7A-D3F3-E03814FD641E}"/>
              </a:ext>
            </a:extLst>
          </p:cNvPr>
          <p:cNvSpPr>
            <a:spLocks noGrp="1"/>
          </p:cNvSpPr>
          <p:nvPr>
            <p:ph type="title"/>
          </p:nvPr>
        </p:nvSpPr>
        <p:spPr>
          <a:xfrm>
            <a:off x="360000" y="111483"/>
            <a:ext cx="6613078" cy="472513"/>
          </a:xfrm>
        </p:spPr>
        <p:txBody>
          <a:bodyPr>
            <a:normAutofit fontScale="90000"/>
          </a:bodyPr>
          <a:lstStyle/>
          <a:p>
            <a:r>
              <a:rPr lang="en-IE" sz="2700" dirty="0">
                <a:latin typeface="Mediolanum Sans" panose="00000506000000000000" pitchFamily="50" charset="0"/>
              </a:rPr>
              <a:t>Der MIFL-Ansatz </a:t>
            </a:r>
            <a:br>
              <a:rPr lang="en-IE" dirty="0">
                <a:latin typeface="Mediolanum Sans" panose="00000506000000000000" pitchFamily="50" charset="0"/>
              </a:rPr>
            </a:br>
            <a:r>
              <a:rPr lang="en-IE" i="1" dirty="0">
                <a:solidFill>
                  <a:schemeClr val="accent1"/>
                </a:solidFill>
                <a:latin typeface="Mediolanum Sans" panose="00000506000000000000" pitchFamily="50" charset="0"/>
              </a:rPr>
              <a:t>Vorteile</a:t>
            </a:r>
          </a:p>
        </p:txBody>
      </p:sp>
      <p:graphicFrame>
        <p:nvGraphicFramePr>
          <p:cNvPr id="6" name="Chart 5">
            <a:extLst>
              <a:ext uri="{FF2B5EF4-FFF2-40B4-BE49-F238E27FC236}">
                <a16:creationId xmlns:a16="http://schemas.microsoft.com/office/drawing/2014/main" id="{71F3446B-2354-A4EB-1B51-95042E2EAED2}"/>
              </a:ext>
            </a:extLst>
          </p:cNvPr>
          <p:cNvGraphicFramePr/>
          <p:nvPr>
            <p:extLst>
              <p:ext uri="{D42A27DB-BD31-4B8C-83A1-F6EECF244321}">
                <p14:modId xmlns:p14="http://schemas.microsoft.com/office/powerpoint/2010/main" val="975098164"/>
              </p:ext>
            </p:extLst>
          </p:nvPr>
        </p:nvGraphicFramePr>
        <p:xfrm>
          <a:off x="2349840" y="1383570"/>
          <a:ext cx="4392054" cy="2928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475675B-8BCC-2845-8850-24FF3EBD6671}"/>
              </a:ext>
            </a:extLst>
          </p:cNvPr>
          <p:cNvGraphicFramePr/>
          <p:nvPr>
            <p:extLst>
              <p:ext uri="{D42A27DB-BD31-4B8C-83A1-F6EECF244321}">
                <p14:modId xmlns:p14="http://schemas.microsoft.com/office/powerpoint/2010/main" val="1975929423"/>
              </p:ext>
            </p:extLst>
          </p:nvPr>
        </p:nvGraphicFramePr>
        <p:xfrm>
          <a:off x="3417346" y="2107722"/>
          <a:ext cx="2257043" cy="1504696"/>
        </p:xfrm>
        <a:graphic>
          <a:graphicData uri="http://schemas.openxmlformats.org/drawingml/2006/chart">
            <c:chart xmlns:c="http://schemas.openxmlformats.org/drawingml/2006/chart" xmlns:r="http://schemas.openxmlformats.org/officeDocument/2006/relationships" r:id="rId4"/>
          </a:graphicData>
        </a:graphic>
      </p:graphicFrame>
      <p:sp>
        <p:nvSpPr>
          <p:cNvPr id="8" name="Oval 7">
            <a:extLst>
              <a:ext uri="{FF2B5EF4-FFF2-40B4-BE49-F238E27FC236}">
                <a16:creationId xmlns:a16="http://schemas.microsoft.com/office/drawing/2014/main" id="{8AEF9FA1-FC24-11C8-EF1F-A370707ABF9E}"/>
              </a:ext>
            </a:extLst>
          </p:cNvPr>
          <p:cNvSpPr/>
          <p:nvPr/>
        </p:nvSpPr>
        <p:spPr>
          <a:xfrm>
            <a:off x="3989730" y="2289302"/>
            <a:ext cx="1118202" cy="11182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9" name="TextBox 8">
            <a:extLst>
              <a:ext uri="{FF2B5EF4-FFF2-40B4-BE49-F238E27FC236}">
                <a16:creationId xmlns:a16="http://schemas.microsoft.com/office/drawing/2014/main" id="{3FF5A94C-95C4-85C3-1B47-5F0BD2426616}"/>
              </a:ext>
            </a:extLst>
          </p:cNvPr>
          <p:cNvSpPr txBox="1"/>
          <p:nvPr/>
        </p:nvSpPr>
        <p:spPr>
          <a:xfrm>
            <a:off x="4090405" y="2574185"/>
            <a:ext cx="1017527" cy="369332"/>
          </a:xfrm>
          <a:prstGeom prst="rect">
            <a:avLst/>
          </a:prstGeom>
          <a:noFill/>
        </p:spPr>
        <p:txBody>
          <a:bodyPr wrap="square" lIns="91440" tIns="45720" rIns="91440" bIns="45720" rtlCol="0" anchor="t">
            <a:spAutoFit/>
          </a:bodyPr>
          <a:lstStyle/>
          <a:p>
            <a:r>
              <a:rPr lang="it-IT" b="1" dirty="0">
                <a:solidFill>
                  <a:schemeClr val="bg2"/>
                </a:solidFill>
                <a:latin typeface="Mediolanum Sans" panose="00000506000000000000" pitchFamily="50" charset="0"/>
              </a:rPr>
              <a:t>V</a:t>
            </a:r>
            <a:r>
              <a:rPr lang="en-IE" b="1" dirty="0">
                <a:solidFill>
                  <a:schemeClr val="bg2"/>
                </a:solidFill>
                <a:latin typeface="Mediolanum Sans" panose="00000506000000000000" pitchFamily="50" charset="0"/>
              </a:rPr>
              <a:t>orteile</a:t>
            </a:r>
          </a:p>
        </p:txBody>
      </p:sp>
      <p:pic>
        <p:nvPicPr>
          <p:cNvPr id="10" name="Picture 2" descr="Hand Heart Icon #209936 - Free Icons Library">
            <a:extLst>
              <a:ext uri="{FF2B5EF4-FFF2-40B4-BE49-F238E27FC236}">
                <a16:creationId xmlns:a16="http://schemas.microsoft.com/office/drawing/2014/main" id="{310AA2FB-D00B-FFCE-610A-5F75BD22C956}"/>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21036" y="2847588"/>
            <a:ext cx="478189" cy="47818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6EBC324-4AE7-4144-162E-9033B7CE20F4}"/>
              </a:ext>
            </a:extLst>
          </p:cNvPr>
          <p:cNvGrpSpPr/>
          <p:nvPr/>
        </p:nvGrpSpPr>
        <p:grpSpPr>
          <a:xfrm>
            <a:off x="5812141" y="3371436"/>
            <a:ext cx="792000" cy="792000"/>
            <a:chOff x="5905785" y="3520096"/>
            <a:chExt cx="859277" cy="794197"/>
          </a:xfrm>
        </p:grpSpPr>
        <p:sp>
          <p:nvSpPr>
            <p:cNvPr id="12" name="Oval 11" descr="Lightbulb and gear with solid fill">
              <a:extLst>
                <a:ext uri="{FF2B5EF4-FFF2-40B4-BE49-F238E27FC236}">
                  <a16:creationId xmlns:a16="http://schemas.microsoft.com/office/drawing/2014/main" id="{4D1CE6A2-D433-16CB-014E-DF69FF6075EA}"/>
                </a:ext>
              </a:extLst>
            </p:cNvPr>
            <p:cNvSpPr/>
            <p:nvPr/>
          </p:nvSpPr>
          <p:spPr>
            <a:xfrm>
              <a:off x="5905785" y="3520096"/>
              <a:ext cx="859277" cy="794197"/>
            </a:xfrm>
            <a:prstGeom prst="ellipse">
              <a:avLst/>
            </a:prstGeom>
            <a:solidFill>
              <a:schemeClr val="tx1"/>
            </a:solidFill>
            <a:ln w="19050">
              <a:solidFill>
                <a:schemeClr val="accent5"/>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IE" dirty="0">
                <a:latin typeface="Mediolanum Sans" panose="00000506000000000000" pitchFamily="50" charset="0"/>
              </a:endParaRPr>
            </a:p>
          </p:txBody>
        </p:sp>
        <p:pic>
          <p:nvPicPr>
            <p:cNvPr id="13" name="Graphic 12" descr="Lightbulb and gear with solid fill">
              <a:extLst>
                <a:ext uri="{FF2B5EF4-FFF2-40B4-BE49-F238E27FC236}">
                  <a16:creationId xmlns:a16="http://schemas.microsoft.com/office/drawing/2014/main" id="{80E31DC1-0D25-4A48-4CC3-982A72DECA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12901" y="3594672"/>
              <a:ext cx="645043" cy="645043"/>
            </a:xfrm>
            <a:prstGeom prst="rect">
              <a:avLst/>
            </a:prstGeom>
          </p:spPr>
        </p:pic>
      </p:grpSp>
      <p:grpSp>
        <p:nvGrpSpPr>
          <p:cNvPr id="17" name="Group 16">
            <a:extLst>
              <a:ext uri="{FF2B5EF4-FFF2-40B4-BE49-F238E27FC236}">
                <a16:creationId xmlns:a16="http://schemas.microsoft.com/office/drawing/2014/main" id="{F8E39E9E-CA4F-1306-906C-FC7B5283EBAF}"/>
              </a:ext>
            </a:extLst>
          </p:cNvPr>
          <p:cNvGrpSpPr/>
          <p:nvPr/>
        </p:nvGrpSpPr>
        <p:grpSpPr>
          <a:xfrm>
            <a:off x="2403530" y="1473880"/>
            <a:ext cx="792000" cy="792000"/>
            <a:chOff x="2244931" y="1196469"/>
            <a:chExt cx="755559" cy="755559"/>
          </a:xfrm>
        </p:grpSpPr>
        <p:sp>
          <p:nvSpPr>
            <p:cNvPr id="15" name="Oval 14" descr="Pyramid shape with solid fill">
              <a:extLst>
                <a:ext uri="{FF2B5EF4-FFF2-40B4-BE49-F238E27FC236}">
                  <a16:creationId xmlns:a16="http://schemas.microsoft.com/office/drawing/2014/main" id="{0635412C-0AE9-A434-E1AA-FF1E9792229D}"/>
                </a:ext>
              </a:extLst>
            </p:cNvPr>
            <p:cNvSpPr/>
            <p:nvPr/>
          </p:nvSpPr>
          <p:spPr>
            <a:xfrm>
              <a:off x="2244931" y="1196469"/>
              <a:ext cx="755559" cy="755559"/>
            </a:xfrm>
            <a:prstGeom prst="ellipse">
              <a:avLst/>
            </a:prstGeom>
            <a:solidFill>
              <a:schemeClr val="tx1"/>
            </a:solidFill>
            <a:ln w="19050">
              <a:solidFill>
                <a:schemeClr val="tx2"/>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IE" dirty="0">
                <a:latin typeface="Mediolanum Sans" panose="00000506000000000000" pitchFamily="50" charset="0"/>
              </a:endParaRPr>
            </a:p>
          </p:txBody>
        </p:sp>
        <p:pic>
          <p:nvPicPr>
            <p:cNvPr id="16" name="Graphic 15" descr="Pyramid shape with solid fill">
              <a:extLst>
                <a:ext uri="{FF2B5EF4-FFF2-40B4-BE49-F238E27FC236}">
                  <a16:creationId xmlns:a16="http://schemas.microsoft.com/office/drawing/2014/main" id="{509DCD54-EF61-594F-54C2-FAA62F9D7B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00188" y="1242596"/>
              <a:ext cx="645043" cy="645043"/>
            </a:xfrm>
            <a:prstGeom prst="rect">
              <a:avLst/>
            </a:prstGeom>
          </p:spPr>
        </p:pic>
      </p:grpSp>
      <p:grpSp>
        <p:nvGrpSpPr>
          <p:cNvPr id="20" name="Group 19">
            <a:extLst>
              <a:ext uri="{FF2B5EF4-FFF2-40B4-BE49-F238E27FC236}">
                <a16:creationId xmlns:a16="http://schemas.microsoft.com/office/drawing/2014/main" id="{6C52A00B-023A-8F10-2CD7-BA6491AAE146}"/>
              </a:ext>
            </a:extLst>
          </p:cNvPr>
          <p:cNvGrpSpPr/>
          <p:nvPr/>
        </p:nvGrpSpPr>
        <p:grpSpPr>
          <a:xfrm>
            <a:off x="5782192" y="1497302"/>
            <a:ext cx="792000" cy="792000"/>
            <a:chOff x="5769478" y="1185871"/>
            <a:chExt cx="755559" cy="755559"/>
          </a:xfrm>
        </p:grpSpPr>
        <p:sp>
          <p:nvSpPr>
            <p:cNvPr id="19" name="Oval 18" descr="Key with solid fill">
              <a:extLst>
                <a:ext uri="{FF2B5EF4-FFF2-40B4-BE49-F238E27FC236}">
                  <a16:creationId xmlns:a16="http://schemas.microsoft.com/office/drawing/2014/main" id="{1E551254-565D-4AED-FC33-70D142C87E82}"/>
                </a:ext>
              </a:extLst>
            </p:cNvPr>
            <p:cNvSpPr/>
            <p:nvPr/>
          </p:nvSpPr>
          <p:spPr>
            <a:xfrm>
              <a:off x="5769478" y="1185871"/>
              <a:ext cx="755559" cy="755559"/>
            </a:xfrm>
            <a:prstGeom prst="ellipse">
              <a:avLst/>
            </a:prstGeom>
            <a:solidFill>
              <a:schemeClr val="tx1"/>
            </a:solidFill>
            <a:ln w="19050">
              <a:solidFill>
                <a:schemeClr val="accent2"/>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IE" dirty="0">
                <a:latin typeface="Mediolanum Sans" panose="00000506000000000000" pitchFamily="50" charset="0"/>
              </a:endParaRPr>
            </a:p>
          </p:txBody>
        </p:sp>
        <p:pic>
          <p:nvPicPr>
            <p:cNvPr id="18" name="Graphic 17" descr="Key with solid fill">
              <a:extLst>
                <a:ext uri="{FF2B5EF4-FFF2-40B4-BE49-F238E27FC236}">
                  <a16:creationId xmlns:a16="http://schemas.microsoft.com/office/drawing/2014/main" id="{E97FC22D-D2D5-836A-AC71-BD6E8D07CF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26461" y="1250212"/>
              <a:ext cx="645043" cy="645043"/>
            </a:xfrm>
            <a:prstGeom prst="rect">
              <a:avLst/>
            </a:prstGeom>
          </p:spPr>
        </p:pic>
      </p:grpSp>
      <p:grpSp>
        <p:nvGrpSpPr>
          <p:cNvPr id="23" name="Group 22">
            <a:extLst>
              <a:ext uri="{FF2B5EF4-FFF2-40B4-BE49-F238E27FC236}">
                <a16:creationId xmlns:a16="http://schemas.microsoft.com/office/drawing/2014/main" id="{47A062E2-71B7-29F2-75BC-C22C58B44693}"/>
              </a:ext>
            </a:extLst>
          </p:cNvPr>
          <p:cNvGrpSpPr/>
          <p:nvPr/>
        </p:nvGrpSpPr>
        <p:grpSpPr>
          <a:xfrm>
            <a:off x="2345606" y="3371436"/>
            <a:ext cx="792000" cy="792000"/>
            <a:chOff x="2391227" y="3402693"/>
            <a:chExt cx="755559" cy="755559"/>
          </a:xfrm>
        </p:grpSpPr>
        <p:sp>
          <p:nvSpPr>
            <p:cNvPr id="22" name="Oval 21" descr="Aperture with solid fill">
              <a:extLst>
                <a:ext uri="{FF2B5EF4-FFF2-40B4-BE49-F238E27FC236}">
                  <a16:creationId xmlns:a16="http://schemas.microsoft.com/office/drawing/2014/main" id="{68AC5358-51C5-6B79-B36B-E3887C4E676E}"/>
                </a:ext>
              </a:extLst>
            </p:cNvPr>
            <p:cNvSpPr/>
            <p:nvPr/>
          </p:nvSpPr>
          <p:spPr>
            <a:xfrm>
              <a:off x="2391227" y="3402693"/>
              <a:ext cx="755559" cy="755559"/>
            </a:xfrm>
            <a:prstGeom prst="ellipse">
              <a:avLst/>
            </a:prstGeom>
            <a:solidFill>
              <a:schemeClr val="tx1"/>
            </a:solidFill>
            <a:ln w="19050">
              <a:solidFill>
                <a:schemeClr val="accent4"/>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IE" dirty="0">
                <a:latin typeface="Mediolanum Sans" panose="00000506000000000000" pitchFamily="50" charset="0"/>
              </a:endParaRPr>
            </a:p>
          </p:txBody>
        </p:sp>
        <p:pic>
          <p:nvPicPr>
            <p:cNvPr id="21" name="Graphic 20" descr="Filter with solid fill">
              <a:extLst>
                <a:ext uri="{FF2B5EF4-FFF2-40B4-BE49-F238E27FC236}">
                  <a16:creationId xmlns:a16="http://schemas.microsoft.com/office/drawing/2014/main" id="{DEB7018E-2D44-19F2-B417-4CCD30F536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46486" y="3513209"/>
              <a:ext cx="645043" cy="645043"/>
            </a:xfrm>
            <a:prstGeom prst="rect">
              <a:avLst/>
            </a:prstGeom>
          </p:spPr>
        </p:pic>
      </p:grpSp>
      <p:sp>
        <p:nvSpPr>
          <p:cNvPr id="28" name="TextBox 27">
            <a:extLst>
              <a:ext uri="{FF2B5EF4-FFF2-40B4-BE49-F238E27FC236}">
                <a16:creationId xmlns:a16="http://schemas.microsoft.com/office/drawing/2014/main" id="{E578631C-0F5E-4E02-61E3-28B945789078}"/>
              </a:ext>
            </a:extLst>
          </p:cNvPr>
          <p:cNvSpPr txBox="1"/>
          <p:nvPr/>
        </p:nvSpPr>
        <p:spPr>
          <a:xfrm>
            <a:off x="91805" y="1195414"/>
            <a:ext cx="1730293" cy="369332"/>
          </a:xfrm>
          <a:prstGeom prst="rect">
            <a:avLst/>
          </a:prstGeom>
          <a:noFill/>
        </p:spPr>
        <p:txBody>
          <a:bodyPr wrap="square" lIns="91440" tIns="45720" rIns="91440" bIns="45720" rtlCol="0" anchor="t">
            <a:spAutoFit/>
          </a:bodyPr>
          <a:lstStyle/>
          <a:p>
            <a:r>
              <a:rPr lang="en-IE" b="1" dirty="0">
                <a:solidFill>
                  <a:schemeClr val="tx2">
                    <a:lumMod val="75000"/>
                  </a:schemeClr>
                </a:solidFill>
                <a:latin typeface="Mediolanum Sans" panose="00000506000000000000" pitchFamily="50" charset="0"/>
              </a:rPr>
              <a:t>Diversifikation</a:t>
            </a:r>
            <a:endParaRPr lang="en-US" dirty="0">
              <a:latin typeface="Mediolanum Sans" panose="00000506000000000000" pitchFamily="50" charset="0"/>
            </a:endParaRPr>
          </a:p>
        </p:txBody>
      </p:sp>
      <p:sp>
        <p:nvSpPr>
          <p:cNvPr id="29" name="TextBox 28">
            <a:extLst>
              <a:ext uri="{FF2B5EF4-FFF2-40B4-BE49-F238E27FC236}">
                <a16:creationId xmlns:a16="http://schemas.microsoft.com/office/drawing/2014/main" id="{FD497E99-25ED-88D5-2480-4E3918D146FC}"/>
              </a:ext>
            </a:extLst>
          </p:cNvPr>
          <p:cNvSpPr txBox="1"/>
          <p:nvPr/>
        </p:nvSpPr>
        <p:spPr>
          <a:xfrm>
            <a:off x="91805" y="3028588"/>
            <a:ext cx="2311725" cy="369332"/>
          </a:xfrm>
          <a:prstGeom prst="rect">
            <a:avLst/>
          </a:prstGeom>
          <a:noFill/>
        </p:spPr>
        <p:txBody>
          <a:bodyPr wrap="square" lIns="91440" tIns="45720" rIns="91440" bIns="45720" rtlCol="0" anchor="t">
            <a:spAutoFit/>
          </a:bodyPr>
          <a:lstStyle/>
          <a:p>
            <a:r>
              <a:rPr lang="en-IE" b="1" dirty="0">
                <a:solidFill>
                  <a:schemeClr val="accent4"/>
                </a:solidFill>
                <a:latin typeface="Mediolanum Sans" panose="00000506000000000000" pitchFamily="50" charset="0"/>
              </a:rPr>
              <a:t>Boutiquen</a:t>
            </a:r>
          </a:p>
        </p:txBody>
      </p:sp>
      <p:sp>
        <p:nvSpPr>
          <p:cNvPr id="31" name="TextBox 30">
            <a:extLst>
              <a:ext uri="{FF2B5EF4-FFF2-40B4-BE49-F238E27FC236}">
                <a16:creationId xmlns:a16="http://schemas.microsoft.com/office/drawing/2014/main" id="{A60C4D58-8CA6-7BB4-4B54-06F99E86D9A2}"/>
              </a:ext>
            </a:extLst>
          </p:cNvPr>
          <p:cNvSpPr txBox="1"/>
          <p:nvPr/>
        </p:nvSpPr>
        <p:spPr>
          <a:xfrm>
            <a:off x="6599379" y="3028588"/>
            <a:ext cx="2311725" cy="369332"/>
          </a:xfrm>
          <a:prstGeom prst="rect">
            <a:avLst/>
          </a:prstGeom>
          <a:noFill/>
        </p:spPr>
        <p:txBody>
          <a:bodyPr wrap="square" rtlCol="0">
            <a:spAutoFit/>
          </a:bodyPr>
          <a:lstStyle/>
          <a:p>
            <a:r>
              <a:rPr lang="en-IE" b="1" dirty="0">
                <a:solidFill>
                  <a:schemeClr val="accent5"/>
                </a:solidFill>
                <a:latin typeface="Mediolanum Sans" panose="00000506000000000000" pitchFamily="50" charset="0"/>
              </a:rPr>
              <a:t>Know-how </a:t>
            </a:r>
          </a:p>
        </p:txBody>
      </p:sp>
      <p:sp>
        <p:nvSpPr>
          <p:cNvPr id="32" name="TextBox 31">
            <a:extLst>
              <a:ext uri="{FF2B5EF4-FFF2-40B4-BE49-F238E27FC236}">
                <a16:creationId xmlns:a16="http://schemas.microsoft.com/office/drawing/2014/main" id="{AC8F75E7-4EB0-8D28-D776-9AA39F619E81}"/>
              </a:ext>
            </a:extLst>
          </p:cNvPr>
          <p:cNvSpPr txBox="1"/>
          <p:nvPr/>
        </p:nvSpPr>
        <p:spPr>
          <a:xfrm>
            <a:off x="6574900" y="1152900"/>
            <a:ext cx="2311725" cy="369332"/>
          </a:xfrm>
          <a:prstGeom prst="rect">
            <a:avLst/>
          </a:prstGeom>
          <a:noFill/>
        </p:spPr>
        <p:txBody>
          <a:bodyPr wrap="square" lIns="91440" tIns="45720" rIns="91440" bIns="45720" rtlCol="0" anchor="t">
            <a:spAutoFit/>
          </a:bodyPr>
          <a:lstStyle/>
          <a:p>
            <a:r>
              <a:rPr lang="en-IE" b="1" dirty="0">
                <a:solidFill>
                  <a:schemeClr val="accent1"/>
                </a:solidFill>
                <a:latin typeface="Mediolanum Sans" panose="00000506000000000000" pitchFamily="50" charset="0"/>
              </a:rPr>
              <a:t>Risikomanagement</a:t>
            </a:r>
          </a:p>
        </p:txBody>
      </p:sp>
      <p:sp>
        <p:nvSpPr>
          <p:cNvPr id="33" name="TextBox 32">
            <a:extLst>
              <a:ext uri="{FF2B5EF4-FFF2-40B4-BE49-F238E27FC236}">
                <a16:creationId xmlns:a16="http://schemas.microsoft.com/office/drawing/2014/main" id="{5F5438FA-254C-4A1A-BF0F-3C37CE90070B}"/>
              </a:ext>
            </a:extLst>
          </p:cNvPr>
          <p:cNvSpPr txBox="1"/>
          <p:nvPr/>
        </p:nvSpPr>
        <p:spPr>
          <a:xfrm>
            <a:off x="93121" y="3421258"/>
            <a:ext cx="1890839" cy="1015663"/>
          </a:xfrm>
          <a:prstGeom prst="rect">
            <a:avLst/>
          </a:prstGeom>
          <a:noFill/>
        </p:spPr>
        <p:txBody>
          <a:bodyPr wrap="square" rtlCol="0">
            <a:spAutoFit/>
          </a:bodyPr>
          <a:lstStyle/>
          <a:p>
            <a:r>
              <a:rPr lang="de-DE" sz="1200" dirty="0">
                <a:solidFill>
                  <a:srgbClr val="192B6D"/>
                </a:solidFill>
                <a:latin typeface="Mediolanum Sans" panose="00000506000000000000" pitchFamily="50" charset="0"/>
              </a:rPr>
              <a:t>Zugang zu einigen hochspezialisierten Strategien, die den Anlegern sonst nicht zur Verfügung stünden</a:t>
            </a:r>
            <a:endParaRPr lang="en-IE" sz="1200" dirty="0">
              <a:latin typeface="Mediolanum Sans" panose="00000506000000000000" pitchFamily="50" charset="0"/>
            </a:endParaRPr>
          </a:p>
        </p:txBody>
      </p:sp>
      <p:sp>
        <p:nvSpPr>
          <p:cNvPr id="34" name="TextBox 33">
            <a:extLst>
              <a:ext uri="{FF2B5EF4-FFF2-40B4-BE49-F238E27FC236}">
                <a16:creationId xmlns:a16="http://schemas.microsoft.com/office/drawing/2014/main" id="{930515D8-F4AA-5DB5-00A8-5C2C067AD522}"/>
              </a:ext>
            </a:extLst>
          </p:cNvPr>
          <p:cNvSpPr txBox="1"/>
          <p:nvPr/>
        </p:nvSpPr>
        <p:spPr>
          <a:xfrm>
            <a:off x="111784" y="1564746"/>
            <a:ext cx="1972226" cy="646331"/>
          </a:xfrm>
          <a:prstGeom prst="rect">
            <a:avLst/>
          </a:prstGeom>
          <a:noFill/>
        </p:spPr>
        <p:txBody>
          <a:bodyPr wrap="square" rtlCol="0">
            <a:spAutoFit/>
          </a:bodyPr>
          <a:lstStyle/>
          <a:p>
            <a:r>
              <a:rPr lang="de-DE" sz="1200" dirty="0">
                <a:solidFill>
                  <a:srgbClr val="192B6D"/>
                </a:solidFill>
                <a:latin typeface="Mediolanum Sans" panose="00000506000000000000" pitchFamily="50" charset="0"/>
              </a:rPr>
              <a:t>Komplementäre Strategien von verschiedenen Managern mischen</a:t>
            </a:r>
            <a:endParaRPr lang="en-IE" dirty="0">
              <a:latin typeface="Mediolanum Sans" panose="00000506000000000000" pitchFamily="50" charset="0"/>
            </a:endParaRPr>
          </a:p>
        </p:txBody>
      </p:sp>
      <p:sp>
        <p:nvSpPr>
          <p:cNvPr id="35" name="TextBox 34">
            <a:extLst>
              <a:ext uri="{FF2B5EF4-FFF2-40B4-BE49-F238E27FC236}">
                <a16:creationId xmlns:a16="http://schemas.microsoft.com/office/drawing/2014/main" id="{771ACEE9-4281-CBCE-A5F3-B6F04652A9E6}"/>
              </a:ext>
            </a:extLst>
          </p:cNvPr>
          <p:cNvSpPr txBox="1"/>
          <p:nvPr/>
        </p:nvSpPr>
        <p:spPr>
          <a:xfrm>
            <a:off x="6620862" y="1488130"/>
            <a:ext cx="1972226" cy="830997"/>
          </a:xfrm>
          <a:prstGeom prst="rect">
            <a:avLst/>
          </a:prstGeom>
          <a:noFill/>
        </p:spPr>
        <p:txBody>
          <a:bodyPr wrap="square" rtlCol="0">
            <a:spAutoFit/>
          </a:bodyPr>
          <a:lstStyle/>
          <a:p>
            <a:pPr lvl="0"/>
            <a:r>
              <a:rPr lang="de-DE" sz="1200" dirty="0">
                <a:solidFill>
                  <a:srgbClr val="192B6D"/>
                </a:solidFill>
                <a:latin typeface="Mediolanum Sans" panose="00000506000000000000" pitchFamily="50" charset="0"/>
              </a:rPr>
              <a:t>Verwaltung des Gesamtportfolios mit einem rigorosen und disziplinierten Risikomanagementansatz</a:t>
            </a:r>
            <a:endParaRPr lang="en-IE" dirty="0">
              <a:latin typeface="Mediolanum Sans" panose="00000506000000000000" pitchFamily="50" charset="0"/>
            </a:endParaRPr>
          </a:p>
        </p:txBody>
      </p:sp>
      <p:sp>
        <p:nvSpPr>
          <p:cNvPr id="37" name="TextBox 36">
            <a:extLst>
              <a:ext uri="{FF2B5EF4-FFF2-40B4-BE49-F238E27FC236}">
                <a16:creationId xmlns:a16="http://schemas.microsoft.com/office/drawing/2014/main" id="{19494748-EC37-E7E3-8623-855A582C209C}"/>
              </a:ext>
            </a:extLst>
          </p:cNvPr>
          <p:cNvSpPr txBox="1"/>
          <p:nvPr/>
        </p:nvSpPr>
        <p:spPr>
          <a:xfrm>
            <a:off x="6625908" y="3421258"/>
            <a:ext cx="2326276" cy="1015663"/>
          </a:xfrm>
          <a:prstGeom prst="rect">
            <a:avLst/>
          </a:prstGeom>
          <a:noFill/>
        </p:spPr>
        <p:txBody>
          <a:bodyPr wrap="square">
            <a:spAutoFit/>
          </a:bodyPr>
          <a:lstStyle/>
          <a:p>
            <a:pPr lvl="0"/>
            <a:r>
              <a:rPr lang="de-DE" sz="1200" dirty="0">
                <a:solidFill>
                  <a:srgbClr val="192B6D"/>
                </a:solidFill>
                <a:latin typeface="Mediolanum Sans" panose="00000506000000000000" pitchFamily="50" charset="0"/>
              </a:rPr>
              <a:t>Maßgeschneiderte Lösungen, die die Erfahrung von MIFL bei der Auswahl und Kombination von Managern entsprechend ihrer Stärken nutzen</a:t>
            </a:r>
            <a:endParaRPr lang="en-IE" sz="1200" dirty="0">
              <a:solidFill>
                <a:srgbClr val="192B6D"/>
              </a:solidFill>
              <a:latin typeface="Mediolanum Sans" panose="00000506000000000000" pitchFamily="50" charset="0"/>
            </a:endParaRPr>
          </a:p>
        </p:txBody>
      </p:sp>
    </p:spTree>
    <p:extLst>
      <p:ext uri="{BB962C8B-B14F-4D97-AF65-F5344CB8AC3E}">
        <p14:creationId xmlns:p14="http://schemas.microsoft.com/office/powerpoint/2010/main" val="2255083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F89AF33-0400-5077-FD2A-2DFFE54B5F2B}"/>
              </a:ext>
            </a:extLst>
          </p:cNvPr>
          <p:cNvGraphicFramePr>
            <a:graphicFrameLocks/>
          </p:cNvGraphicFramePr>
          <p:nvPr>
            <p:extLst>
              <p:ext uri="{D42A27DB-BD31-4B8C-83A1-F6EECF244321}">
                <p14:modId xmlns:p14="http://schemas.microsoft.com/office/powerpoint/2010/main" val="808183253"/>
              </p:ext>
            </p:extLst>
          </p:nvPr>
        </p:nvGraphicFramePr>
        <p:xfrm>
          <a:off x="420454" y="1285086"/>
          <a:ext cx="8296826" cy="38120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D66D619-EF5F-F4A7-0D93-1BC2769E832D}"/>
              </a:ext>
            </a:extLst>
          </p:cNvPr>
          <p:cNvSpPr>
            <a:spLocks noGrp="1"/>
          </p:cNvSpPr>
          <p:nvPr>
            <p:ph type="title"/>
          </p:nvPr>
        </p:nvSpPr>
        <p:spPr>
          <a:xfrm>
            <a:off x="129508" y="100318"/>
            <a:ext cx="6984801" cy="741812"/>
          </a:xfrm>
        </p:spPr>
        <p:txBody>
          <a:bodyPr>
            <a:normAutofit fontScale="90000"/>
          </a:bodyPr>
          <a:lstStyle/>
          <a:p>
            <a:r>
              <a:rPr lang="en-IE" sz="2800" dirty="0">
                <a:latin typeface="Mediolanum Sans" panose="00000506000000000000" pitchFamily="50" charset="0"/>
              </a:rPr>
              <a:t>Mediolanum Lösungen- Article 9 Aktienspektrum:</a:t>
            </a:r>
            <a:br>
              <a:rPr lang="en-IE" sz="2800" dirty="0">
                <a:latin typeface="Mediolanum Sans" panose="00000506000000000000" pitchFamily="50" charset="0"/>
              </a:rPr>
            </a:br>
            <a:r>
              <a:rPr lang="de-DE" sz="2000" i="1" dirty="0">
                <a:latin typeface="Mediolanum Sans" panose="00000506000000000000" pitchFamily="50" charset="0"/>
              </a:rPr>
              <a:t>Globale Kohlenstoffemissionen in % nach Wirtschaftssektoren</a:t>
            </a:r>
            <a:br>
              <a:rPr lang="en-IE" sz="2400" dirty="0">
                <a:latin typeface="Mediolanum Sans" panose="00000506000000000000" pitchFamily="50" charset="0"/>
              </a:rPr>
            </a:br>
            <a:br>
              <a:rPr lang="en-IE" dirty="0">
                <a:latin typeface="Mediolanum Sans" panose="00000506000000000000" pitchFamily="50" charset="0"/>
              </a:rPr>
            </a:br>
            <a:endParaRPr lang="en-IE" dirty="0">
              <a:latin typeface="Mediolanum Sans" panose="00000506000000000000" pitchFamily="50" charset="0"/>
            </a:endParaRPr>
          </a:p>
        </p:txBody>
      </p:sp>
      <p:sp>
        <p:nvSpPr>
          <p:cNvPr id="3" name="Slide Number Placeholder 2">
            <a:extLst>
              <a:ext uri="{FF2B5EF4-FFF2-40B4-BE49-F238E27FC236}">
                <a16:creationId xmlns:a16="http://schemas.microsoft.com/office/drawing/2014/main" id="{45FB92C8-F957-35E5-0F7A-EF317917B7B9}"/>
              </a:ext>
            </a:extLst>
          </p:cNvPr>
          <p:cNvSpPr>
            <a:spLocks noGrp="1"/>
          </p:cNvSpPr>
          <p:nvPr>
            <p:ph type="sldNum" sz="quarter" idx="12"/>
          </p:nvPr>
        </p:nvSpPr>
        <p:spPr/>
        <p:txBody>
          <a:bodyPr/>
          <a:lstStyle/>
          <a:p>
            <a:fld id="{34792895-D8E1-4817-8F28-70423B694AB5}" type="slidenum">
              <a:rPr lang="en-IE" smtClean="0">
                <a:latin typeface="Mediolanum Sans" panose="00000506000000000000" pitchFamily="50" charset="0"/>
              </a:rPr>
              <a:t>6</a:t>
            </a:fld>
            <a:endParaRPr lang="en-IE" dirty="0">
              <a:latin typeface="Mediolanum Sans" panose="00000506000000000000" pitchFamily="50" charset="0"/>
            </a:endParaRPr>
          </a:p>
        </p:txBody>
      </p:sp>
      <p:sp>
        <p:nvSpPr>
          <p:cNvPr id="29" name="TextBox 28">
            <a:extLst>
              <a:ext uri="{FF2B5EF4-FFF2-40B4-BE49-F238E27FC236}">
                <a16:creationId xmlns:a16="http://schemas.microsoft.com/office/drawing/2014/main" id="{D288EDDA-18ED-7DF0-0EED-7A595AF86DEB}"/>
              </a:ext>
            </a:extLst>
          </p:cNvPr>
          <p:cNvSpPr txBox="1"/>
          <p:nvPr/>
        </p:nvSpPr>
        <p:spPr>
          <a:xfrm>
            <a:off x="307473" y="4850141"/>
            <a:ext cx="2004907" cy="215444"/>
          </a:xfrm>
          <a:prstGeom prst="rect">
            <a:avLst/>
          </a:prstGeom>
          <a:noFill/>
        </p:spPr>
        <p:txBody>
          <a:bodyPr wrap="square" rtlCol="0">
            <a:spAutoFit/>
          </a:bodyPr>
          <a:lstStyle/>
          <a:p>
            <a:r>
              <a:rPr lang="en-IE" sz="800" dirty="0">
                <a:solidFill>
                  <a:schemeClr val="accent2">
                    <a:lumMod val="50000"/>
                  </a:schemeClr>
                </a:solidFill>
                <a:latin typeface="Mediolanum Sans" panose="00000506000000000000" pitchFamily="50" charset="0"/>
              </a:rPr>
              <a:t>Quelle: Climate Watch Daten 2023</a:t>
            </a:r>
          </a:p>
        </p:txBody>
      </p:sp>
      <p:sp>
        <p:nvSpPr>
          <p:cNvPr id="30" name="Oval 29">
            <a:extLst>
              <a:ext uri="{FF2B5EF4-FFF2-40B4-BE49-F238E27FC236}">
                <a16:creationId xmlns:a16="http://schemas.microsoft.com/office/drawing/2014/main" id="{3EF35228-9771-409A-A066-CE059549EFDD}"/>
              </a:ext>
            </a:extLst>
          </p:cNvPr>
          <p:cNvSpPr/>
          <p:nvPr/>
        </p:nvSpPr>
        <p:spPr>
          <a:xfrm>
            <a:off x="1441203" y="1346925"/>
            <a:ext cx="6255327" cy="3559830"/>
          </a:xfrm>
          <a:prstGeom prst="ellipse">
            <a:avLst/>
          </a:pr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ediolanum Sans" panose="00000506000000000000" pitchFamily="50" charset="0"/>
            </a:endParaRPr>
          </a:p>
        </p:txBody>
      </p:sp>
      <p:sp>
        <p:nvSpPr>
          <p:cNvPr id="6" name="Rectangle 5">
            <a:extLst>
              <a:ext uri="{FF2B5EF4-FFF2-40B4-BE49-F238E27FC236}">
                <a16:creationId xmlns:a16="http://schemas.microsoft.com/office/drawing/2014/main" id="{B9AE91AF-4D0A-A958-C231-157C669CA75F}"/>
              </a:ext>
            </a:extLst>
          </p:cNvPr>
          <p:cNvSpPr/>
          <p:nvPr/>
        </p:nvSpPr>
        <p:spPr>
          <a:xfrm>
            <a:off x="6393530" y="1823899"/>
            <a:ext cx="1627101" cy="325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Elektrizität / Heizung</a:t>
            </a:r>
            <a:r>
              <a:rPr lang="en-IE" sz="800" dirty="0">
                <a:solidFill>
                  <a:schemeClr val="accent2">
                    <a:lumMod val="50000"/>
                  </a:schemeClr>
                </a:solidFill>
                <a:latin typeface="Mediolanum Sans" panose="00000506000000000000" pitchFamily="50" charset="0"/>
                <a:ea typeface="Times New Roman" panose="02020603050405020304" pitchFamily="18" charset="0"/>
              </a:rPr>
              <a:t>(</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36%)</a:t>
            </a:r>
          </a:p>
          <a:p>
            <a:pPr marL="171450" indent="-171450">
              <a:buFont typeface="Wingdings" panose="05000000000000000000" pitchFamily="2" charset="2"/>
              <a:buChar char="§"/>
            </a:pPr>
            <a:r>
              <a:rPr lang="en-IE" sz="800" dirty="0">
                <a:solidFill>
                  <a:srgbClr val="00B050"/>
                </a:solidFill>
                <a:latin typeface="Mediolanum Sans" panose="00000506000000000000" pitchFamily="50" charset="0"/>
              </a:rPr>
              <a:t>Energy Transition</a:t>
            </a:r>
            <a:r>
              <a:rPr lang="en-IE" sz="800" dirty="0">
                <a:solidFill>
                  <a:srgbClr val="00B050"/>
                </a:solidFill>
                <a:effectLst/>
                <a:latin typeface="Mediolanum Sans" panose="00000506000000000000" pitchFamily="50" charset="0"/>
                <a:ea typeface="Times New Roman" panose="02020603050405020304" pitchFamily="18" charset="0"/>
              </a:rPr>
              <a:t> </a:t>
            </a:r>
            <a:endParaRPr lang="en-IE" sz="800" dirty="0">
              <a:solidFill>
                <a:srgbClr val="00B050"/>
              </a:solidFill>
              <a:latin typeface="Mediolanum Sans" panose="00000506000000000000" pitchFamily="50" charset="0"/>
            </a:endParaRPr>
          </a:p>
        </p:txBody>
      </p:sp>
      <p:sp>
        <p:nvSpPr>
          <p:cNvPr id="20" name="Rectangle 19">
            <a:extLst>
              <a:ext uri="{FF2B5EF4-FFF2-40B4-BE49-F238E27FC236}">
                <a16:creationId xmlns:a16="http://schemas.microsoft.com/office/drawing/2014/main" id="{391C89D8-4BD4-279B-389C-F42A2E916CB0}"/>
              </a:ext>
            </a:extLst>
          </p:cNvPr>
          <p:cNvSpPr/>
          <p:nvPr/>
        </p:nvSpPr>
        <p:spPr>
          <a:xfrm>
            <a:off x="1705724" y="1563316"/>
            <a:ext cx="1805601" cy="181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Industrielle Prozesse </a:t>
            </a:r>
            <a:r>
              <a:rPr lang="en-IE" sz="800" dirty="0">
                <a:solidFill>
                  <a:schemeClr val="accent2">
                    <a:lumMod val="50000"/>
                  </a:schemeClr>
                </a:solidFill>
                <a:latin typeface="Mediolanum Sans" panose="00000506000000000000" pitchFamily="50" charset="0"/>
                <a:ea typeface="Times New Roman" panose="02020603050405020304" pitchFamily="18" charset="0"/>
              </a:rPr>
              <a:t>(</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6%) </a:t>
            </a:r>
          </a:p>
          <a:p>
            <a:pPr marL="171450" indent="-171450">
              <a:buFont typeface="Wingdings" panose="05000000000000000000" pitchFamily="2" charset="2"/>
              <a:buChar char="§"/>
            </a:pPr>
            <a:r>
              <a:rPr lang="en-IE" sz="800" b="1" dirty="0">
                <a:solidFill>
                  <a:srgbClr val="00B050"/>
                </a:solidFill>
                <a:latin typeface="Mediolanum Sans" panose="00000506000000000000" pitchFamily="50" charset="0"/>
              </a:rPr>
              <a:t>Circular Economy Opportunities</a:t>
            </a:r>
          </a:p>
        </p:txBody>
      </p:sp>
      <p:sp>
        <p:nvSpPr>
          <p:cNvPr id="19" name="Rectangle 18">
            <a:extLst>
              <a:ext uri="{FF2B5EF4-FFF2-40B4-BE49-F238E27FC236}">
                <a16:creationId xmlns:a16="http://schemas.microsoft.com/office/drawing/2014/main" id="{B8280FCD-2D9C-2863-E929-D15F499C8952}"/>
              </a:ext>
            </a:extLst>
          </p:cNvPr>
          <p:cNvSpPr/>
          <p:nvPr/>
        </p:nvSpPr>
        <p:spPr>
          <a:xfrm>
            <a:off x="940382" y="1873614"/>
            <a:ext cx="1530683" cy="258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Gebäude </a:t>
            </a:r>
            <a:r>
              <a:rPr lang="en-IE" sz="800" dirty="0">
                <a:solidFill>
                  <a:schemeClr val="accent2">
                    <a:lumMod val="50000"/>
                  </a:schemeClr>
                </a:solidFill>
                <a:latin typeface="Mediolanum Sans" panose="00000506000000000000" pitchFamily="50" charset="0"/>
                <a:ea typeface="Times New Roman" panose="02020603050405020304" pitchFamily="18" charset="0"/>
              </a:rPr>
              <a:t>(6</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a:t>
            </a:r>
          </a:p>
          <a:p>
            <a:pPr marL="171450" indent="-171450">
              <a:buFont typeface="Wingdings" panose="05000000000000000000" pitchFamily="2" charset="2"/>
              <a:buChar char="§"/>
            </a:pPr>
            <a:r>
              <a:rPr lang="en-IE" sz="800" b="1" dirty="0">
                <a:solidFill>
                  <a:srgbClr val="00B050"/>
                </a:solidFill>
                <a:latin typeface="Mediolanum Sans" panose="00000506000000000000" pitchFamily="50" charset="0"/>
              </a:rPr>
              <a:t>Green Building Evolution</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 </a:t>
            </a:r>
            <a:endParaRPr lang="en-IE" sz="800" dirty="0">
              <a:solidFill>
                <a:schemeClr val="accent2">
                  <a:lumMod val="50000"/>
                </a:schemeClr>
              </a:solidFill>
              <a:latin typeface="Mediolanum Sans" panose="00000506000000000000" pitchFamily="50" charset="0"/>
            </a:endParaRPr>
          </a:p>
        </p:txBody>
      </p:sp>
      <p:sp>
        <p:nvSpPr>
          <p:cNvPr id="18" name="Rectangle 17">
            <a:extLst>
              <a:ext uri="{FF2B5EF4-FFF2-40B4-BE49-F238E27FC236}">
                <a16:creationId xmlns:a16="http://schemas.microsoft.com/office/drawing/2014/main" id="{EE1F0AD6-DC29-0976-D749-CE23CC45E028}"/>
              </a:ext>
            </a:extLst>
          </p:cNvPr>
          <p:cNvSpPr/>
          <p:nvPr/>
        </p:nvSpPr>
        <p:spPr>
          <a:xfrm>
            <a:off x="307474" y="2479887"/>
            <a:ext cx="1619255" cy="183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Landwirtschaft </a:t>
            </a:r>
            <a:r>
              <a:rPr lang="en-IE" sz="800" dirty="0">
                <a:solidFill>
                  <a:schemeClr val="accent2">
                    <a:lumMod val="50000"/>
                  </a:schemeClr>
                </a:solidFill>
                <a:latin typeface="Mediolanum Sans" panose="00000506000000000000" pitchFamily="50" charset="0"/>
                <a:ea typeface="Times New Roman" panose="02020603050405020304" pitchFamily="18" charset="0"/>
              </a:rPr>
              <a:t>(12</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a:t>
            </a:r>
          </a:p>
          <a:p>
            <a:pPr marL="171450" indent="-171450">
              <a:buFont typeface="Wingdings" panose="05000000000000000000" pitchFamily="2" charset="2"/>
              <a:buChar char="§"/>
            </a:pPr>
            <a:r>
              <a:rPr lang="en-IE" sz="800" b="1" dirty="0">
                <a:solidFill>
                  <a:srgbClr val="00B050"/>
                </a:solidFill>
                <a:latin typeface="Mediolanum Sans" panose="00000506000000000000" pitchFamily="50" charset="0"/>
              </a:rPr>
              <a:t>Future Sustainable Nutrition</a:t>
            </a:r>
          </a:p>
        </p:txBody>
      </p:sp>
      <p:sp>
        <p:nvSpPr>
          <p:cNvPr id="17" name="Rectangle 16">
            <a:extLst>
              <a:ext uri="{FF2B5EF4-FFF2-40B4-BE49-F238E27FC236}">
                <a16:creationId xmlns:a16="http://schemas.microsoft.com/office/drawing/2014/main" id="{6F7729C1-F01D-42E0-2F24-D3551B80C686}"/>
              </a:ext>
            </a:extLst>
          </p:cNvPr>
          <p:cNvSpPr/>
          <p:nvPr/>
        </p:nvSpPr>
        <p:spPr>
          <a:xfrm>
            <a:off x="307473" y="3818964"/>
            <a:ext cx="1809167" cy="466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Fertigung / Bauwesen </a:t>
            </a:r>
            <a:r>
              <a:rPr lang="en-IE" sz="800" dirty="0">
                <a:solidFill>
                  <a:schemeClr val="accent2">
                    <a:lumMod val="50000"/>
                  </a:schemeClr>
                </a:solidFill>
                <a:latin typeface="Mediolanum Sans" panose="00000506000000000000" pitchFamily="50" charset="0"/>
                <a:ea typeface="Times New Roman" panose="02020603050405020304" pitchFamily="18" charset="0"/>
              </a:rPr>
              <a:t>(13</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a:t>
            </a:r>
          </a:p>
          <a:p>
            <a:pPr marL="171450" indent="-171450">
              <a:buFont typeface="Wingdings" panose="05000000000000000000" pitchFamily="2" charset="2"/>
              <a:buChar char="§"/>
            </a:pPr>
            <a:r>
              <a:rPr lang="en-IE" sz="800" b="1" dirty="0">
                <a:solidFill>
                  <a:srgbClr val="00B050"/>
                </a:solidFill>
                <a:latin typeface="Mediolanum Sans" panose="00000506000000000000" pitchFamily="50" charset="0"/>
              </a:rPr>
              <a:t>Circular Economy Opportunities</a:t>
            </a:r>
          </a:p>
          <a:p>
            <a:pPr marL="171450" indent="-171450">
              <a:buFont typeface="Wingdings" panose="05000000000000000000" pitchFamily="2" charset="2"/>
              <a:buChar char="§"/>
            </a:pPr>
            <a:r>
              <a:rPr lang="en-IE" sz="800" b="1" dirty="0">
                <a:solidFill>
                  <a:srgbClr val="00B050"/>
                </a:solidFill>
                <a:latin typeface="Mediolanum Sans" panose="00000506000000000000" pitchFamily="50" charset="0"/>
              </a:rPr>
              <a:t>Green Building Evolution</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  </a:t>
            </a:r>
            <a:endParaRPr lang="en-IE" sz="800" dirty="0">
              <a:solidFill>
                <a:schemeClr val="accent2">
                  <a:lumMod val="50000"/>
                </a:schemeClr>
              </a:solidFill>
              <a:latin typeface="Mediolanum Sans" panose="00000506000000000000" pitchFamily="50" charset="0"/>
            </a:endParaRPr>
          </a:p>
        </p:txBody>
      </p:sp>
      <p:sp>
        <p:nvSpPr>
          <p:cNvPr id="10" name="Rectangle 9">
            <a:extLst>
              <a:ext uri="{FF2B5EF4-FFF2-40B4-BE49-F238E27FC236}">
                <a16:creationId xmlns:a16="http://schemas.microsoft.com/office/drawing/2014/main" id="{6ADF5C1E-9E77-A00E-43AC-36397B95BB70}"/>
              </a:ext>
            </a:extLst>
          </p:cNvPr>
          <p:cNvSpPr/>
          <p:nvPr/>
        </p:nvSpPr>
        <p:spPr>
          <a:xfrm>
            <a:off x="3118866" y="4743964"/>
            <a:ext cx="2966720" cy="325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Verkehrsmittel </a:t>
            </a:r>
            <a:r>
              <a:rPr lang="en-IE" sz="800" dirty="0">
                <a:solidFill>
                  <a:schemeClr val="accent2">
                    <a:lumMod val="50000"/>
                  </a:schemeClr>
                </a:solidFill>
                <a:latin typeface="Mediolanum Sans" panose="00000506000000000000" pitchFamily="50" charset="0"/>
                <a:ea typeface="Times New Roman" panose="02020603050405020304" pitchFamily="18" charset="0"/>
              </a:rPr>
              <a:t>(18</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a:t>
            </a:r>
          </a:p>
          <a:p>
            <a:pPr marL="171450" indent="-171450" algn="ctr">
              <a:buFont typeface="Wingdings" panose="05000000000000000000" pitchFamily="2" charset="2"/>
              <a:buChar char="§"/>
            </a:pPr>
            <a:r>
              <a:rPr lang="en-IE" sz="800" dirty="0">
                <a:solidFill>
                  <a:srgbClr val="00B050"/>
                </a:solidFill>
                <a:effectLst/>
                <a:latin typeface="Mediolanum Sans" panose="00000506000000000000" pitchFamily="50" charset="0"/>
                <a:ea typeface="Times New Roman" panose="02020603050405020304" pitchFamily="18" charset="0"/>
              </a:rPr>
              <a:t> </a:t>
            </a:r>
            <a:r>
              <a:rPr lang="en-IE" sz="800" dirty="0">
                <a:solidFill>
                  <a:srgbClr val="00B050"/>
                </a:solidFill>
                <a:latin typeface="Mediolanum Sans" panose="00000506000000000000" pitchFamily="50" charset="0"/>
              </a:rPr>
              <a:t>Energy Transition (</a:t>
            </a:r>
            <a:r>
              <a:rPr lang="de-DE" sz="800" dirty="0">
                <a:solidFill>
                  <a:srgbClr val="00B050"/>
                </a:solidFill>
                <a:latin typeface="Mediolanum Sans" panose="00000506000000000000" pitchFamily="50" charset="0"/>
              </a:rPr>
              <a:t>Hinweis: Derzeit gibt es nur ein begrenztes Anlageuniversum für die direkte Ausrichtung auf den Verkehrssektor.</a:t>
            </a:r>
            <a:r>
              <a:rPr lang="en-IE" sz="800" dirty="0">
                <a:solidFill>
                  <a:srgbClr val="00B050"/>
                </a:solidFill>
                <a:latin typeface="Mediolanum Sans" panose="00000506000000000000" pitchFamily="50" charset="0"/>
              </a:rPr>
              <a:t>)</a:t>
            </a:r>
            <a:r>
              <a:rPr lang="en-IE" sz="800" dirty="0">
                <a:solidFill>
                  <a:srgbClr val="00B050"/>
                </a:solidFill>
                <a:effectLst/>
                <a:latin typeface="Mediolanum Sans" panose="00000506000000000000" pitchFamily="50" charset="0"/>
                <a:ea typeface="Times New Roman" panose="02020603050405020304" pitchFamily="18" charset="0"/>
              </a:rPr>
              <a:t> </a:t>
            </a:r>
            <a:endParaRPr lang="en-IE" sz="800" dirty="0">
              <a:solidFill>
                <a:srgbClr val="00B050"/>
              </a:solidFill>
              <a:latin typeface="Mediolanum Sans" panose="00000506000000000000" pitchFamily="50" charset="0"/>
            </a:endParaRPr>
          </a:p>
          <a:p>
            <a:pPr algn="ctr"/>
            <a:endParaRPr lang="en-IE" sz="800" dirty="0">
              <a:solidFill>
                <a:schemeClr val="accent2">
                  <a:lumMod val="50000"/>
                </a:schemeClr>
              </a:solidFill>
              <a:latin typeface="Mediolanum Sans" panose="00000506000000000000" pitchFamily="50" charset="0"/>
            </a:endParaRPr>
          </a:p>
        </p:txBody>
      </p:sp>
      <p:sp>
        <p:nvSpPr>
          <p:cNvPr id="21" name="Rectangle 20">
            <a:extLst>
              <a:ext uri="{FF2B5EF4-FFF2-40B4-BE49-F238E27FC236}">
                <a16:creationId xmlns:a16="http://schemas.microsoft.com/office/drawing/2014/main" id="{4409AA90-DAC1-C8A3-FA97-B519A2434D38}"/>
              </a:ext>
            </a:extLst>
          </p:cNvPr>
          <p:cNvSpPr/>
          <p:nvPr/>
        </p:nvSpPr>
        <p:spPr>
          <a:xfrm>
            <a:off x="3314838" y="1331797"/>
            <a:ext cx="974761" cy="325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Landnutzung &amp; Forstwirtschaft </a:t>
            </a:r>
            <a:r>
              <a:rPr lang="en-IE" sz="800" dirty="0">
                <a:solidFill>
                  <a:schemeClr val="accent2">
                    <a:lumMod val="50000"/>
                  </a:schemeClr>
                </a:solidFill>
                <a:latin typeface="Mediolanum Sans" panose="00000506000000000000" pitchFamily="50" charset="0"/>
                <a:ea typeface="Times New Roman" panose="02020603050405020304" pitchFamily="18" charset="0"/>
              </a:rPr>
              <a:t>(3</a:t>
            </a:r>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 </a:t>
            </a:r>
            <a:endParaRPr lang="en-IE" sz="800" dirty="0">
              <a:solidFill>
                <a:schemeClr val="accent2">
                  <a:lumMod val="50000"/>
                </a:schemeClr>
              </a:solidFill>
              <a:latin typeface="Mediolanum Sans" panose="00000506000000000000" pitchFamily="50" charset="0"/>
            </a:endParaRPr>
          </a:p>
        </p:txBody>
      </p:sp>
      <p:sp>
        <p:nvSpPr>
          <p:cNvPr id="22" name="Rectangle 21">
            <a:extLst>
              <a:ext uri="{FF2B5EF4-FFF2-40B4-BE49-F238E27FC236}">
                <a16:creationId xmlns:a16="http://schemas.microsoft.com/office/drawing/2014/main" id="{D57A5B38-EF09-BE8B-59DC-7AA232AE754A}"/>
              </a:ext>
            </a:extLst>
          </p:cNvPr>
          <p:cNvSpPr/>
          <p:nvPr/>
        </p:nvSpPr>
        <p:spPr>
          <a:xfrm>
            <a:off x="4148979" y="1473636"/>
            <a:ext cx="1805601" cy="179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800" dirty="0">
                <a:solidFill>
                  <a:schemeClr val="accent2">
                    <a:lumMod val="50000"/>
                  </a:schemeClr>
                </a:solidFill>
                <a:effectLst/>
                <a:latin typeface="Mediolanum Sans" panose="00000506000000000000" pitchFamily="50" charset="0"/>
                <a:ea typeface="Times New Roman" panose="02020603050405020304" pitchFamily="18" charset="0"/>
              </a:rPr>
              <a:t>Abfall</a:t>
            </a:r>
            <a:endParaRPr lang="en-IE" sz="800" b="1" dirty="0">
              <a:solidFill>
                <a:srgbClr val="00B050"/>
              </a:solidFill>
              <a:latin typeface="Mediolanum Sans" panose="00000506000000000000" pitchFamily="50" charset="0"/>
            </a:endParaRPr>
          </a:p>
        </p:txBody>
      </p:sp>
      <p:sp>
        <p:nvSpPr>
          <p:cNvPr id="31" name="Rectangle 30">
            <a:extLst>
              <a:ext uri="{FF2B5EF4-FFF2-40B4-BE49-F238E27FC236}">
                <a16:creationId xmlns:a16="http://schemas.microsoft.com/office/drawing/2014/main" id="{4350836E-2E89-12DC-4C5F-E0F3F5004544}"/>
              </a:ext>
            </a:extLst>
          </p:cNvPr>
          <p:cNvSpPr/>
          <p:nvPr/>
        </p:nvSpPr>
        <p:spPr>
          <a:xfrm>
            <a:off x="7600555" y="3292731"/>
            <a:ext cx="1229706" cy="325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IE" sz="800" b="1" dirty="0">
                <a:solidFill>
                  <a:srgbClr val="00B050"/>
                </a:solidFill>
                <a:latin typeface="Mediolanum Sans" panose="00000506000000000000" pitchFamily="50" charset="0"/>
              </a:rPr>
              <a:t>Global Impact</a:t>
            </a:r>
          </a:p>
        </p:txBody>
      </p:sp>
      <p:pic>
        <p:nvPicPr>
          <p:cNvPr id="5" name="Elemento grafico 35" descr="Foglia">
            <a:extLst>
              <a:ext uri="{FF2B5EF4-FFF2-40B4-BE49-F238E27FC236}">
                <a16:creationId xmlns:a16="http://schemas.microsoft.com/office/drawing/2014/main" id="{127FA4B8-C5B1-6D8D-63D8-642AE578F02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5229" y="140316"/>
            <a:ext cx="384022" cy="384022"/>
          </a:xfrm>
          <a:prstGeom prst="rect">
            <a:avLst/>
          </a:prstGeom>
        </p:spPr>
      </p:pic>
    </p:spTree>
    <p:extLst>
      <p:ext uri="{BB962C8B-B14F-4D97-AF65-F5344CB8AC3E}">
        <p14:creationId xmlns:p14="http://schemas.microsoft.com/office/powerpoint/2010/main" val="323820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1AD-01A7-448A-83A3-B8077ED12352}"/>
              </a:ext>
            </a:extLst>
          </p:cNvPr>
          <p:cNvSpPr>
            <a:spLocks noGrp="1"/>
          </p:cNvSpPr>
          <p:nvPr>
            <p:ph type="ctrTitle"/>
          </p:nvPr>
        </p:nvSpPr>
        <p:spPr>
          <a:xfrm>
            <a:off x="2437200" y="1717200"/>
            <a:ext cx="6372845" cy="1103923"/>
          </a:xfrm>
        </p:spPr>
        <p:txBody>
          <a:bodyPr>
            <a:noAutofit/>
          </a:bodyPr>
          <a:lstStyle/>
          <a:p>
            <a:r>
              <a:rPr lang="de-DE" dirty="0">
                <a:latin typeface="Mediolanum Sans"/>
              </a:rPr>
              <a:t>Das Anlagethema: nachhaltige Lebensmittelversorgung</a:t>
            </a:r>
          </a:p>
        </p:txBody>
      </p:sp>
    </p:spTree>
    <p:extLst>
      <p:ext uri="{BB962C8B-B14F-4D97-AF65-F5344CB8AC3E}">
        <p14:creationId xmlns:p14="http://schemas.microsoft.com/office/powerpoint/2010/main" val="414747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FB0C-E964-4977-8E20-C2E6DB4423AF}"/>
              </a:ext>
            </a:extLst>
          </p:cNvPr>
          <p:cNvSpPr>
            <a:spLocks noGrp="1"/>
          </p:cNvSpPr>
          <p:nvPr>
            <p:ph type="title"/>
          </p:nvPr>
        </p:nvSpPr>
        <p:spPr>
          <a:xfrm>
            <a:off x="360000" y="254552"/>
            <a:ext cx="6613078" cy="472513"/>
          </a:xfrm>
        </p:spPr>
        <p:txBody>
          <a:bodyPr>
            <a:normAutofit/>
          </a:bodyPr>
          <a:lstStyle/>
          <a:p>
            <a:r>
              <a:rPr lang="de-DE" sz="1800" dirty="0">
                <a:latin typeface="Mediolanum Sans"/>
              </a:rPr>
              <a:t>Das Problem: Lebensmittelversorgung ohne Nachhaltigkeit</a:t>
            </a:r>
          </a:p>
        </p:txBody>
      </p:sp>
      <p:sp>
        <p:nvSpPr>
          <p:cNvPr id="3" name="Slide Number Placeholder 2">
            <a:extLst>
              <a:ext uri="{FF2B5EF4-FFF2-40B4-BE49-F238E27FC236}">
                <a16:creationId xmlns:a16="http://schemas.microsoft.com/office/drawing/2014/main" id="{58E8B672-809A-47DA-A2A7-B1D3263731D9}"/>
              </a:ext>
            </a:extLst>
          </p:cNvPr>
          <p:cNvSpPr>
            <a:spLocks noGrp="1"/>
          </p:cNvSpPr>
          <p:nvPr>
            <p:ph type="sldNum" sz="quarter" idx="12"/>
          </p:nvPr>
        </p:nvSpPr>
        <p:spPr/>
        <p:txBody>
          <a:bodyPr/>
          <a:lstStyle/>
          <a:p>
            <a:fld id="{34792895-D8E1-4817-8F28-70423B694AB5}" type="slidenum">
              <a:rPr lang="en-IE" sz="800" smtClean="0">
                <a:latin typeface="Mediolanum Sans" panose="00000506000000000000" pitchFamily="50" charset="0"/>
              </a:rPr>
              <a:t>8</a:t>
            </a:fld>
            <a:endParaRPr lang="en-IE" sz="800" dirty="0">
              <a:latin typeface="Mediolanum Sans" panose="00000506000000000000" pitchFamily="50" charset="0"/>
            </a:endParaRPr>
          </a:p>
        </p:txBody>
      </p:sp>
      <p:pic>
        <p:nvPicPr>
          <p:cNvPr id="8" name="Picture 7">
            <a:extLst>
              <a:ext uri="{FF2B5EF4-FFF2-40B4-BE49-F238E27FC236}">
                <a16:creationId xmlns:a16="http://schemas.microsoft.com/office/drawing/2014/main" id="{42EA14F6-4925-42DB-ABA2-49F5162833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36218" y="2382982"/>
            <a:ext cx="2519363" cy="1695664"/>
          </a:xfrm>
          <a:prstGeom prst="rect">
            <a:avLst/>
          </a:prstGeom>
          <a:ln w="19050">
            <a:noFill/>
          </a:ln>
        </p:spPr>
      </p:pic>
      <p:sp>
        <p:nvSpPr>
          <p:cNvPr id="14" name="Rectangle 13">
            <a:extLst>
              <a:ext uri="{FF2B5EF4-FFF2-40B4-BE49-F238E27FC236}">
                <a16:creationId xmlns:a16="http://schemas.microsoft.com/office/drawing/2014/main" id="{5210EB62-8BA6-42E2-B572-B8675D9711F0}"/>
              </a:ext>
            </a:extLst>
          </p:cNvPr>
          <p:cNvSpPr/>
          <p:nvPr/>
        </p:nvSpPr>
        <p:spPr>
          <a:xfrm>
            <a:off x="698802" y="4492550"/>
            <a:ext cx="6751175" cy="215444"/>
          </a:xfrm>
          <a:prstGeom prst="rect">
            <a:avLst/>
          </a:prstGeom>
        </p:spPr>
        <p:txBody>
          <a:bodyPr wrap="square">
            <a:spAutoFit/>
          </a:bodyPr>
          <a:lstStyle/>
          <a:p>
            <a:r>
              <a:rPr lang="en-US" sz="800" dirty="0">
                <a:solidFill>
                  <a:srgbClr val="192D6E"/>
                </a:solidFill>
                <a:latin typeface="Mediolanum Sans" panose="00000506000000000000" pitchFamily="50" charset="0"/>
                <a:cs typeface="Arial"/>
              </a:rPr>
              <a:t>Quelle: Pictet, UN, FAO, BCG 31.12.2020. *THG steht für Treibhausgase.</a:t>
            </a:r>
            <a:endParaRPr lang="en-IE" sz="800" dirty="0">
              <a:solidFill>
                <a:srgbClr val="192D6E"/>
              </a:solidFill>
              <a:latin typeface="Mediolanum Sans" panose="00000506000000000000" pitchFamily="50" charset="0"/>
              <a:cs typeface="Arial"/>
            </a:endParaRPr>
          </a:p>
        </p:txBody>
      </p:sp>
      <p:pic>
        <p:nvPicPr>
          <p:cNvPr id="16" name="Picture 2" descr="Meet Me at the Corner of &quot;Agriculture&quot; and &quot;Pollution&quot; | Expert Commentary  | IRMI.com">
            <a:extLst>
              <a:ext uri="{FF2B5EF4-FFF2-40B4-BE49-F238E27FC236}">
                <a16:creationId xmlns:a16="http://schemas.microsoft.com/office/drawing/2014/main" id="{7104573F-9E1D-413F-9EAB-52D6FC9A168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4933" y="2382983"/>
            <a:ext cx="2519363" cy="1695664"/>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9" name="Picture 4" descr="How Long Does It Take To Reverse The Effects Of A Bad Diet? »  ForeverFitScience">
            <a:extLst>
              <a:ext uri="{FF2B5EF4-FFF2-40B4-BE49-F238E27FC236}">
                <a16:creationId xmlns:a16="http://schemas.microsoft.com/office/drawing/2014/main" id="{FB9F7D65-E49A-4487-84B9-19FDC25B334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344120" y="2382982"/>
            <a:ext cx="2519363" cy="1695664"/>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23DBC2D4-6AD0-452F-A8DB-F1064E30F161}"/>
              </a:ext>
            </a:extLst>
          </p:cNvPr>
          <p:cNvSpPr txBox="1">
            <a:spLocks/>
          </p:cNvSpPr>
          <p:nvPr/>
        </p:nvSpPr>
        <p:spPr>
          <a:xfrm>
            <a:off x="474933" y="1140969"/>
            <a:ext cx="2519364" cy="999558"/>
          </a:xfrm>
          <a:prstGeom prst="rect">
            <a:avLst/>
          </a:prstGeom>
          <a:solidFill>
            <a:schemeClr val="tx2"/>
          </a:solidFill>
        </p:spPr>
        <p:txBody>
          <a:bodyPr lIns="91440" tIns="45720" rIns="91440" bIns="4572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IE" b="1" dirty="0">
                <a:solidFill>
                  <a:schemeClr val="tx1"/>
                </a:solidFill>
                <a:latin typeface="Mediolanum Sans"/>
              </a:rPr>
              <a:t>Klimawandel</a:t>
            </a:r>
            <a:endParaRPr lang="en-IE" b="1" dirty="0">
              <a:solidFill>
                <a:schemeClr val="tx1"/>
              </a:solidFill>
              <a:latin typeface="Mediolanum Sans" panose="00000506000000000000" pitchFamily="50" charset="0"/>
            </a:endParaRPr>
          </a:p>
          <a:p>
            <a:pPr marL="0" indent="0" algn="ctr">
              <a:lnSpc>
                <a:spcPct val="100000"/>
              </a:lnSpc>
              <a:spcBef>
                <a:spcPts val="300"/>
              </a:spcBef>
              <a:buFont typeface="Arial" panose="020B0604020202020204" pitchFamily="34" charset="0"/>
              <a:buNone/>
            </a:pPr>
            <a:r>
              <a:rPr lang="de-DE" sz="1200" dirty="0">
                <a:latin typeface="Mediolanum Sans"/>
              </a:rPr>
              <a:t>Die Lebensmittelindustrie ist für &gt;1/3 der globalen THG*-Emissionen verantwortlich</a:t>
            </a:r>
            <a:r>
              <a:rPr lang="de-DE" sz="1200" b="1" dirty="0">
                <a:latin typeface="Mediolanum Sans"/>
              </a:rPr>
              <a:t>.</a:t>
            </a:r>
          </a:p>
        </p:txBody>
      </p:sp>
      <p:sp>
        <p:nvSpPr>
          <p:cNvPr id="22" name="Content Placeholder 3">
            <a:extLst>
              <a:ext uri="{FF2B5EF4-FFF2-40B4-BE49-F238E27FC236}">
                <a16:creationId xmlns:a16="http://schemas.microsoft.com/office/drawing/2014/main" id="{A5116054-2927-4912-A9DB-6AE0CD7034EC}"/>
              </a:ext>
            </a:extLst>
          </p:cNvPr>
          <p:cNvSpPr txBox="1">
            <a:spLocks/>
          </p:cNvSpPr>
          <p:nvPr/>
        </p:nvSpPr>
        <p:spPr>
          <a:xfrm>
            <a:off x="3344120" y="1140969"/>
            <a:ext cx="2519364" cy="999558"/>
          </a:xfrm>
          <a:prstGeom prst="rect">
            <a:avLst/>
          </a:prstGeom>
          <a:solidFill>
            <a:schemeClr val="tx2"/>
          </a:solid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en-IE" b="1" dirty="0">
                <a:solidFill>
                  <a:schemeClr val="tx1"/>
                </a:solidFill>
                <a:latin typeface="Mediolanum Sans" panose="00000506000000000000" pitchFamily="50" charset="0"/>
              </a:rPr>
              <a:t>Gesundheit</a:t>
            </a:r>
          </a:p>
          <a:p>
            <a:pPr marL="0" indent="0" algn="ctr">
              <a:lnSpc>
                <a:spcPct val="100000"/>
              </a:lnSpc>
              <a:spcBef>
                <a:spcPts val="300"/>
              </a:spcBef>
              <a:buFont typeface="Arial" panose="020B0604020202020204" pitchFamily="34" charset="0"/>
              <a:buNone/>
            </a:pPr>
            <a:r>
              <a:rPr lang="de-DE" sz="1200" dirty="0">
                <a:latin typeface="Mediolanum Sans" panose="00000506000000000000" pitchFamily="50" charset="0"/>
              </a:rPr>
              <a:t>Jeder 5. Todesfall ist auf schlechte Ernährung zurückzuführen.</a:t>
            </a:r>
            <a:endParaRPr lang="en-US" sz="1200" dirty="0">
              <a:latin typeface="Mediolanum Sans" panose="00000506000000000000" pitchFamily="50" charset="0"/>
            </a:endParaRPr>
          </a:p>
        </p:txBody>
      </p:sp>
      <p:sp>
        <p:nvSpPr>
          <p:cNvPr id="23" name="Content Placeholder 3">
            <a:extLst>
              <a:ext uri="{FF2B5EF4-FFF2-40B4-BE49-F238E27FC236}">
                <a16:creationId xmlns:a16="http://schemas.microsoft.com/office/drawing/2014/main" id="{25EEC288-C867-4A0C-AD45-65C944E91BC3}"/>
              </a:ext>
            </a:extLst>
          </p:cNvPr>
          <p:cNvSpPr txBox="1">
            <a:spLocks/>
          </p:cNvSpPr>
          <p:nvPr/>
        </p:nvSpPr>
        <p:spPr>
          <a:xfrm>
            <a:off x="6236217" y="1140969"/>
            <a:ext cx="2519364" cy="999558"/>
          </a:xfrm>
          <a:prstGeom prst="rect">
            <a:avLst/>
          </a:prstGeom>
          <a:solidFill>
            <a:schemeClr val="tx2"/>
          </a:solidFill>
        </p:spPr>
        <p:txBody>
          <a:bodyPr lIns="91440" tIns="45720" rIns="91440" bIns="45720"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b="1" dirty="0">
                <a:solidFill>
                  <a:schemeClr val="tx1"/>
                </a:solidFill>
                <a:latin typeface="Mediolanum Sans" panose="00000506000000000000" pitchFamily="50" charset="0"/>
              </a:rPr>
              <a:t>Abfälle</a:t>
            </a:r>
          </a:p>
          <a:p>
            <a:pPr marL="0" indent="0" algn="ctr">
              <a:lnSpc>
                <a:spcPct val="100000"/>
              </a:lnSpc>
              <a:spcBef>
                <a:spcPts val="300"/>
              </a:spcBef>
              <a:buFont typeface="Arial" panose="020B0604020202020204" pitchFamily="34" charset="0"/>
              <a:buNone/>
            </a:pPr>
            <a:r>
              <a:rPr lang="de-DE" sz="1200" dirty="0">
                <a:latin typeface="Mediolanum Sans" panose="00000506000000000000" pitchFamily="50" charset="0"/>
              </a:rPr>
              <a:t>45 % der produzierten Lebensmittel gehen verloren oder werden verschwendet.</a:t>
            </a:r>
            <a:endParaRPr lang="de-DE" sz="1200" dirty="0">
              <a:latin typeface="Mediolanum Sans" panose="00000506000000000000" pitchFamily="50" charset="0"/>
              <a:cs typeface="Arial"/>
            </a:endParaRPr>
          </a:p>
        </p:txBody>
      </p:sp>
    </p:spTree>
    <p:extLst>
      <p:ext uri="{BB962C8B-B14F-4D97-AF65-F5344CB8AC3E}">
        <p14:creationId xmlns:p14="http://schemas.microsoft.com/office/powerpoint/2010/main" val="35430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59362A82-FFCC-4C6E-ACDA-B836140F1E1F}"/>
              </a:ext>
            </a:extLst>
          </p:cNvPr>
          <p:cNvGraphicFramePr>
            <a:graphicFrameLocks/>
          </p:cNvGraphicFramePr>
          <p:nvPr>
            <p:extLst>
              <p:ext uri="{D42A27DB-BD31-4B8C-83A1-F6EECF244321}">
                <p14:modId xmlns:p14="http://schemas.microsoft.com/office/powerpoint/2010/main" val="3820888227"/>
              </p:ext>
            </p:extLst>
          </p:nvPr>
        </p:nvGraphicFramePr>
        <p:xfrm>
          <a:off x="387161" y="1516521"/>
          <a:ext cx="4238953" cy="295110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8F1126F-206D-4871-83AD-DA0CE3EC7020}"/>
              </a:ext>
            </a:extLst>
          </p:cNvPr>
          <p:cNvSpPr>
            <a:spLocks noGrp="1"/>
          </p:cNvSpPr>
          <p:nvPr>
            <p:ph type="title"/>
          </p:nvPr>
        </p:nvSpPr>
        <p:spPr>
          <a:xfrm>
            <a:off x="344968" y="100720"/>
            <a:ext cx="6613078" cy="472513"/>
          </a:xfrm>
        </p:spPr>
        <p:txBody>
          <a:bodyPr>
            <a:noAutofit/>
          </a:bodyPr>
          <a:lstStyle/>
          <a:p>
            <a:pPr marL="342900" indent="-342900">
              <a:lnSpc>
                <a:spcPct val="100000"/>
              </a:lnSpc>
              <a:buAutoNum type="arabicPeriod"/>
            </a:pPr>
            <a:r>
              <a:rPr lang="en-IE" sz="1800" dirty="0">
                <a:latin typeface="Mediolanum Sans"/>
              </a:rPr>
              <a:t>Klimawandel</a:t>
            </a:r>
            <a:br>
              <a:rPr lang="en-IE" sz="1800" dirty="0">
                <a:latin typeface="Mediolanum Sans" panose="00000506000000000000" pitchFamily="50" charset="0"/>
              </a:rPr>
            </a:br>
            <a:r>
              <a:rPr lang="de-DE" sz="1800" dirty="0">
                <a:latin typeface="Mediolanum Sans"/>
              </a:rPr>
              <a:t>Wichtige Verursacher von Treibhausgasen</a:t>
            </a:r>
            <a:endParaRPr lang="en-IE" sz="1800" dirty="0">
              <a:latin typeface="Mediolanum Sans"/>
            </a:endParaRPr>
          </a:p>
        </p:txBody>
      </p:sp>
      <p:sp>
        <p:nvSpPr>
          <p:cNvPr id="6" name="Rectangle 5">
            <a:extLst>
              <a:ext uri="{FF2B5EF4-FFF2-40B4-BE49-F238E27FC236}">
                <a16:creationId xmlns:a16="http://schemas.microsoft.com/office/drawing/2014/main" id="{24B3098D-F825-4BA7-9E5C-3A3799ADCB85}"/>
              </a:ext>
            </a:extLst>
          </p:cNvPr>
          <p:cNvSpPr/>
          <p:nvPr/>
        </p:nvSpPr>
        <p:spPr>
          <a:xfrm>
            <a:off x="1451347" y="4559621"/>
            <a:ext cx="3860198" cy="215444"/>
          </a:xfrm>
          <a:prstGeom prst="rect">
            <a:avLst/>
          </a:prstGeom>
        </p:spPr>
        <p:txBody>
          <a:bodyPr wrap="square">
            <a:spAutoFit/>
          </a:bodyPr>
          <a:lstStyle/>
          <a:p>
            <a:r>
              <a:rPr lang="en-IE" sz="800" baseline="30000" dirty="0">
                <a:solidFill>
                  <a:srgbClr val="192D6E"/>
                </a:solidFill>
                <a:latin typeface="Mediolanum Sans" panose="00000506000000000000" pitchFamily="50" charset="0"/>
                <a:cs typeface="Arial"/>
              </a:rPr>
              <a:t>1</a:t>
            </a:r>
            <a:r>
              <a:rPr lang="en-IE" sz="800" dirty="0">
                <a:solidFill>
                  <a:srgbClr val="192D6E"/>
                </a:solidFill>
                <a:latin typeface="Mediolanum Sans" panose="00000506000000000000" pitchFamily="50" charset="0"/>
                <a:cs typeface="Arial"/>
              </a:rPr>
              <a:t>Quelle: GlobAgri-WRR-Modell, Blue Horizon</a:t>
            </a:r>
            <a:endParaRPr lang="fr-FR" sz="800" dirty="0">
              <a:solidFill>
                <a:srgbClr val="192D6E"/>
              </a:solidFill>
              <a:latin typeface="Mediolanum Sans" panose="00000506000000000000" pitchFamily="50" charset="0"/>
              <a:cs typeface="Arial"/>
            </a:endParaRPr>
          </a:p>
        </p:txBody>
      </p:sp>
      <p:sp>
        <p:nvSpPr>
          <p:cNvPr id="7" name="Slide Number Placeholder 2">
            <a:extLst>
              <a:ext uri="{FF2B5EF4-FFF2-40B4-BE49-F238E27FC236}">
                <a16:creationId xmlns:a16="http://schemas.microsoft.com/office/drawing/2014/main" id="{C5DF49BE-246E-41F2-B86B-16075515E489}"/>
              </a:ext>
            </a:extLst>
          </p:cNvPr>
          <p:cNvSpPr txBox="1">
            <a:spLocks/>
          </p:cNvSpPr>
          <p:nvPr/>
        </p:nvSpPr>
        <p:spPr>
          <a:xfrm>
            <a:off x="7986459" y="4571072"/>
            <a:ext cx="797541" cy="273844"/>
          </a:xfrm>
          <a:prstGeom prst="rect">
            <a:avLst/>
          </a:prstGeom>
        </p:spPr>
        <p:txBody>
          <a:bodyPr vert="horz" lIns="91440" tIns="45720" rIns="91440" bIns="45720" rtlCol="0" anchor="b"/>
          <a:lstStyle>
            <a:defPPr>
              <a:defRPr lang="en-US"/>
            </a:defPPr>
            <a:lvl1pPr marL="0" algn="r" defTabSz="914400" rtl="0" eaLnBrk="1" latinLnBrk="0" hangingPunct="1">
              <a:defRPr sz="1000" b="1" kern="1200">
                <a:solidFill>
                  <a:schemeClr val="bg2"/>
                </a:solidFill>
                <a:latin typeface="Mediolanum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792895-D8E1-4817-8F28-70423B694AB5}" type="slidenum">
              <a:rPr lang="en-IE" sz="800" smtClean="0">
                <a:latin typeface="Mediolanum Sans" panose="00000506000000000000" pitchFamily="50" charset="0"/>
              </a:rPr>
              <a:pPr/>
              <a:t>9</a:t>
            </a:fld>
            <a:endParaRPr lang="en-IE" sz="800" dirty="0">
              <a:latin typeface="Mediolanum Sans" panose="00000506000000000000" pitchFamily="50" charset="0"/>
            </a:endParaRPr>
          </a:p>
        </p:txBody>
      </p:sp>
      <p:graphicFrame>
        <p:nvGraphicFramePr>
          <p:cNvPr id="8" name="Chart 7">
            <a:extLst>
              <a:ext uri="{FF2B5EF4-FFF2-40B4-BE49-F238E27FC236}">
                <a16:creationId xmlns:a16="http://schemas.microsoft.com/office/drawing/2014/main" id="{D5ABD856-D708-4D83-BB0A-D2FCC2AE4C94}"/>
              </a:ext>
            </a:extLst>
          </p:cNvPr>
          <p:cNvGraphicFramePr>
            <a:graphicFrameLocks/>
          </p:cNvGraphicFramePr>
          <p:nvPr>
            <p:extLst>
              <p:ext uri="{D42A27DB-BD31-4B8C-83A1-F6EECF244321}">
                <p14:modId xmlns:p14="http://schemas.microsoft.com/office/powerpoint/2010/main" val="3063634550"/>
              </p:ext>
            </p:extLst>
          </p:nvPr>
        </p:nvGraphicFramePr>
        <p:xfrm>
          <a:off x="4772899" y="1522132"/>
          <a:ext cx="3983940" cy="2951107"/>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3">
            <a:extLst>
              <a:ext uri="{FF2B5EF4-FFF2-40B4-BE49-F238E27FC236}">
                <a16:creationId xmlns:a16="http://schemas.microsoft.com/office/drawing/2014/main" id="{216A1804-3EF3-4FDF-9929-2BE33F027AD4}"/>
              </a:ext>
            </a:extLst>
          </p:cNvPr>
          <p:cNvSpPr txBox="1">
            <a:spLocks/>
          </p:cNvSpPr>
          <p:nvPr/>
        </p:nvSpPr>
        <p:spPr>
          <a:xfrm>
            <a:off x="387162" y="976459"/>
            <a:ext cx="3970094" cy="447929"/>
          </a:xfrm>
          <a:prstGeom prst="rect">
            <a:avLst/>
          </a:prstGeom>
          <a:solidFill>
            <a:srgbClr val="1C9AD5"/>
          </a:solid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b="1" dirty="0">
                <a:solidFill>
                  <a:schemeClr val="tx1"/>
                </a:solidFill>
                <a:latin typeface="Mediolanum Sans" panose="00000506000000000000" pitchFamily="50" charset="0"/>
              </a:rPr>
              <a:t>Die jährlichen Emissionen aus der Landwirtschaft könnten bis 2050 9 Gigatonnen oder mehr erreichen</a:t>
            </a:r>
            <a:endParaRPr lang="en-IE" sz="1200" b="1" dirty="0">
              <a:solidFill>
                <a:schemeClr val="tx1"/>
              </a:solidFill>
              <a:latin typeface="Mediolanum Sans" panose="00000506000000000000" pitchFamily="50" charset="0"/>
            </a:endParaRPr>
          </a:p>
        </p:txBody>
      </p:sp>
      <p:sp>
        <p:nvSpPr>
          <p:cNvPr id="10" name="Content Placeholder 3">
            <a:extLst>
              <a:ext uri="{FF2B5EF4-FFF2-40B4-BE49-F238E27FC236}">
                <a16:creationId xmlns:a16="http://schemas.microsoft.com/office/drawing/2014/main" id="{3F325626-369D-492E-A89F-582A3D838453}"/>
              </a:ext>
            </a:extLst>
          </p:cNvPr>
          <p:cNvSpPr txBox="1">
            <a:spLocks/>
          </p:cNvSpPr>
          <p:nvPr/>
        </p:nvSpPr>
        <p:spPr>
          <a:xfrm>
            <a:off x="4932799" y="1543098"/>
            <a:ext cx="4073240"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en-IE" sz="900" baseline="30000" dirty="0">
                <a:latin typeface="Mediolanum Sans" panose="00000506000000000000" pitchFamily="50" charset="0"/>
              </a:rPr>
              <a:t>2</a:t>
            </a:r>
            <a:r>
              <a:rPr lang="en-IE" sz="900" dirty="0">
                <a:latin typeface="Mediolanum Sans" panose="00000506000000000000" pitchFamily="50" charset="0"/>
              </a:rPr>
              <a:t>Gigatonnen THG-Emissionen pro Jahr</a:t>
            </a:r>
            <a:endParaRPr lang="en-IE" sz="900" baseline="-25000" dirty="0">
              <a:latin typeface="Mediolanum Sans" panose="00000506000000000000" pitchFamily="50" charset="0"/>
            </a:endParaRPr>
          </a:p>
        </p:txBody>
      </p:sp>
      <p:pic>
        <p:nvPicPr>
          <p:cNvPr id="11" name="Picture 10">
            <a:extLst>
              <a:ext uri="{FF2B5EF4-FFF2-40B4-BE49-F238E27FC236}">
                <a16:creationId xmlns:a16="http://schemas.microsoft.com/office/drawing/2014/main" id="{6AC861CE-F053-440D-8585-86C03E25FE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1545" y="1884720"/>
            <a:ext cx="376238" cy="257175"/>
          </a:xfrm>
          <a:prstGeom prst="rect">
            <a:avLst/>
          </a:prstGeom>
        </p:spPr>
      </p:pic>
      <p:pic>
        <p:nvPicPr>
          <p:cNvPr id="12" name="Picture 11">
            <a:extLst>
              <a:ext uri="{FF2B5EF4-FFF2-40B4-BE49-F238E27FC236}">
                <a16:creationId xmlns:a16="http://schemas.microsoft.com/office/drawing/2014/main" id="{86D55A0A-8EF2-4C25-BE5B-F85D9FC36F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96436" y="2793912"/>
            <a:ext cx="376238" cy="257174"/>
          </a:xfrm>
          <a:prstGeom prst="rect">
            <a:avLst/>
          </a:prstGeom>
        </p:spPr>
      </p:pic>
      <p:pic>
        <p:nvPicPr>
          <p:cNvPr id="13" name="Picture 12">
            <a:extLst>
              <a:ext uri="{FF2B5EF4-FFF2-40B4-BE49-F238E27FC236}">
                <a16:creationId xmlns:a16="http://schemas.microsoft.com/office/drawing/2014/main" id="{85682E25-BD90-4C0A-8FC9-3FFC28FD9A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37414" y="3322266"/>
            <a:ext cx="443779" cy="294572"/>
          </a:xfrm>
          <a:prstGeom prst="rect">
            <a:avLst/>
          </a:prstGeom>
        </p:spPr>
      </p:pic>
      <p:pic>
        <p:nvPicPr>
          <p:cNvPr id="14" name="Picture 13">
            <a:extLst>
              <a:ext uri="{FF2B5EF4-FFF2-40B4-BE49-F238E27FC236}">
                <a16:creationId xmlns:a16="http://schemas.microsoft.com/office/drawing/2014/main" id="{B0B39B23-98A4-4594-A246-C3A318E700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17061" y="2779736"/>
            <a:ext cx="565911" cy="315191"/>
          </a:xfrm>
          <a:prstGeom prst="rect">
            <a:avLst/>
          </a:prstGeom>
        </p:spPr>
      </p:pic>
      <p:sp>
        <p:nvSpPr>
          <p:cNvPr id="15" name="Content Placeholder 3">
            <a:extLst>
              <a:ext uri="{FF2B5EF4-FFF2-40B4-BE49-F238E27FC236}">
                <a16:creationId xmlns:a16="http://schemas.microsoft.com/office/drawing/2014/main" id="{0E6EA16E-8D7F-4175-BE92-29E899901A43}"/>
              </a:ext>
            </a:extLst>
          </p:cNvPr>
          <p:cNvSpPr txBox="1">
            <a:spLocks/>
          </p:cNvSpPr>
          <p:nvPr/>
        </p:nvSpPr>
        <p:spPr>
          <a:xfrm>
            <a:off x="4772898" y="976459"/>
            <a:ext cx="3983940" cy="447929"/>
          </a:xfrm>
          <a:prstGeom prst="rect">
            <a:avLst/>
          </a:prstGeom>
          <a:solidFill>
            <a:schemeClr val="tx1"/>
          </a:solid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300"/>
              </a:spcBef>
              <a:buFont typeface="Arial" panose="020B0604020202020204" pitchFamily="34" charset="0"/>
              <a:buNone/>
            </a:pPr>
            <a:r>
              <a:rPr lang="de-DE" sz="1200" b="1" dirty="0">
                <a:latin typeface="Mediolanum Sans" panose="00000506000000000000" pitchFamily="50" charset="0"/>
              </a:rPr>
              <a:t>Wären Rinder ein Land, stünden sie auf Platz 3 der Treibhausgasemittenten</a:t>
            </a:r>
            <a:endParaRPr lang="en-US" sz="1200" b="1" dirty="0">
              <a:latin typeface="Mediolanum Sans" panose="00000506000000000000" pitchFamily="50" charset="0"/>
            </a:endParaRPr>
          </a:p>
        </p:txBody>
      </p:sp>
      <p:sp>
        <p:nvSpPr>
          <p:cNvPr id="17" name="Content Placeholder 3">
            <a:extLst>
              <a:ext uri="{FF2B5EF4-FFF2-40B4-BE49-F238E27FC236}">
                <a16:creationId xmlns:a16="http://schemas.microsoft.com/office/drawing/2014/main" id="{45009BA6-793D-44E6-AEB6-8684443E55E5}"/>
              </a:ext>
            </a:extLst>
          </p:cNvPr>
          <p:cNvSpPr txBox="1">
            <a:spLocks/>
          </p:cNvSpPr>
          <p:nvPr/>
        </p:nvSpPr>
        <p:spPr>
          <a:xfrm>
            <a:off x="733717" y="1495472"/>
            <a:ext cx="3965789" cy="215444"/>
          </a:xfrm>
          <a:prstGeom prst="rect">
            <a:avLst/>
          </a:prstGeom>
          <a:noFill/>
        </p:spPr>
        <p:txBody>
          <a:bodyPr anchor="ctr">
            <a:noAutofit/>
          </a:bodyPr>
          <a:lstStyle>
            <a:lvl1pPr marL="1714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1pPr>
            <a:lvl2pPr marL="5143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2pPr>
            <a:lvl3pPr marL="8572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3pPr>
            <a:lvl4pPr marL="12001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4pPr>
            <a:lvl5pPr marL="1543050" indent="-171450" algn="l" defTabSz="685800" rtl="0" eaLnBrk="1" latinLnBrk="0" hangingPunct="1">
              <a:lnSpc>
                <a:spcPts val="1800"/>
              </a:lnSpc>
              <a:spcBef>
                <a:spcPts val="600"/>
              </a:spcBef>
              <a:buFont typeface="Arial" panose="020B0604020202020204" pitchFamily="34" charset="0"/>
              <a:buChar char="•"/>
              <a:defRPr sz="16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en-IE" sz="900" baseline="30000" dirty="0">
                <a:latin typeface="Mediolanum Sans" panose="00000506000000000000" pitchFamily="50" charset="0"/>
              </a:rPr>
              <a:t>1</a:t>
            </a:r>
            <a:r>
              <a:rPr lang="en-IE" sz="900" dirty="0">
                <a:latin typeface="Mediolanum Sans" panose="00000506000000000000" pitchFamily="50" charset="0"/>
              </a:rPr>
              <a:t>Millionen Tonnen CO</a:t>
            </a:r>
            <a:r>
              <a:rPr lang="en-IE" sz="900" baseline="-25000" dirty="0">
                <a:latin typeface="Mediolanum Sans" panose="00000506000000000000" pitchFamily="50" charset="0"/>
              </a:rPr>
              <a:t>2</a:t>
            </a:r>
          </a:p>
        </p:txBody>
      </p:sp>
      <p:sp>
        <p:nvSpPr>
          <p:cNvPr id="20" name="TextBox 19">
            <a:extLst>
              <a:ext uri="{FF2B5EF4-FFF2-40B4-BE49-F238E27FC236}">
                <a16:creationId xmlns:a16="http://schemas.microsoft.com/office/drawing/2014/main" id="{17DC6C20-3285-498C-8DD0-F7CC530332EB}"/>
              </a:ext>
            </a:extLst>
          </p:cNvPr>
          <p:cNvSpPr txBox="1"/>
          <p:nvPr/>
        </p:nvSpPr>
        <p:spPr>
          <a:xfrm>
            <a:off x="1070343" y="2574238"/>
            <a:ext cx="567071" cy="230832"/>
          </a:xfrm>
          <a:prstGeom prst="rect">
            <a:avLst/>
          </a:prstGeom>
          <a:noFill/>
        </p:spPr>
        <p:txBody>
          <a:bodyPr wrap="square">
            <a:spAutoFit/>
          </a:bodyPr>
          <a:lstStyle/>
          <a:p>
            <a:pPr algn="ctr"/>
            <a:r>
              <a:rPr lang="en-IE" sz="900" b="1" i="0" u="none" strike="noStrike" dirty="0">
                <a:solidFill>
                  <a:schemeClr val="bg2"/>
                </a:solidFill>
                <a:effectLst/>
                <a:latin typeface="Mediolanum Sans" panose="00000506000000000000" pitchFamily="50" charset="0"/>
              </a:rPr>
              <a:t>6.769</a:t>
            </a:r>
            <a:r>
              <a:rPr lang="en-IE" sz="900" b="1" dirty="0">
                <a:solidFill>
                  <a:schemeClr val="bg2"/>
                </a:solidFill>
                <a:latin typeface="Mediolanum Sans" panose="00000506000000000000" pitchFamily="50" charset="0"/>
              </a:rPr>
              <a:t> </a:t>
            </a:r>
          </a:p>
        </p:txBody>
      </p:sp>
      <p:sp>
        <p:nvSpPr>
          <p:cNvPr id="21" name="TextBox 20">
            <a:extLst>
              <a:ext uri="{FF2B5EF4-FFF2-40B4-BE49-F238E27FC236}">
                <a16:creationId xmlns:a16="http://schemas.microsoft.com/office/drawing/2014/main" id="{E2C9328D-65D5-4F93-8EE5-9DA251883697}"/>
              </a:ext>
            </a:extLst>
          </p:cNvPr>
          <p:cNvSpPr txBox="1"/>
          <p:nvPr/>
        </p:nvSpPr>
        <p:spPr>
          <a:xfrm>
            <a:off x="1987622" y="2169011"/>
            <a:ext cx="567071" cy="230832"/>
          </a:xfrm>
          <a:prstGeom prst="rect">
            <a:avLst/>
          </a:prstGeom>
          <a:noFill/>
        </p:spPr>
        <p:txBody>
          <a:bodyPr wrap="square">
            <a:spAutoFit/>
          </a:bodyPr>
          <a:lstStyle/>
          <a:p>
            <a:pPr algn="ctr"/>
            <a:r>
              <a:rPr lang="en-IE" sz="900" b="1" i="0" u="none" strike="noStrike" dirty="0">
                <a:solidFill>
                  <a:schemeClr val="bg2"/>
                </a:solidFill>
                <a:effectLst/>
                <a:latin typeface="Mediolanum Sans" panose="00000506000000000000" pitchFamily="50" charset="0"/>
              </a:rPr>
              <a:t>9.024</a:t>
            </a:r>
            <a:r>
              <a:rPr lang="en-IE" sz="900" b="1" dirty="0">
                <a:solidFill>
                  <a:schemeClr val="bg2"/>
                </a:solidFill>
                <a:latin typeface="Mediolanum Sans" panose="00000506000000000000" pitchFamily="50" charset="0"/>
              </a:rPr>
              <a:t> </a:t>
            </a:r>
          </a:p>
        </p:txBody>
      </p:sp>
      <p:sp>
        <p:nvSpPr>
          <p:cNvPr id="22" name="TextBox 21">
            <a:extLst>
              <a:ext uri="{FF2B5EF4-FFF2-40B4-BE49-F238E27FC236}">
                <a16:creationId xmlns:a16="http://schemas.microsoft.com/office/drawing/2014/main" id="{AFC0736A-F6FE-401A-B135-6B50FBCC9A51}"/>
              </a:ext>
            </a:extLst>
          </p:cNvPr>
          <p:cNvSpPr txBox="1"/>
          <p:nvPr/>
        </p:nvSpPr>
        <p:spPr>
          <a:xfrm>
            <a:off x="2898478" y="1779911"/>
            <a:ext cx="567071" cy="230832"/>
          </a:xfrm>
          <a:prstGeom prst="rect">
            <a:avLst/>
          </a:prstGeom>
          <a:noFill/>
        </p:spPr>
        <p:txBody>
          <a:bodyPr wrap="square">
            <a:spAutoFit/>
          </a:bodyPr>
          <a:lstStyle/>
          <a:p>
            <a:pPr algn="ctr"/>
            <a:r>
              <a:rPr lang="en-IE" sz="900" b="1" i="0" u="none" strike="noStrike" dirty="0">
                <a:solidFill>
                  <a:schemeClr val="bg2"/>
                </a:solidFill>
                <a:effectLst/>
                <a:latin typeface="Mediolanum Sans" panose="00000506000000000000" pitchFamily="50" charset="0"/>
              </a:rPr>
              <a:t>11.251</a:t>
            </a:r>
            <a:r>
              <a:rPr lang="en-IE" sz="900" b="1" dirty="0">
                <a:solidFill>
                  <a:schemeClr val="bg2"/>
                </a:solidFill>
                <a:latin typeface="Mediolanum Sans" panose="00000506000000000000" pitchFamily="50" charset="0"/>
              </a:rPr>
              <a:t> </a:t>
            </a:r>
          </a:p>
        </p:txBody>
      </p:sp>
      <p:sp>
        <p:nvSpPr>
          <p:cNvPr id="28" name="Rectangle 27">
            <a:extLst>
              <a:ext uri="{FF2B5EF4-FFF2-40B4-BE49-F238E27FC236}">
                <a16:creationId xmlns:a16="http://schemas.microsoft.com/office/drawing/2014/main" id="{46A6EF03-8701-7E72-0053-3B10399FF658}"/>
              </a:ext>
            </a:extLst>
          </p:cNvPr>
          <p:cNvSpPr/>
          <p:nvPr/>
        </p:nvSpPr>
        <p:spPr>
          <a:xfrm>
            <a:off x="4771228" y="4526140"/>
            <a:ext cx="3860198" cy="215444"/>
          </a:xfrm>
          <a:prstGeom prst="rect">
            <a:avLst/>
          </a:prstGeom>
        </p:spPr>
        <p:txBody>
          <a:bodyPr wrap="square">
            <a:spAutoFit/>
          </a:bodyPr>
          <a:lstStyle/>
          <a:p>
            <a:r>
              <a:rPr lang="en-IE" sz="800" baseline="30000" dirty="0">
                <a:latin typeface="Mediolanum Sans" panose="00000506000000000000" pitchFamily="50" charset="0"/>
                <a:cs typeface="Arial"/>
              </a:rPr>
              <a:t>2</a:t>
            </a:r>
            <a:r>
              <a:rPr lang="de-DE" sz="800" dirty="0">
                <a:latin typeface="Mediolanum Sans" panose="00000506000000000000" pitchFamily="50" charset="0"/>
                <a:cs typeface="Arial"/>
              </a:rPr>
              <a:t>Quelle: Gates Notes, Blue Horizon. *Die Zahl der Rinder entspricht dem CO</a:t>
            </a:r>
            <a:r>
              <a:rPr lang="de-DE" sz="800" baseline="-25000" dirty="0">
                <a:latin typeface="Mediolanum Sans" panose="00000506000000000000" pitchFamily="50" charset="0"/>
                <a:cs typeface="Arial"/>
              </a:rPr>
              <a:t>2</a:t>
            </a:r>
            <a:r>
              <a:rPr lang="de-DE" sz="800" dirty="0">
                <a:latin typeface="Mediolanum Sans" panose="00000506000000000000" pitchFamily="50" charset="0"/>
                <a:cs typeface="Arial"/>
              </a:rPr>
              <a:t>-Äquivalent.</a:t>
            </a:r>
            <a:endParaRPr lang="en-IE" sz="800" dirty="0">
              <a:latin typeface="Mediolanum Sans" panose="00000506000000000000" pitchFamily="50" charset="0"/>
              <a:cs typeface="Arial"/>
            </a:endParaRPr>
          </a:p>
        </p:txBody>
      </p:sp>
    </p:spTree>
    <p:extLst>
      <p:ext uri="{BB962C8B-B14F-4D97-AF65-F5344CB8AC3E}">
        <p14:creationId xmlns:p14="http://schemas.microsoft.com/office/powerpoint/2010/main" val="542499703"/>
      </p:ext>
    </p:extLst>
  </p:cSld>
  <p:clrMapOvr>
    <a:masterClrMapping/>
  </p:clrMapOvr>
</p:sld>
</file>

<file path=ppt/theme/theme1.xml><?xml version="1.0" encoding="utf-8"?>
<a:theme xmlns:a="http://schemas.openxmlformats.org/drawingml/2006/main" name="Mediolanum_MasterTheme_2022">
  <a:themeElements>
    <a:clrScheme name="Mediolanum Master Colours">
      <a:dk1>
        <a:sysClr val="windowText" lastClr="000000"/>
      </a:dk1>
      <a:lt1>
        <a:sysClr val="window" lastClr="FFFFFF"/>
      </a:lt1>
      <a:dk2>
        <a:srgbClr val="192B6C"/>
      </a:dk2>
      <a:lt2>
        <a:srgbClr val="85D0CD"/>
      </a:lt2>
      <a:accent1>
        <a:srgbClr val="61C2EE"/>
      </a:accent1>
      <a:accent2>
        <a:srgbClr val="1C9AD6"/>
      </a:accent2>
      <a:accent3>
        <a:srgbClr val="436AB3"/>
      </a:accent3>
      <a:accent4>
        <a:srgbClr val="DC5F87"/>
      </a:accent4>
      <a:accent5>
        <a:srgbClr val="FEC35A"/>
      </a:accent5>
      <a:accent6>
        <a:srgbClr val="E3E4DF"/>
      </a:accent6>
      <a:hlink>
        <a:srgbClr val="1C9AD6"/>
      </a:hlink>
      <a:folHlink>
        <a:srgbClr val="DC5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Deck Template February 2022" id="{0660C696-9B84-43D8-A80B-8A0F8CAA04F6}" vid="{6FB5923F-2634-4D2E-AD6A-2FD4648BCD0D}"/>
    </a:ext>
  </a:extLst>
</a:theme>
</file>

<file path=ppt/theme/theme2.xml><?xml version="1.0" encoding="utf-8"?>
<a:theme xmlns:a="http://schemas.openxmlformats.org/drawingml/2006/main" name="Content Only">
  <a:themeElements>
    <a:clrScheme name="Mediolanum Master Colours">
      <a:dk1>
        <a:sysClr val="windowText" lastClr="000000"/>
      </a:dk1>
      <a:lt1>
        <a:sysClr val="window" lastClr="FFFFFF"/>
      </a:lt1>
      <a:dk2>
        <a:srgbClr val="192B6C"/>
      </a:dk2>
      <a:lt2>
        <a:srgbClr val="85D0CD"/>
      </a:lt2>
      <a:accent1>
        <a:srgbClr val="61C2EE"/>
      </a:accent1>
      <a:accent2>
        <a:srgbClr val="1C9AD6"/>
      </a:accent2>
      <a:accent3>
        <a:srgbClr val="436AB3"/>
      </a:accent3>
      <a:accent4>
        <a:srgbClr val="DC5F87"/>
      </a:accent4>
      <a:accent5>
        <a:srgbClr val="FEC35A"/>
      </a:accent5>
      <a:accent6>
        <a:srgbClr val="E3E4DF"/>
      </a:accent6>
      <a:hlink>
        <a:srgbClr val="1C9AD6"/>
      </a:hlink>
      <a:folHlink>
        <a:srgbClr val="DC5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Deck Template February 2022" id="{0660C696-9B84-43D8-A80B-8A0F8CAA04F6}" vid="{810CDD12-DA9C-4000-A069-8DF5BE5B18A0}"/>
    </a:ext>
  </a:extLst>
</a:theme>
</file>

<file path=ppt/theme/theme3.xml><?xml version="1.0" encoding="utf-8"?>
<a:theme xmlns:a="http://schemas.openxmlformats.org/drawingml/2006/main" name="Off the shelf">
  <a:themeElements>
    <a:clrScheme name="Mediolanum Master Colours">
      <a:dk1>
        <a:sysClr val="windowText" lastClr="000000"/>
      </a:dk1>
      <a:lt1>
        <a:sysClr val="window" lastClr="FFFFFF"/>
      </a:lt1>
      <a:dk2>
        <a:srgbClr val="192B6C"/>
      </a:dk2>
      <a:lt2>
        <a:srgbClr val="85D0CD"/>
      </a:lt2>
      <a:accent1>
        <a:srgbClr val="61C2EE"/>
      </a:accent1>
      <a:accent2>
        <a:srgbClr val="1C9AD6"/>
      </a:accent2>
      <a:accent3>
        <a:srgbClr val="436AB3"/>
      </a:accent3>
      <a:accent4>
        <a:srgbClr val="DC5F87"/>
      </a:accent4>
      <a:accent5>
        <a:srgbClr val="FEC35A"/>
      </a:accent5>
      <a:accent6>
        <a:srgbClr val="E3E4DF"/>
      </a:accent6>
      <a:hlink>
        <a:srgbClr val="1C9AD6"/>
      </a:hlink>
      <a:folHlink>
        <a:srgbClr val="DC5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Deck Template February 2022" id="{0660C696-9B84-43D8-A80B-8A0F8CAA04F6}" vid="{273EAA3B-13CA-4513-9E5D-571BA0E1025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olanum Master Colours">
    <a:dk1>
      <a:sysClr val="windowText" lastClr="000000"/>
    </a:dk1>
    <a:lt1>
      <a:sysClr val="window" lastClr="FFFFFF"/>
    </a:lt1>
    <a:dk2>
      <a:srgbClr val="192B6C"/>
    </a:dk2>
    <a:lt2>
      <a:srgbClr val="85D0CD"/>
    </a:lt2>
    <a:accent1>
      <a:srgbClr val="61C2EE"/>
    </a:accent1>
    <a:accent2>
      <a:srgbClr val="1C9AD6"/>
    </a:accent2>
    <a:accent3>
      <a:srgbClr val="436AB3"/>
    </a:accent3>
    <a:accent4>
      <a:srgbClr val="DC5F87"/>
    </a:accent4>
    <a:accent5>
      <a:srgbClr val="FEC35A"/>
    </a:accent5>
    <a:accent6>
      <a:srgbClr val="E3E4DF"/>
    </a:accent6>
    <a:hlink>
      <a:srgbClr val="1C9AD6"/>
    </a:hlink>
    <a:folHlink>
      <a:srgbClr val="DC5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ediolanum Master Colours">
    <a:dk1>
      <a:sysClr val="windowText" lastClr="000000"/>
    </a:dk1>
    <a:lt1>
      <a:sysClr val="window" lastClr="FFFFFF"/>
    </a:lt1>
    <a:dk2>
      <a:srgbClr val="192B6C"/>
    </a:dk2>
    <a:lt2>
      <a:srgbClr val="85D0CD"/>
    </a:lt2>
    <a:accent1>
      <a:srgbClr val="61C2EE"/>
    </a:accent1>
    <a:accent2>
      <a:srgbClr val="1C9AD6"/>
    </a:accent2>
    <a:accent3>
      <a:srgbClr val="436AB3"/>
    </a:accent3>
    <a:accent4>
      <a:srgbClr val="DC5F87"/>
    </a:accent4>
    <a:accent5>
      <a:srgbClr val="FEC35A"/>
    </a:accent5>
    <a:accent6>
      <a:srgbClr val="E3E4DF"/>
    </a:accent6>
    <a:hlink>
      <a:srgbClr val="1C9AD6"/>
    </a:hlink>
    <a:folHlink>
      <a:srgbClr val="DC5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ediolanum Master Colours">
    <a:dk1>
      <a:sysClr val="windowText" lastClr="000000"/>
    </a:dk1>
    <a:lt1>
      <a:sysClr val="window" lastClr="FFFFFF"/>
    </a:lt1>
    <a:dk2>
      <a:srgbClr val="192B6C"/>
    </a:dk2>
    <a:lt2>
      <a:srgbClr val="85D0CD"/>
    </a:lt2>
    <a:accent1>
      <a:srgbClr val="61C2EE"/>
    </a:accent1>
    <a:accent2>
      <a:srgbClr val="1C9AD6"/>
    </a:accent2>
    <a:accent3>
      <a:srgbClr val="436AB3"/>
    </a:accent3>
    <a:accent4>
      <a:srgbClr val="DC5F87"/>
    </a:accent4>
    <a:accent5>
      <a:srgbClr val="FEC35A"/>
    </a:accent5>
    <a:accent6>
      <a:srgbClr val="E3E4DF"/>
    </a:accent6>
    <a:hlink>
      <a:srgbClr val="1C9AD6"/>
    </a:hlink>
    <a:folHlink>
      <a:srgbClr val="DC5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0EF1E67A20214E92A1ECC478D085D4" ma:contentTypeVersion="16" ma:contentTypeDescription="Create a new document." ma:contentTypeScope="" ma:versionID="a52df04af83d194355a164086f2f97e2">
  <xsd:schema xmlns:xsd="http://www.w3.org/2001/XMLSchema" xmlns:xs="http://www.w3.org/2001/XMLSchema" xmlns:p="http://schemas.microsoft.com/office/2006/metadata/properties" xmlns:ns2="4f47b9f3-4aa8-4b17-a177-5bde16382c50" xmlns:ns3="7f536503-2432-41e6-9d40-4dbd045ecb77" targetNamespace="http://schemas.microsoft.com/office/2006/metadata/properties" ma:root="true" ma:fieldsID="251077197c754515d93a06c6fb00f04b" ns2:_="" ns3:_="">
    <xsd:import namespace="4f47b9f3-4aa8-4b17-a177-5bde16382c50"/>
    <xsd:import namespace="7f536503-2432-41e6-9d40-4dbd045ecb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ObjectDetectorVersions" minOccurs="0"/>
                <xsd:element ref="ns3:MediaServiceLocation" minOccurs="0"/>
                <xsd:element ref="ns3:MediaLengthInSeconds" minOccurs="0"/>
                <xsd:element ref="ns3:MediaServiceSearchProperties" minOccurs="0"/>
                <xsd:element ref="ns3: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7b9f3-4aa8-4b17-a177-5bde16382c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8e371a5-e355-44c7-b2c3-d63521b2c753}" ma:internalName="TaxCatchAll" ma:showField="CatchAllData" ma:web="4f47b9f3-4aa8-4b17-a177-5bde16382c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536503-2432-41e6-9d40-4dbd045ecb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55ea3b1-49e9-4386-b2ee-78a763d70ab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TranslatedLang" ma:index="23" nillable="true" ma:displayName="Translated Language" ma:internalName="TranslatedLang">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536503-2432-41e6-9d40-4dbd045ecb77">
      <Terms xmlns="http://schemas.microsoft.com/office/infopath/2007/PartnerControls"/>
    </lcf76f155ced4ddcb4097134ff3c332f>
    <TaxCatchAll xmlns="4f47b9f3-4aa8-4b17-a177-5bde16382c50" xsi:nil="true"/>
    <SharedWithUsers xmlns="4f47b9f3-4aa8-4b17-a177-5bde16382c50">
      <UserInfo>
        <DisplayName/>
        <AccountId xsi:nil="true"/>
        <AccountType/>
      </UserInfo>
    </SharedWithUsers>
    <MediaLengthInSeconds xmlns="7f536503-2432-41e6-9d40-4dbd045ecb77" xsi:nil="true"/>
    <TranslatedLang xmlns="7f536503-2432-41e6-9d40-4dbd045ecb7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FFF874-90F6-49A4-B697-E99C9CCCD6BA}">
  <ds:schemaRefs>
    <ds:schemaRef ds:uri="4f47b9f3-4aa8-4b17-a177-5bde16382c50"/>
    <ds:schemaRef ds:uri="7f536503-2432-41e6-9d40-4dbd045ecb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38214B-1B28-415B-96D8-560655D53552}">
  <ds:schemaRefs>
    <ds:schemaRef ds:uri="4f47b9f3-4aa8-4b17-a177-5bde16382c50"/>
    <ds:schemaRef ds:uri="7f536503-2432-41e6-9d40-4dbd045ecb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3BD106-8B24-4E25-BD5B-6B0427ACDB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 Deck Template March 2022</Template>
  <TotalTime>0</TotalTime>
  <Words>2946</Words>
  <Application>Microsoft Office PowerPoint</Application>
  <PresentationFormat>Bildschirmpräsentation (16:9)</PresentationFormat>
  <Paragraphs>468</Paragraphs>
  <Slides>39</Slides>
  <Notes>18</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39</vt:i4>
      </vt:variant>
    </vt:vector>
  </HeadingPairs>
  <TitlesOfParts>
    <vt:vector size="47" baseType="lpstr">
      <vt:lpstr>Arial</vt:lpstr>
      <vt:lpstr>Calibri</vt:lpstr>
      <vt:lpstr>Lato Light</vt:lpstr>
      <vt:lpstr>Mediolanum Sans</vt:lpstr>
      <vt:lpstr>Wingdings</vt:lpstr>
      <vt:lpstr>Mediolanum_MasterTheme_2022</vt:lpstr>
      <vt:lpstr>Content Only</vt:lpstr>
      <vt:lpstr>Off the shelf</vt:lpstr>
      <vt:lpstr>MBB Future Sustainable Nutrition Fund </vt:lpstr>
      <vt:lpstr>PowerPoint-Präsentation</vt:lpstr>
      <vt:lpstr>Einführung in MIFL</vt:lpstr>
      <vt:lpstr>Die Fähigkeiten von MIFL</vt:lpstr>
      <vt:lpstr>Der MIFL-Ansatz  Vorteile</vt:lpstr>
      <vt:lpstr>Mediolanum Lösungen- Article 9 Aktienspektrum: Globale Kohlenstoffemissionen in % nach Wirtschaftssektoren  </vt:lpstr>
      <vt:lpstr>Das Anlagethema: nachhaltige Lebensmittelversorgung</vt:lpstr>
      <vt:lpstr>Das Problem: Lebensmittelversorgung ohne Nachhaltigkeit</vt:lpstr>
      <vt:lpstr>Klimawandel Wichtige Verursacher von Treibhausgasen</vt:lpstr>
      <vt:lpstr>2. Gesundheit Knappheit für die einen und Überfluss für die anderen</vt:lpstr>
      <vt:lpstr>3. Verschwendung Ein Großteil aller Lebensmittel wird nie verzehrt</vt:lpstr>
      <vt:lpstr>Was bestimmt die Ernährungsentwicklung?</vt:lpstr>
      <vt:lpstr>Regulierungsmaßnahme Europäischer Green Deal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MBB Future Sustainable Nutrition </vt:lpstr>
      <vt:lpstr>Fondsstruktur – Hybridmodell</vt:lpstr>
      <vt:lpstr>Pictet und BlackRock Unterschiedliche Ansätze im Bereich Ernährung</vt:lpstr>
      <vt:lpstr>PowerPoint-Präsentation</vt:lpstr>
      <vt:lpstr>PowerPoint-Präsentation</vt:lpstr>
      <vt:lpstr>Über BlackRock</vt:lpstr>
      <vt:lpstr>PowerPoint-Präsentation</vt:lpstr>
      <vt:lpstr>MBB Future Sustainable Nutrition - Fondsdaten zum 30.06.2024  </vt:lpstr>
      <vt:lpstr>MBB Future Sustainable Nutrition – Fondspositionierung</vt:lpstr>
      <vt:lpstr>Fondsdaten</vt:lpstr>
      <vt:lpstr>MBB Future Sustainable Nutrition Fondsallokation</vt:lpstr>
      <vt:lpstr>MBB Future Sustainable Nutrition Fondsperformance</vt:lpstr>
      <vt:lpstr>MBB Future Sustainable Nutrition Performance seit Auflegung</vt:lpstr>
      <vt:lpstr>Zusammenfassung</vt:lpstr>
      <vt:lpstr>Best Brands Future Sustainable Nutrition Zusammenfassung</vt:lpstr>
      <vt:lpstr>Haftungsausschluss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Contents</dc:title>
  <dc:creator>José Luis Aizpún Jiménez</dc:creator>
  <cp:lastModifiedBy>Uwe Lampe</cp:lastModifiedBy>
  <cp:revision>76</cp:revision>
  <dcterms:created xsi:type="dcterms:W3CDTF">2022-03-30T09:20:53Z</dcterms:created>
  <dcterms:modified xsi:type="dcterms:W3CDTF">2024-09-17T12:34:28Z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0x010100240EF1E67A20214E92A1ECC478D085D4</vt:lpwstr>
  </property>
  <property fmtid="{D5CDD505-2E9C-101B-9397-08002B2CF9AE}" pid="3" name="MediaServiceImageTags">
    <vt:lpwstr/>
  </property>
  <property fmtid="{D5CDD505-2E9C-101B-9397-08002B2CF9AE}" pid="4" name="MSIP_Label_786dc5db-1f8c-4734-9d46-86d6156fc39f_Enabled">
    <vt:lpwstr>true</vt:lpwstr>
  </property>
  <property fmtid="{D5CDD505-2E9C-101B-9397-08002B2CF9AE}" pid="5" name="MSIP_Label_786dc5db-1f8c-4734-9d46-86d6156fc39f_SetDate">
    <vt:lpwstr>2023-03-01T14:36:31Z</vt:lpwstr>
  </property>
  <property fmtid="{D5CDD505-2E9C-101B-9397-08002B2CF9AE}" pid="6" name="MSIP_Label_786dc5db-1f8c-4734-9d46-86d6156fc39f_Method">
    <vt:lpwstr>Standard</vt:lpwstr>
  </property>
  <property fmtid="{D5CDD505-2E9C-101B-9397-08002B2CF9AE}" pid="7" name="MSIP_Label_786dc5db-1f8c-4734-9d46-86d6156fc39f_Name">
    <vt:lpwstr>Confidential</vt:lpwstr>
  </property>
  <property fmtid="{D5CDD505-2E9C-101B-9397-08002B2CF9AE}" pid="8" name="MSIP_Label_786dc5db-1f8c-4734-9d46-86d6156fc39f_SiteId">
    <vt:lpwstr>e519c2e6-bc6d-4fdf-8d9c-923c2f002385</vt:lpwstr>
  </property>
  <property fmtid="{D5CDD505-2E9C-101B-9397-08002B2CF9AE}" pid="9" name="MSIP_Label_786dc5db-1f8c-4734-9d46-86d6156fc39f_ActionId">
    <vt:lpwstr>00ebc712-0ba0-4bfe-8a94-e8608710e348</vt:lpwstr>
  </property>
  <property fmtid="{D5CDD505-2E9C-101B-9397-08002B2CF9AE}" pid="10" name="MSIP_Label_786dc5db-1f8c-4734-9d46-86d6156fc39f_ContentBits">
    <vt:lpwstr>1</vt:lpwstr>
  </property>
  <property fmtid="{D5CDD505-2E9C-101B-9397-08002B2CF9AE}" pid="11" name="ClassificationContentMarkingHeaderLocations">
    <vt:lpwstr>Mediolanum_MasterTheme_2022:8\Content Only:8\Off the shelf:3</vt:lpwstr>
  </property>
  <property fmtid="{D5CDD505-2E9C-101B-9397-08002B2CF9AE}" pid="12" name="ClassificationContentMarkingHeaderText">
    <vt:lpwstr>Confidential</vt:lpwstr>
  </property>
  <property fmtid="{D5CDD505-2E9C-101B-9397-08002B2CF9AE}" pid="13" name="Order">
    <vt:r8>6687200</vt:r8>
  </property>
  <property fmtid="{D5CDD505-2E9C-101B-9397-08002B2CF9AE}" pid="14" name="xd_Signature">
    <vt:bool>false</vt:bool>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MSIP_Label_c9cd2ed6-a2a0-4125-9165-0782013a9ca2_Enabled">
    <vt:lpwstr>true</vt:lpwstr>
  </property>
  <property fmtid="{D5CDD505-2E9C-101B-9397-08002B2CF9AE}" pid="21" name="MSIP_Label_c9cd2ed6-a2a0-4125-9165-0782013a9ca2_SetDate">
    <vt:lpwstr>2024-01-23T17:21:36Z</vt:lpwstr>
  </property>
  <property fmtid="{D5CDD505-2E9C-101B-9397-08002B2CF9AE}" pid="22" name="MSIP_Label_c9cd2ed6-a2a0-4125-9165-0782013a9ca2_Method">
    <vt:lpwstr>Standard</vt:lpwstr>
  </property>
  <property fmtid="{D5CDD505-2E9C-101B-9397-08002B2CF9AE}" pid="23" name="MSIP_Label_c9cd2ed6-a2a0-4125-9165-0782013a9ca2_Name">
    <vt:lpwstr>c9cd2ed6-a2a0-4125-9165-0782013a9ca2</vt:lpwstr>
  </property>
  <property fmtid="{D5CDD505-2E9C-101B-9397-08002B2CF9AE}" pid="24" name="MSIP_Label_c9cd2ed6-a2a0-4125-9165-0782013a9ca2_SiteId">
    <vt:lpwstr>7c003704-d975-40f3-a18d-7c4b6c11c093</vt:lpwstr>
  </property>
  <property fmtid="{D5CDD505-2E9C-101B-9397-08002B2CF9AE}" pid="25" name="MSIP_Label_c9cd2ed6-a2a0-4125-9165-0782013a9ca2_ActionId">
    <vt:lpwstr>00ab0ace-0a7e-45c4-ba27-dbf4f1788fc3</vt:lpwstr>
  </property>
  <property fmtid="{D5CDD505-2E9C-101B-9397-08002B2CF9AE}" pid="26" name="MSIP_Label_c9cd2ed6-a2a0-4125-9165-0782013a9ca2_ContentBits">
    <vt:lpwstr>0</vt:lpwstr>
  </property>
</Properties>
</file>